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9" r:id="rId2"/>
    <p:sldId id="258" r:id="rId3"/>
    <p:sldId id="291" r:id="rId4"/>
    <p:sldId id="295" r:id="rId5"/>
    <p:sldId id="290"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1" r:id="rId28"/>
    <p:sldId id="285" r:id="rId29"/>
    <p:sldId id="286" r:id="rId30"/>
    <p:sldId id="292" r:id="rId31"/>
    <p:sldId id="293" r:id="rId32"/>
    <p:sldId id="296" r:id="rId33"/>
    <p:sldId id="297" r:id="rId34"/>
    <p:sldId id="298" r:id="rId35"/>
    <p:sldId id="287" r:id="rId36"/>
    <p:sldId id="2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1140"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5700CF-304D-4EBB-8F11-728FFB6D09BD}" type="doc">
      <dgm:prSet loTypeId="urn:microsoft.com/office/officeart/2005/8/layout/radial6" loCatId="cycle" qsTypeId="urn:microsoft.com/office/officeart/2005/8/quickstyle/simple2" qsCatId="simple" csTypeId="urn:microsoft.com/office/officeart/2005/8/colors/accent2_1" csCatId="accent2" phldr="1"/>
      <dgm:spPr/>
      <dgm:t>
        <a:bodyPr/>
        <a:lstStyle/>
        <a:p>
          <a:endParaRPr lang="en-US"/>
        </a:p>
      </dgm:t>
    </dgm:pt>
    <dgm:pt modelId="{62CA53AA-62FE-45B8-8C9C-DA8A6AC3B696}">
      <dgm:prSet phldrT="[Text]" custT="1"/>
      <dgm:spPr/>
      <dgm:t>
        <a:bodyPr/>
        <a:lstStyle/>
        <a:p>
          <a:endParaRPr lang="en-US" sz="1100" dirty="0"/>
        </a:p>
      </dgm:t>
    </dgm:pt>
    <dgm:pt modelId="{9CD3E39F-1CFD-4E9B-B8E3-1AAC3738C6B7}" type="parTrans" cxnId="{367051A8-14E8-48F5-B024-E9DC6D114058}">
      <dgm:prSet/>
      <dgm:spPr/>
      <dgm:t>
        <a:bodyPr/>
        <a:lstStyle/>
        <a:p>
          <a:endParaRPr lang="en-US" sz="1400"/>
        </a:p>
      </dgm:t>
    </dgm:pt>
    <dgm:pt modelId="{A6E04350-C9F7-462A-B4FB-F16F0460D7E7}" type="sibTrans" cxnId="{367051A8-14E8-48F5-B024-E9DC6D114058}">
      <dgm:prSet/>
      <dgm:spPr/>
      <dgm:t>
        <a:bodyPr/>
        <a:lstStyle/>
        <a:p>
          <a:endParaRPr lang="en-US" sz="1400"/>
        </a:p>
      </dgm:t>
    </dgm:pt>
    <dgm:pt modelId="{2B4CF2BD-CEE5-4C0F-8C1E-4F74D522D767}">
      <dgm:prSet phldrT="[Text]" custT="1"/>
      <dgm:spPr/>
      <dgm:t>
        <a:bodyPr/>
        <a:lstStyle/>
        <a:p>
          <a:endParaRPr lang="en-US" sz="1100" dirty="0"/>
        </a:p>
      </dgm:t>
    </dgm:pt>
    <dgm:pt modelId="{37203FB8-DD88-4BD2-92B3-CD933D9B6FBB}" type="parTrans" cxnId="{0220A339-CDFF-4218-A21A-58F958996E4F}">
      <dgm:prSet/>
      <dgm:spPr/>
      <dgm:t>
        <a:bodyPr/>
        <a:lstStyle/>
        <a:p>
          <a:endParaRPr lang="en-US" sz="1400"/>
        </a:p>
      </dgm:t>
    </dgm:pt>
    <dgm:pt modelId="{BBB0CD89-54C9-4363-B89B-673A87A13516}" type="sibTrans" cxnId="{0220A339-CDFF-4218-A21A-58F958996E4F}">
      <dgm:prSet/>
      <dgm:spPr/>
      <dgm:t>
        <a:bodyPr/>
        <a:lstStyle/>
        <a:p>
          <a:endParaRPr lang="en-US" sz="1400"/>
        </a:p>
      </dgm:t>
    </dgm:pt>
    <dgm:pt modelId="{D10C33C6-1DF8-455F-8AD8-AEAC0DA19180}">
      <dgm:prSet phldrT="[Text]" custT="1"/>
      <dgm:spPr/>
      <dgm:t>
        <a:bodyPr/>
        <a:lstStyle/>
        <a:p>
          <a:endParaRPr lang="en-US" sz="1100" dirty="0"/>
        </a:p>
      </dgm:t>
    </dgm:pt>
    <dgm:pt modelId="{9D2586C9-73B0-4B28-9416-B54B8D7277C8}" type="parTrans" cxnId="{9717BC38-02C6-44D7-A6F1-52143A5C8E3F}">
      <dgm:prSet/>
      <dgm:spPr/>
      <dgm:t>
        <a:bodyPr/>
        <a:lstStyle/>
        <a:p>
          <a:endParaRPr lang="en-US" sz="1400"/>
        </a:p>
      </dgm:t>
    </dgm:pt>
    <dgm:pt modelId="{9EA77940-8600-4AB9-9106-18514E8E5A78}" type="sibTrans" cxnId="{9717BC38-02C6-44D7-A6F1-52143A5C8E3F}">
      <dgm:prSet/>
      <dgm:spPr/>
      <dgm:t>
        <a:bodyPr/>
        <a:lstStyle/>
        <a:p>
          <a:endParaRPr lang="en-US" sz="1400"/>
        </a:p>
      </dgm:t>
    </dgm:pt>
    <dgm:pt modelId="{D5FAE612-FF28-4EF3-9B98-7C82CDD2B6B9}">
      <dgm:prSet phldrT="[Text]" custT="1"/>
      <dgm:spPr>
        <a:blipFill rotWithShape="0">
          <a:blip xmlns:r="http://schemas.openxmlformats.org/officeDocument/2006/relationships" r:embed="rId1"/>
          <a:stretch>
            <a:fillRect/>
          </a:stretch>
        </a:blipFill>
      </dgm:spPr>
      <dgm:t>
        <a:bodyPr/>
        <a:lstStyle/>
        <a:p>
          <a:endParaRPr lang="en-US" sz="1100" b="1" dirty="0"/>
        </a:p>
      </dgm:t>
    </dgm:pt>
    <dgm:pt modelId="{AC615C1C-585A-48CC-8850-6A7416A52777}" type="sibTrans" cxnId="{F74D55A8-6E70-4EB3-AA40-628D16F0CC12}">
      <dgm:prSet/>
      <dgm:spPr/>
      <dgm:t>
        <a:bodyPr/>
        <a:lstStyle/>
        <a:p>
          <a:endParaRPr lang="en-US" sz="1400"/>
        </a:p>
      </dgm:t>
    </dgm:pt>
    <dgm:pt modelId="{5426E057-99DC-4A79-8151-97B5C34303BC}" type="parTrans" cxnId="{F74D55A8-6E70-4EB3-AA40-628D16F0CC12}">
      <dgm:prSet/>
      <dgm:spPr/>
      <dgm:t>
        <a:bodyPr/>
        <a:lstStyle/>
        <a:p>
          <a:endParaRPr lang="en-US" sz="1400"/>
        </a:p>
      </dgm:t>
    </dgm:pt>
    <dgm:pt modelId="{CD70D2F9-AEE6-4279-9316-BD4CCDD3D92C}">
      <dgm:prSet phldrT="[Text]" custT="1"/>
      <dgm:spPr/>
      <dgm:t>
        <a:bodyPr/>
        <a:lstStyle/>
        <a:p>
          <a:endParaRPr lang="en-US" sz="1100" dirty="0"/>
        </a:p>
      </dgm:t>
    </dgm:pt>
    <dgm:pt modelId="{17EC0B5C-6858-44D0-BF95-AB7DE8FAC82C}" type="parTrans" cxnId="{3CE0D2BB-E502-4BA3-8E58-27060F2222AE}">
      <dgm:prSet/>
      <dgm:spPr/>
      <dgm:t>
        <a:bodyPr/>
        <a:lstStyle/>
        <a:p>
          <a:endParaRPr lang="en-US"/>
        </a:p>
      </dgm:t>
    </dgm:pt>
    <dgm:pt modelId="{EE86866F-ED73-49A6-BFE5-BD6660B820C4}" type="sibTrans" cxnId="{3CE0D2BB-E502-4BA3-8E58-27060F2222AE}">
      <dgm:prSet/>
      <dgm:spPr/>
      <dgm:t>
        <a:bodyPr/>
        <a:lstStyle/>
        <a:p>
          <a:endParaRPr lang="en-US"/>
        </a:p>
      </dgm:t>
    </dgm:pt>
    <dgm:pt modelId="{B2B66B29-3473-445B-A5DF-E4C431F51AB5}">
      <dgm:prSet phldrT="[Text]" custT="1"/>
      <dgm:spPr/>
      <dgm:t>
        <a:bodyPr/>
        <a:lstStyle/>
        <a:p>
          <a:endParaRPr lang="en-US" sz="1100" dirty="0"/>
        </a:p>
      </dgm:t>
    </dgm:pt>
    <dgm:pt modelId="{D53145A1-D41D-4810-8803-67140335A8FD}" type="sibTrans" cxnId="{B3D0AB1E-5531-4639-A464-675A951C73FF}">
      <dgm:prSet/>
      <dgm:spPr/>
      <dgm:t>
        <a:bodyPr/>
        <a:lstStyle/>
        <a:p>
          <a:endParaRPr lang="en-US" sz="1400"/>
        </a:p>
      </dgm:t>
    </dgm:pt>
    <dgm:pt modelId="{D345EA41-F4FD-425E-A23F-0716AF39905B}" type="parTrans" cxnId="{B3D0AB1E-5531-4639-A464-675A951C73FF}">
      <dgm:prSet/>
      <dgm:spPr/>
      <dgm:t>
        <a:bodyPr/>
        <a:lstStyle/>
        <a:p>
          <a:endParaRPr lang="en-US" sz="1400"/>
        </a:p>
      </dgm:t>
    </dgm:pt>
    <dgm:pt modelId="{956C5D72-AA13-444C-84AA-4EC48FD799D7}" type="pres">
      <dgm:prSet presAssocID="{D35700CF-304D-4EBB-8F11-728FFB6D09BD}" presName="Name0" presStyleCnt="0">
        <dgm:presLayoutVars>
          <dgm:chMax val="1"/>
          <dgm:dir/>
          <dgm:animLvl val="ctr"/>
          <dgm:resizeHandles val="exact"/>
        </dgm:presLayoutVars>
      </dgm:prSet>
      <dgm:spPr/>
      <dgm:t>
        <a:bodyPr/>
        <a:lstStyle/>
        <a:p>
          <a:endParaRPr lang="en-US"/>
        </a:p>
      </dgm:t>
    </dgm:pt>
    <dgm:pt modelId="{90B6D8C0-B50D-4FAE-AC6E-06A8C44FBFC8}" type="pres">
      <dgm:prSet presAssocID="{D5FAE612-FF28-4EF3-9B98-7C82CDD2B6B9}" presName="centerShape" presStyleLbl="node0" presStyleIdx="0" presStyleCnt="1"/>
      <dgm:spPr/>
      <dgm:t>
        <a:bodyPr/>
        <a:lstStyle/>
        <a:p>
          <a:endParaRPr lang="en-US"/>
        </a:p>
      </dgm:t>
    </dgm:pt>
    <dgm:pt modelId="{BBB426CE-9606-47BD-9E96-CD0AC9412F56}" type="pres">
      <dgm:prSet presAssocID="{62CA53AA-62FE-45B8-8C9C-DA8A6AC3B696}" presName="node" presStyleLbl="node1" presStyleIdx="0" presStyleCnt="5">
        <dgm:presLayoutVars>
          <dgm:bulletEnabled val="1"/>
        </dgm:presLayoutVars>
      </dgm:prSet>
      <dgm:spPr/>
      <dgm:t>
        <a:bodyPr/>
        <a:lstStyle/>
        <a:p>
          <a:endParaRPr lang="en-US"/>
        </a:p>
      </dgm:t>
    </dgm:pt>
    <dgm:pt modelId="{4633DEAD-7D5F-44A8-8C91-075BD104B08A}" type="pres">
      <dgm:prSet presAssocID="{62CA53AA-62FE-45B8-8C9C-DA8A6AC3B696}" presName="dummy" presStyleCnt="0"/>
      <dgm:spPr/>
    </dgm:pt>
    <dgm:pt modelId="{1340EB18-CE58-4C03-A843-A5676D8CAAA1}" type="pres">
      <dgm:prSet presAssocID="{A6E04350-C9F7-462A-B4FB-F16F0460D7E7}" presName="sibTrans" presStyleLbl="sibTrans2D1" presStyleIdx="0" presStyleCnt="5"/>
      <dgm:spPr/>
      <dgm:t>
        <a:bodyPr/>
        <a:lstStyle/>
        <a:p>
          <a:endParaRPr lang="en-US"/>
        </a:p>
      </dgm:t>
    </dgm:pt>
    <dgm:pt modelId="{D9F6F813-AE41-4B65-AA7E-679D652098A6}" type="pres">
      <dgm:prSet presAssocID="{B2B66B29-3473-445B-A5DF-E4C431F51AB5}" presName="node" presStyleLbl="node1" presStyleIdx="1" presStyleCnt="5">
        <dgm:presLayoutVars>
          <dgm:bulletEnabled val="1"/>
        </dgm:presLayoutVars>
      </dgm:prSet>
      <dgm:spPr/>
      <dgm:t>
        <a:bodyPr/>
        <a:lstStyle/>
        <a:p>
          <a:endParaRPr lang="en-US"/>
        </a:p>
      </dgm:t>
    </dgm:pt>
    <dgm:pt modelId="{12B2672A-76DE-4E14-AF42-BB0F27C14819}" type="pres">
      <dgm:prSet presAssocID="{B2B66B29-3473-445B-A5DF-E4C431F51AB5}" presName="dummy" presStyleCnt="0"/>
      <dgm:spPr/>
    </dgm:pt>
    <dgm:pt modelId="{B1F1A405-7546-480A-AE4B-150D2F459857}" type="pres">
      <dgm:prSet presAssocID="{D53145A1-D41D-4810-8803-67140335A8FD}" presName="sibTrans" presStyleLbl="sibTrans2D1" presStyleIdx="1" presStyleCnt="5"/>
      <dgm:spPr/>
      <dgm:t>
        <a:bodyPr/>
        <a:lstStyle/>
        <a:p>
          <a:endParaRPr lang="en-US"/>
        </a:p>
      </dgm:t>
    </dgm:pt>
    <dgm:pt modelId="{46CFAA3E-02FC-4F85-909B-9B063753F0F4}" type="pres">
      <dgm:prSet presAssocID="{2B4CF2BD-CEE5-4C0F-8C1E-4F74D522D767}" presName="node" presStyleLbl="node1" presStyleIdx="2" presStyleCnt="5">
        <dgm:presLayoutVars>
          <dgm:bulletEnabled val="1"/>
        </dgm:presLayoutVars>
      </dgm:prSet>
      <dgm:spPr/>
      <dgm:t>
        <a:bodyPr/>
        <a:lstStyle/>
        <a:p>
          <a:endParaRPr lang="en-US"/>
        </a:p>
      </dgm:t>
    </dgm:pt>
    <dgm:pt modelId="{CFDC9832-C133-4B32-B3BF-D23195796859}" type="pres">
      <dgm:prSet presAssocID="{2B4CF2BD-CEE5-4C0F-8C1E-4F74D522D767}" presName="dummy" presStyleCnt="0"/>
      <dgm:spPr/>
    </dgm:pt>
    <dgm:pt modelId="{56C0D1CE-981F-4582-9BE5-262F563DFD69}" type="pres">
      <dgm:prSet presAssocID="{BBB0CD89-54C9-4363-B89B-673A87A13516}" presName="sibTrans" presStyleLbl="sibTrans2D1" presStyleIdx="2" presStyleCnt="5"/>
      <dgm:spPr/>
      <dgm:t>
        <a:bodyPr/>
        <a:lstStyle/>
        <a:p>
          <a:endParaRPr lang="en-US"/>
        </a:p>
      </dgm:t>
    </dgm:pt>
    <dgm:pt modelId="{6E60AAA9-35F3-423D-9D10-83786FC1E19F}" type="pres">
      <dgm:prSet presAssocID="{D10C33C6-1DF8-455F-8AD8-AEAC0DA19180}" presName="node" presStyleLbl="node1" presStyleIdx="3" presStyleCnt="5">
        <dgm:presLayoutVars>
          <dgm:bulletEnabled val="1"/>
        </dgm:presLayoutVars>
      </dgm:prSet>
      <dgm:spPr/>
      <dgm:t>
        <a:bodyPr/>
        <a:lstStyle/>
        <a:p>
          <a:endParaRPr lang="en-US"/>
        </a:p>
      </dgm:t>
    </dgm:pt>
    <dgm:pt modelId="{38BD5667-AE6D-49B8-BBD0-80B2D9E92418}" type="pres">
      <dgm:prSet presAssocID="{D10C33C6-1DF8-455F-8AD8-AEAC0DA19180}" presName="dummy" presStyleCnt="0"/>
      <dgm:spPr/>
    </dgm:pt>
    <dgm:pt modelId="{6DEE8694-85AD-49F7-85E5-77AEE81EAB19}" type="pres">
      <dgm:prSet presAssocID="{9EA77940-8600-4AB9-9106-18514E8E5A78}" presName="sibTrans" presStyleLbl="sibTrans2D1" presStyleIdx="3" presStyleCnt="5"/>
      <dgm:spPr/>
      <dgm:t>
        <a:bodyPr/>
        <a:lstStyle/>
        <a:p>
          <a:endParaRPr lang="en-US"/>
        </a:p>
      </dgm:t>
    </dgm:pt>
    <dgm:pt modelId="{CE921424-FD71-408C-AB0F-B0FFB43CAD3E}" type="pres">
      <dgm:prSet presAssocID="{CD70D2F9-AEE6-4279-9316-BD4CCDD3D92C}" presName="node" presStyleLbl="node1" presStyleIdx="4" presStyleCnt="5" custScaleX="107594">
        <dgm:presLayoutVars>
          <dgm:bulletEnabled val="1"/>
        </dgm:presLayoutVars>
      </dgm:prSet>
      <dgm:spPr/>
      <dgm:t>
        <a:bodyPr/>
        <a:lstStyle/>
        <a:p>
          <a:endParaRPr lang="en-US"/>
        </a:p>
      </dgm:t>
    </dgm:pt>
    <dgm:pt modelId="{139CC52A-4DBE-49D0-B75C-173142B12C48}" type="pres">
      <dgm:prSet presAssocID="{CD70D2F9-AEE6-4279-9316-BD4CCDD3D92C}" presName="dummy" presStyleCnt="0"/>
      <dgm:spPr/>
    </dgm:pt>
    <dgm:pt modelId="{2036C569-0D53-47FD-9175-475EBC74013A}" type="pres">
      <dgm:prSet presAssocID="{EE86866F-ED73-49A6-BFE5-BD6660B820C4}" presName="sibTrans" presStyleLbl="sibTrans2D1" presStyleIdx="4" presStyleCnt="5"/>
      <dgm:spPr/>
      <dgm:t>
        <a:bodyPr/>
        <a:lstStyle/>
        <a:p>
          <a:endParaRPr lang="en-US"/>
        </a:p>
      </dgm:t>
    </dgm:pt>
  </dgm:ptLst>
  <dgm:cxnLst>
    <dgm:cxn modelId="{E6AB4761-0B12-480A-BBF1-CBC547110D91}" type="presOf" srcId="{62CA53AA-62FE-45B8-8C9C-DA8A6AC3B696}" destId="{BBB426CE-9606-47BD-9E96-CD0AC9412F56}" srcOrd="0" destOrd="0" presId="urn:microsoft.com/office/officeart/2005/8/layout/radial6"/>
    <dgm:cxn modelId="{F74D55A8-6E70-4EB3-AA40-628D16F0CC12}" srcId="{D35700CF-304D-4EBB-8F11-728FFB6D09BD}" destId="{D5FAE612-FF28-4EF3-9B98-7C82CDD2B6B9}" srcOrd="0" destOrd="0" parTransId="{5426E057-99DC-4A79-8151-97B5C34303BC}" sibTransId="{AC615C1C-585A-48CC-8850-6A7416A52777}"/>
    <dgm:cxn modelId="{3CE0D2BB-E502-4BA3-8E58-27060F2222AE}" srcId="{D5FAE612-FF28-4EF3-9B98-7C82CDD2B6B9}" destId="{CD70D2F9-AEE6-4279-9316-BD4CCDD3D92C}" srcOrd="4" destOrd="0" parTransId="{17EC0B5C-6858-44D0-BF95-AB7DE8FAC82C}" sibTransId="{EE86866F-ED73-49A6-BFE5-BD6660B820C4}"/>
    <dgm:cxn modelId="{6D1714BB-2FCD-45E5-B194-DAA012449255}" type="presOf" srcId="{BBB0CD89-54C9-4363-B89B-673A87A13516}" destId="{56C0D1CE-981F-4582-9BE5-262F563DFD69}" srcOrd="0" destOrd="0" presId="urn:microsoft.com/office/officeart/2005/8/layout/radial6"/>
    <dgm:cxn modelId="{7E51E54F-1AC3-4098-BC18-93AF9A66623D}" type="presOf" srcId="{B2B66B29-3473-445B-A5DF-E4C431F51AB5}" destId="{D9F6F813-AE41-4B65-AA7E-679D652098A6}" srcOrd="0" destOrd="0" presId="urn:microsoft.com/office/officeart/2005/8/layout/radial6"/>
    <dgm:cxn modelId="{36FEB863-43B3-42B3-AC93-34BB39A76B4F}" type="presOf" srcId="{D35700CF-304D-4EBB-8F11-728FFB6D09BD}" destId="{956C5D72-AA13-444C-84AA-4EC48FD799D7}" srcOrd="0" destOrd="0" presId="urn:microsoft.com/office/officeart/2005/8/layout/radial6"/>
    <dgm:cxn modelId="{0220A339-CDFF-4218-A21A-58F958996E4F}" srcId="{D5FAE612-FF28-4EF3-9B98-7C82CDD2B6B9}" destId="{2B4CF2BD-CEE5-4C0F-8C1E-4F74D522D767}" srcOrd="2" destOrd="0" parTransId="{37203FB8-DD88-4BD2-92B3-CD933D9B6FBB}" sibTransId="{BBB0CD89-54C9-4363-B89B-673A87A13516}"/>
    <dgm:cxn modelId="{1DF69F63-FE4A-4C40-8AA5-F876F0852136}" type="presOf" srcId="{A6E04350-C9F7-462A-B4FB-F16F0460D7E7}" destId="{1340EB18-CE58-4C03-A843-A5676D8CAAA1}" srcOrd="0" destOrd="0" presId="urn:microsoft.com/office/officeart/2005/8/layout/radial6"/>
    <dgm:cxn modelId="{640779AF-FC21-40EB-87EE-162DAA4F1974}" type="presOf" srcId="{EE86866F-ED73-49A6-BFE5-BD6660B820C4}" destId="{2036C569-0D53-47FD-9175-475EBC74013A}" srcOrd="0" destOrd="0" presId="urn:microsoft.com/office/officeart/2005/8/layout/radial6"/>
    <dgm:cxn modelId="{367051A8-14E8-48F5-B024-E9DC6D114058}" srcId="{D5FAE612-FF28-4EF3-9B98-7C82CDD2B6B9}" destId="{62CA53AA-62FE-45B8-8C9C-DA8A6AC3B696}" srcOrd="0" destOrd="0" parTransId="{9CD3E39F-1CFD-4E9B-B8E3-1AAC3738C6B7}" sibTransId="{A6E04350-C9F7-462A-B4FB-F16F0460D7E7}"/>
    <dgm:cxn modelId="{9717BC38-02C6-44D7-A6F1-52143A5C8E3F}" srcId="{D5FAE612-FF28-4EF3-9B98-7C82CDD2B6B9}" destId="{D10C33C6-1DF8-455F-8AD8-AEAC0DA19180}" srcOrd="3" destOrd="0" parTransId="{9D2586C9-73B0-4B28-9416-B54B8D7277C8}" sibTransId="{9EA77940-8600-4AB9-9106-18514E8E5A78}"/>
    <dgm:cxn modelId="{E2664841-45C0-470A-901B-FA883520C1DD}" type="presOf" srcId="{CD70D2F9-AEE6-4279-9316-BD4CCDD3D92C}" destId="{CE921424-FD71-408C-AB0F-B0FFB43CAD3E}" srcOrd="0" destOrd="0" presId="urn:microsoft.com/office/officeart/2005/8/layout/radial6"/>
    <dgm:cxn modelId="{CC763386-FDAF-4678-951F-7E71E46812DF}" type="presOf" srcId="{D10C33C6-1DF8-455F-8AD8-AEAC0DA19180}" destId="{6E60AAA9-35F3-423D-9D10-83786FC1E19F}" srcOrd="0" destOrd="0" presId="urn:microsoft.com/office/officeart/2005/8/layout/radial6"/>
    <dgm:cxn modelId="{1BB5AF04-F21D-4ED2-9973-88AE9C4C20CA}" type="presOf" srcId="{D53145A1-D41D-4810-8803-67140335A8FD}" destId="{B1F1A405-7546-480A-AE4B-150D2F459857}" srcOrd="0" destOrd="0" presId="urn:microsoft.com/office/officeart/2005/8/layout/radial6"/>
    <dgm:cxn modelId="{B3D0AB1E-5531-4639-A464-675A951C73FF}" srcId="{D5FAE612-FF28-4EF3-9B98-7C82CDD2B6B9}" destId="{B2B66B29-3473-445B-A5DF-E4C431F51AB5}" srcOrd="1" destOrd="0" parTransId="{D345EA41-F4FD-425E-A23F-0716AF39905B}" sibTransId="{D53145A1-D41D-4810-8803-67140335A8FD}"/>
    <dgm:cxn modelId="{9A67C582-1813-4529-8CE5-5FCAFF9832DD}" type="presOf" srcId="{D5FAE612-FF28-4EF3-9B98-7C82CDD2B6B9}" destId="{90B6D8C0-B50D-4FAE-AC6E-06A8C44FBFC8}" srcOrd="0" destOrd="0" presId="urn:microsoft.com/office/officeart/2005/8/layout/radial6"/>
    <dgm:cxn modelId="{8FFB9B3C-FD06-4392-8F63-2DEE67E7AD29}" type="presOf" srcId="{2B4CF2BD-CEE5-4C0F-8C1E-4F74D522D767}" destId="{46CFAA3E-02FC-4F85-909B-9B063753F0F4}" srcOrd="0" destOrd="0" presId="urn:microsoft.com/office/officeart/2005/8/layout/radial6"/>
    <dgm:cxn modelId="{3E72501B-7DF9-4204-A65B-A1454B5F72FE}" type="presOf" srcId="{9EA77940-8600-4AB9-9106-18514E8E5A78}" destId="{6DEE8694-85AD-49F7-85E5-77AEE81EAB19}" srcOrd="0" destOrd="0" presId="urn:microsoft.com/office/officeart/2005/8/layout/radial6"/>
    <dgm:cxn modelId="{97F236BD-3667-4B22-A246-AB82B1158563}" type="presParOf" srcId="{956C5D72-AA13-444C-84AA-4EC48FD799D7}" destId="{90B6D8C0-B50D-4FAE-AC6E-06A8C44FBFC8}" srcOrd="0" destOrd="0" presId="urn:microsoft.com/office/officeart/2005/8/layout/radial6"/>
    <dgm:cxn modelId="{961BFE9A-3CFB-44B8-90B8-0FEF18408973}" type="presParOf" srcId="{956C5D72-AA13-444C-84AA-4EC48FD799D7}" destId="{BBB426CE-9606-47BD-9E96-CD0AC9412F56}" srcOrd="1" destOrd="0" presId="urn:microsoft.com/office/officeart/2005/8/layout/radial6"/>
    <dgm:cxn modelId="{5965A761-08A1-495A-8C77-7C36B5F61100}" type="presParOf" srcId="{956C5D72-AA13-444C-84AA-4EC48FD799D7}" destId="{4633DEAD-7D5F-44A8-8C91-075BD104B08A}" srcOrd="2" destOrd="0" presId="urn:microsoft.com/office/officeart/2005/8/layout/radial6"/>
    <dgm:cxn modelId="{77782A75-B15F-4087-9A2A-7326A4C634BE}" type="presParOf" srcId="{956C5D72-AA13-444C-84AA-4EC48FD799D7}" destId="{1340EB18-CE58-4C03-A843-A5676D8CAAA1}" srcOrd="3" destOrd="0" presId="urn:microsoft.com/office/officeart/2005/8/layout/radial6"/>
    <dgm:cxn modelId="{FDDBCE20-6CC4-4FAD-85A5-6CE79F50D709}" type="presParOf" srcId="{956C5D72-AA13-444C-84AA-4EC48FD799D7}" destId="{D9F6F813-AE41-4B65-AA7E-679D652098A6}" srcOrd="4" destOrd="0" presId="urn:microsoft.com/office/officeart/2005/8/layout/radial6"/>
    <dgm:cxn modelId="{B56F13B2-DC13-475D-8DB2-187B33644BDE}" type="presParOf" srcId="{956C5D72-AA13-444C-84AA-4EC48FD799D7}" destId="{12B2672A-76DE-4E14-AF42-BB0F27C14819}" srcOrd="5" destOrd="0" presId="urn:microsoft.com/office/officeart/2005/8/layout/radial6"/>
    <dgm:cxn modelId="{AC24D8EF-E461-4D3A-A7FA-3D2D1ECE5CF7}" type="presParOf" srcId="{956C5D72-AA13-444C-84AA-4EC48FD799D7}" destId="{B1F1A405-7546-480A-AE4B-150D2F459857}" srcOrd="6" destOrd="0" presId="urn:microsoft.com/office/officeart/2005/8/layout/radial6"/>
    <dgm:cxn modelId="{A8E80890-754D-4278-8AB2-AE5204F2C3F4}" type="presParOf" srcId="{956C5D72-AA13-444C-84AA-4EC48FD799D7}" destId="{46CFAA3E-02FC-4F85-909B-9B063753F0F4}" srcOrd="7" destOrd="0" presId="urn:microsoft.com/office/officeart/2005/8/layout/radial6"/>
    <dgm:cxn modelId="{A3A4BD44-2BAD-4F19-92F0-0E0CE5CE6BCC}" type="presParOf" srcId="{956C5D72-AA13-444C-84AA-4EC48FD799D7}" destId="{CFDC9832-C133-4B32-B3BF-D23195796859}" srcOrd="8" destOrd="0" presId="urn:microsoft.com/office/officeart/2005/8/layout/radial6"/>
    <dgm:cxn modelId="{183EB048-0CB4-421D-8B9E-15111C8C8A1C}" type="presParOf" srcId="{956C5D72-AA13-444C-84AA-4EC48FD799D7}" destId="{56C0D1CE-981F-4582-9BE5-262F563DFD69}" srcOrd="9" destOrd="0" presId="urn:microsoft.com/office/officeart/2005/8/layout/radial6"/>
    <dgm:cxn modelId="{E0B748BA-76B1-4BAF-A999-5034DB680EC4}" type="presParOf" srcId="{956C5D72-AA13-444C-84AA-4EC48FD799D7}" destId="{6E60AAA9-35F3-423D-9D10-83786FC1E19F}" srcOrd="10" destOrd="0" presId="urn:microsoft.com/office/officeart/2005/8/layout/radial6"/>
    <dgm:cxn modelId="{1BED5CAF-906F-4B0E-88F4-806068B1BE77}" type="presParOf" srcId="{956C5D72-AA13-444C-84AA-4EC48FD799D7}" destId="{38BD5667-AE6D-49B8-BBD0-80B2D9E92418}" srcOrd="11" destOrd="0" presId="urn:microsoft.com/office/officeart/2005/8/layout/radial6"/>
    <dgm:cxn modelId="{ED34DB91-F816-4E53-9F4C-9570AD495674}" type="presParOf" srcId="{956C5D72-AA13-444C-84AA-4EC48FD799D7}" destId="{6DEE8694-85AD-49F7-85E5-77AEE81EAB19}" srcOrd="12" destOrd="0" presId="urn:microsoft.com/office/officeart/2005/8/layout/radial6"/>
    <dgm:cxn modelId="{CD2B9992-CC11-4036-9FC5-8E519E055496}" type="presParOf" srcId="{956C5D72-AA13-444C-84AA-4EC48FD799D7}" destId="{CE921424-FD71-408C-AB0F-B0FFB43CAD3E}" srcOrd="13" destOrd="0" presId="urn:microsoft.com/office/officeart/2005/8/layout/radial6"/>
    <dgm:cxn modelId="{E99220A1-A330-43BB-9D49-F26B15BE5D71}" type="presParOf" srcId="{956C5D72-AA13-444C-84AA-4EC48FD799D7}" destId="{139CC52A-4DBE-49D0-B75C-173142B12C48}" srcOrd="14" destOrd="0" presId="urn:microsoft.com/office/officeart/2005/8/layout/radial6"/>
    <dgm:cxn modelId="{DC0F9FC3-BD48-4388-9A53-7EF935CD65FD}" type="presParOf" srcId="{956C5D72-AA13-444C-84AA-4EC48FD799D7}" destId="{2036C569-0D53-47FD-9175-475EBC74013A}" srcOrd="15" destOrd="0" presId="urn:microsoft.com/office/officeart/2005/8/layout/radial6"/>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6C569-0D53-47FD-9175-475EBC74013A}">
      <dsp:nvSpPr>
        <dsp:cNvPr id="0" name=""/>
        <dsp:cNvSpPr/>
      </dsp:nvSpPr>
      <dsp:spPr>
        <a:xfrm>
          <a:off x="317208" y="1047647"/>
          <a:ext cx="2403100" cy="2403100"/>
        </a:xfrm>
        <a:prstGeom prst="blockArc">
          <a:avLst>
            <a:gd name="adj1" fmla="val 11880000"/>
            <a:gd name="adj2" fmla="val 1620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DEE8694-85AD-49F7-85E5-77AEE81EAB19}">
      <dsp:nvSpPr>
        <dsp:cNvPr id="0" name=""/>
        <dsp:cNvSpPr/>
      </dsp:nvSpPr>
      <dsp:spPr>
        <a:xfrm>
          <a:off x="317208" y="1047647"/>
          <a:ext cx="2403100" cy="2403100"/>
        </a:xfrm>
        <a:prstGeom prst="blockArc">
          <a:avLst>
            <a:gd name="adj1" fmla="val 7560000"/>
            <a:gd name="adj2" fmla="val 1188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6C0D1CE-981F-4582-9BE5-262F563DFD69}">
      <dsp:nvSpPr>
        <dsp:cNvPr id="0" name=""/>
        <dsp:cNvSpPr/>
      </dsp:nvSpPr>
      <dsp:spPr>
        <a:xfrm>
          <a:off x="317208" y="1047647"/>
          <a:ext cx="2403100" cy="2403100"/>
        </a:xfrm>
        <a:prstGeom prst="blockArc">
          <a:avLst>
            <a:gd name="adj1" fmla="val 3240000"/>
            <a:gd name="adj2" fmla="val 756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1F1A405-7546-480A-AE4B-150D2F459857}">
      <dsp:nvSpPr>
        <dsp:cNvPr id="0" name=""/>
        <dsp:cNvSpPr/>
      </dsp:nvSpPr>
      <dsp:spPr>
        <a:xfrm>
          <a:off x="317208" y="1047647"/>
          <a:ext cx="2403100" cy="2403100"/>
        </a:xfrm>
        <a:prstGeom prst="blockArc">
          <a:avLst>
            <a:gd name="adj1" fmla="val 20520000"/>
            <a:gd name="adj2" fmla="val 324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40EB18-CE58-4C03-A843-A5676D8CAAA1}">
      <dsp:nvSpPr>
        <dsp:cNvPr id="0" name=""/>
        <dsp:cNvSpPr/>
      </dsp:nvSpPr>
      <dsp:spPr>
        <a:xfrm>
          <a:off x="317208" y="1047647"/>
          <a:ext cx="2403100" cy="2403100"/>
        </a:xfrm>
        <a:prstGeom prst="blockArc">
          <a:avLst>
            <a:gd name="adj1" fmla="val 16200000"/>
            <a:gd name="adj2" fmla="val 2052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0B6D8C0-B50D-4FAE-AC6E-06A8C44FBFC8}">
      <dsp:nvSpPr>
        <dsp:cNvPr id="0" name=""/>
        <dsp:cNvSpPr/>
      </dsp:nvSpPr>
      <dsp:spPr>
        <a:xfrm>
          <a:off x="965751" y="1696191"/>
          <a:ext cx="1106012" cy="1106012"/>
        </a:xfrm>
        <a:prstGeom prst="ellipse">
          <a:avLst/>
        </a:prstGeom>
        <a:blipFill rotWithShape="0">
          <a:blip xmlns:r="http://schemas.openxmlformats.org/officeDocument/2006/relationships" r:embed="rId1"/>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1127723" y="1858163"/>
        <a:ext cx="782068" cy="782068"/>
      </dsp:txXfrm>
    </dsp:sp>
    <dsp:sp modelId="{BBB426CE-9606-47BD-9E96-CD0AC9412F56}">
      <dsp:nvSpPr>
        <dsp:cNvPr id="0" name=""/>
        <dsp:cNvSpPr/>
      </dsp:nvSpPr>
      <dsp:spPr>
        <a:xfrm>
          <a:off x="1131653" y="688414"/>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245033" y="801794"/>
        <a:ext cx="547449" cy="547449"/>
      </dsp:txXfrm>
    </dsp:sp>
    <dsp:sp modelId="{D9F6F813-AE41-4B65-AA7E-679D652098A6}">
      <dsp:nvSpPr>
        <dsp:cNvPr id="0" name=""/>
        <dsp:cNvSpPr/>
      </dsp:nvSpPr>
      <dsp:spPr>
        <a:xfrm>
          <a:off x="2247888" y="1499406"/>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2361268" y="1612786"/>
        <a:ext cx="547449" cy="547449"/>
      </dsp:txXfrm>
    </dsp:sp>
    <dsp:sp modelId="{46CFAA3E-02FC-4F85-909B-9B063753F0F4}">
      <dsp:nvSpPr>
        <dsp:cNvPr id="0" name=""/>
        <dsp:cNvSpPr/>
      </dsp:nvSpPr>
      <dsp:spPr>
        <a:xfrm>
          <a:off x="1821524" y="2811619"/>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934904" y="2924999"/>
        <a:ext cx="547449" cy="547449"/>
      </dsp:txXfrm>
    </dsp:sp>
    <dsp:sp modelId="{6E60AAA9-35F3-423D-9D10-83786FC1E19F}">
      <dsp:nvSpPr>
        <dsp:cNvPr id="0" name=""/>
        <dsp:cNvSpPr/>
      </dsp:nvSpPr>
      <dsp:spPr>
        <a:xfrm>
          <a:off x="441782" y="2811619"/>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555162" y="2924999"/>
        <a:ext cx="547449" cy="547449"/>
      </dsp:txXfrm>
    </dsp:sp>
    <dsp:sp modelId="{CE921424-FD71-408C-AB0F-B0FFB43CAD3E}">
      <dsp:nvSpPr>
        <dsp:cNvPr id="0" name=""/>
        <dsp:cNvSpPr/>
      </dsp:nvSpPr>
      <dsp:spPr>
        <a:xfrm>
          <a:off x="-13977" y="1499406"/>
          <a:ext cx="833002"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08013" y="1612786"/>
        <a:ext cx="589022" cy="54744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F9135-A41B-4BB1-B201-81AC7C1BE9F9}" type="datetimeFigureOut">
              <a:rPr lang="en-US" smtClean="0"/>
              <a:t>9/25/2017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5C787-BC15-48C5-B18C-C0ED7812450D}" type="slidenum">
              <a:rPr lang="en-US" smtClean="0"/>
              <a:t>‹#›</a:t>
            </a:fld>
            <a:endParaRPr lang="en-US"/>
          </a:p>
        </p:txBody>
      </p:sp>
    </p:spTree>
    <p:extLst>
      <p:ext uri="{BB962C8B-B14F-4D97-AF65-F5344CB8AC3E}">
        <p14:creationId xmlns:p14="http://schemas.microsoft.com/office/powerpoint/2010/main" val="4206803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56692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49720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6226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64824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37626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53711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877135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46881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427831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59940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609844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969788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225467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28836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89481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0982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403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572776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0133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91927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35651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E139C96C-B9EF-424C-AA9B-71CE4C207D31}" type="datetime1">
              <a:rPr lang="en-US" smtClean="0"/>
              <a:pPr/>
              <a:t>9/25/2017</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smtClean="0">
                <a:solidFill>
                  <a:prstClr val="white"/>
                </a:solidFill>
              </a:rPr>
              <a:t>COPYRIGHT © 2017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105724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EB7308E-67E8-4629-A1B0-944AEEEB69BE}"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062779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92FA48A-1518-4E0E-95EF-C30D11376B8D}"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8914663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9AB328C-E6F7-4E0F-9E67-7240D623851E}"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smtClean="0"/>
              <a:t>Short introduction text here</a:t>
            </a:r>
            <a:endParaRPr lang="en-US"/>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617598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94E725F-4F84-424F-AA57-DF66257BCADA}"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smtClean="0"/>
              <a:t>Client Name Here</a:t>
            </a:r>
            <a:endParaRPr lang="en-US"/>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smtClean="0"/>
              <a:t>Client Name Here</a:t>
            </a:r>
            <a:endParaRPr lang="en-US"/>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221485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3641D33-8C9E-431F-97DF-04A7448BC3BA}"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729651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61F76E0-DC0F-410E-8DBC-249C3541658A}"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4598576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0A5718F-A8A9-4A89-8917-560D23FF2DA9}"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75421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D57259A-C986-48AC-887D-F8CDF90E4FBB}"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482312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32552088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8234914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AE0676E-62E8-45C9-B443-240990B8E0DF}"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3206898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78B5133-5EB3-4855-BF8F-FCACE97D06B2}"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399139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771F491-1CB0-44BE-92AB-97E5A7E4954A}"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356228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E8F8599-3AFF-469D-8F4C-7EB4C6EBDDEF}"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039741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DCA9D94-1220-495F-A15D-491D92BC219B}"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8983711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61A1DDE-9210-4179-AC35-2609F4E22336}"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3741526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6E1FA3A-2903-477D-AE53-0C83F9790CD7}"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9841674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B390CDB-9D9B-4F6A-9D16-B8CEEB04B133}"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4400067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E951737-7D55-4109-A893-570A5E82F0BC}"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1599589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0E08F88-FE1B-4E5B-96CD-C4DBC3080622}"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887975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C03C045-3795-4A07-A6C5-54C39988C1AE}"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368999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384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EF8D786-DF5A-450B-85F9-8F0D3AA1AFA9}"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0927769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DACB650E-057E-4B42-8ED8-3364F1D4D359}" type="datetime1">
              <a:rPr lang="en-US" smtClean="0"/>
              <a:pPr/>
              <a:t>9/25/2017</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smtClean="0"/>
              <a:t>COPYRIGHT © 2017 DATA DIRECT FZ LLC  ALL RIGHTS RESERVED</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smtClean="0"/>
              <a:t>Name Here</a:t>
            </a:r>
            <a:endParaRPr lang="en-US"/>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smtClean="0"/>
              <a:t>Job Title Here</a:t>
            </a:r>
            <a:endParaRPr lang="en-US"/>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736350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ED72F9F-85C0-46F2-A353-1B6547ECB5B5}"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3010663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2EDC0E51-932D-4C99-9FE1-C311E1A8D935}" type="datetime1">
              <a:rPr lang="en-US" smtClean="0"/>
              <a:pPr/>
              <a:t>9/25/2017</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smtClean="0"/>
              <a:t>Title description</a:t>
            </a:r>
            <a:endParaRPr lang="en-US"/>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506452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92B36A0-88DB-4648-9021-DECF8F252532}"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2089750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A4E5B64-F87E-4C5F-81B1-A1E6F307D72C}"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7629807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5F9C5F3-FC3B-40C9-AF72-30528B534A0E}"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3816819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257A11C-73BD-4701-9D13-D329F9B61D1D}"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8373946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1A5B5AF-3A44-43BE-B499-5B47BD506B02}"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5851491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520B044-9435-407F-901B-37E15A46CDB1}"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484731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A075EB0-04B5-47ED-8FBE-1063E052E12C}"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3640708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F947F4A-0DAA-43CA-84E5-3C2C7F7FAF2A}"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3196941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7967DE5-7AC6-444F-B787-C59FDFB7E747}"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5433626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3785A80-EC4A-4635-A8AD-A7BDDAD05328}"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8069244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62B5E0A-E362-4CE9-A4E8-CB4A29EF635A}"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9256599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5C88B0B-1446-4097-A9DB-B6F1DA28B736}"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320284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B77CE79-A400-481B-9A10-004C6A34810F}"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8874041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2404D9-3B34-4E6D-8EC7-775545374E0E}"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3970688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080CD2-67A7-4AEC-A94B-481388A672B9}"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4310499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C6B1758-1805-4DC3-A7F4-07F24C9EA855}"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5866084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F5BEE0-A18F-42D7-8A19-900329805CE4}"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063144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1F2D5B8-22BD-4D19-ABB0-39B017B08AAC}"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p:cNvSpPr>
            <a:spLocks noGrp="1"/>
          </p:cNvSpPr>
          <p:nvPr>
            <p:ph sz="half" idx="2"/>
          </p:nvPr>
        </p:nvSpPr>
        <p:spPr>
          <a:xfrm>
            <a:off x="6172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30661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CBAC04-6E77-41E4-AE66-A516F5D0E91C}"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6172136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9437113-8902-45A1-AA59-2D48D46D388B}"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3240715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DAF9FCA-E0EC-4A3B-BD6F-A5CFB1F20CC3}"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5475572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0EAD937-B649-47DE-952E-5BEC6D951A64}"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Strategy</a:t>
            </a:r>
            <a:endParaRPr lang="en-US"/>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2216498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B41C993-0AB8-4531-BB9D-67769B464A08}"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7898036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15D0022-4191-4320-87DE-8ED13CF2DE1C}"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439026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8CA6F58-F9D0-4B7E-8935-0E47D03E725A}"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smtClean="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STRENGTHS</a:t>
            </a:r>
            <a:endParaRPr lang="en-US"/>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5856059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3439123-B619-4D2F-BC51-2431773B8D2E}"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Weaknesses</a:t>
            </a:r>
            <a:endParaRPr lang="en-US"/>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smtClean="0">
                <a:solidFill>
                  <a:srgbClr val="F17C3F">
                    <a:lumMod val="40000"/>
                    <a:lumOff val="60000"/>
                  </a:srgbClr>
                </a:solidFill>
              </a:rPr>
              <a:t>W</a:t>
            </a:r>
            <a:endParaRPr lang="en-US" sz="3600">
              <a:solidFill>
                <a:srgbClr val="F17C3F">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6339485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A73EFBA-4400-4CB5-94BF-674E948D1DAD}"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Opportunities</a:t>
            </a:r>
            <a:endParaRPr lang="en-US"/>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smtClean="0">
                <a:solidFill>
                  <a:srgbClr val="7BB21B">
                    <a:lumMod val="40000"/>
                    <a:lumOff val="60000"/>
                  </a:srgbClr>
                </a:solidFill>
              </a:rPr>
              <a:t>O</a:t>
            </a:r>
            <a:endParaRPr lang="en-US" sz="3600">
              <a:solidFill>
                <a:srgbClr val="7BB21B">
                  <a:lumMod val="40000"/>
                  <a:lumOff val="60000"/>
                </a:srgbClr>
              </a:solidFill>
            </a:endParaRP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9141454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2E2C4AA-3DFC-4E1B-8763-65028A034BE4}"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Threats</a:t>
            </a:r>
            <a:endParaRPr lang="en-US"/>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139343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9BDAF49-A386-4F46-931C-44595A18F6E8}"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Content Placeholder 2"/>
          <p:cNvSpPr>
            <a:spLocks noGrp="1"/>
          </p:cNvSpPr>
          <p:nvPr>
            <p:ph sz="half" idx="13"/>
          </p:nvPr>
        </p:nvSpPr>
        <p:spPr>
          <a:xfrm>
            <a:off x="790575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2"/>
          <p:cNvSpPr>
            <a:spLocks noGrp="1"/>
          </p:cNvSpPr>
          <p:nvPr>
            <p:ph sz="half" idx="14"/>
          </p:nvPr>
        </p:nvSpPr>
        <p:spPr>
          <a:xfrm>
            <a:off x="4371975"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8009985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CBDAB36-FCD6-48FE-B732-9BEDC6D0E828}"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smtClean="0"/>
              <a:t>TITLE</a:t>
            </a:r>
            <a:endParaRPr lang="en-US"/>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smtClean="0"/>
              <a:t>Title 1</a:t>
            </a:r>
            <a:endParaRPr lang="en-US"/>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smtClean="0"/>
              <a:t>Title 2</a:t>
            </a:r>
            <a:endParaRPr lang="en-US"/>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smtClean="0"/>
              <a:t>Title 3</a:t>
            </a:r>
            <a:endParaRPr lang="en-US"/>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smtClean="0"/>
              <a:t>Title 4</a:t>
            </a:r>
            <a:endParaRPr lang="en-US"/>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smtClean="0"/>
              <a:t>List items for Title 1</a:t>
            </a:r>
            <a:endParaRPr lang="en-US"/>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smtClean="0"/>
              <a:t>List items for Title 2</a:t>
            </a:r>
            <a:endParaRPr lang="en-US"/>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smtClean="0"/>
              <a:t>List items for Title 3</a:t>
            </a:r>
            <a:endParaRPr lang="en-US"/>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smtClean="0"/>
              <a:t>List items for Title 4</a:t>
            </a:r>
            <a:endParaRPr lang="en-US"/>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915132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E1546A8-8721-4C61-B885-DDAC0442B9AA}"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2</a:t>
            </a:r>
            <a:endParaRPr lang="en-US"/>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3</a:t>
            </a:r>
            <a:endParaRPr lang="en-US"/>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4</a:t>
            </a:r>
            <a:endParaRPr lang="en-US"/>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1</a:t>
            </a:r>
            <a:endParaRPr lang="en-US"/>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3</a:t>
            </a:r>
            <a:endParaRPr lang="en-US"/>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2</a:t>
            </a:r>
            <a:endParaRPr lang="en-US"/>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4</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031308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A7D44D6-E055-47EF-865D-8032D5C3CBD7}"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smtClean="0"/>
              <a:t>List items for Title 2</a:t>
            </a:r>
            <a:endParaRPr lang="en-US"/>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smtClean="0"/>
              <a:t>List items for Title 3</a:t>
            </a:r>
            <a:endParaRPr lang="en-US"/>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smtClean="0"/>
              <a:t>List items for Title 4</a:t>
            </a:r>
            <a:endParaRPr lang="en-US"/>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1</a:t>
            </a:r>
            <a:endParaRPr lang="en-US"/>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3</a:t>
            </a:r>
            <a:endParaRPr lang="en-US"/>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2</a:t>
            </a:r>
            <a:endParaRPr lang="en-US"/>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4</a:t>
            </a:r>
            <a:endParaRPr lang="en-US"/>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smtClean="0"/>
              <a:t>Subtitle</a:t>
            </a:r>
            <a:endParaRPr lang="en-US"/>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4039689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4B3BFF3-7FC7-46BC-8D73-68880E0E75A7}"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smtClean="0"/>
              <a:t>Subtitle</a:t>
            </a:r>
            <a:endParaRPr lang="en-US"/>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smtClean="0"/>
              <a:t>Subtitle</a:t>
            </a:r>
            <a:endParaRPr lang="en-US"/>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smtClean="0"/>
              <a:t>Subtitle</a:t>
            </a:r>
            <a:endParaRPr lang="en-US"/>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smtClean="0"/>
              <a:t>Subtitle</a:t>
            </a:r>
            <a:endParaRPr lang="en-US"/>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497230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A6345B5-09D2-4C56-871F-F339FBF58C9B}"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smtClean="0"/>
              <a:t>Item</a:t>
            </a:r>
            <a:endParaRPr lang="en-US"/>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8641512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2AC6FBC-9E9D-4AEC-BC87-2EF13C777E7A}"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3898507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F6BC3FA-7A8A-4872-9222-0D1DD97134AE}"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2296896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8A4530A-1361-48AD-8D83-A28A1BA50D41}"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0718196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64A0878-F842-4A84-80D9-8B0F7BF85338}"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3</a:t>
            </a:r>
            <a:endParaRPr lang="en-US"/>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2068972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917611C-D47F-4DB5-A902-169B1F51B5E3}"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1</a:t>
            </a:r>
            <a:endParaRPr lang="en-US"/>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3</a:t>
            </a:r>
            <a:endParaRPr lang="en-US"/>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2</a:t>
            </a:r>
            <a:endParaRPr lang="en-US"/>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092307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4DAE722-0F87-4916-B903-1127B87BFE27}"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smtClean="0"/>
              <a:t>Your map goes here</a:t>
            </a:r>
            <a:endParaRPr lang="en-US"/>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smtClean="0"/>
              <a:t>Lorem ipsum dolor sit amet, placerat ipsum erat et tortor, vehicula sociis vel vel, ut cursus sociosqu integer sapien in. Aliquet blandit, pellentesque nec vitae. Sapien ante feugiat non est etiam aut.</a:t>
            </a:r>
            <a:endParaRPr lang="en-US"/>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smtClean="0"/>
              <a:t></a:t>
            </a:r>
            <a:endParaRPr lang="en-US"/>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smtClean="0"/>
              <a:t>Adress</a:t>
            </a:r>
            <a:endParaRPr lang="en-US"/>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Tree>
    <p:extLst>
      <p:ext uri="{BB962C8B-B14F-4D97-AF65-F5344CB8AC3E}">
        <p14:creationId xmlns:p14="http://schemas.microsoft.com/office/powerpoint/2010/main" val="353177689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958A3BC-4353-4168-A53F-6FE82C312C77}"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2937478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A9176FC-26FF-4C92-9A2B-F52B256AEC49}"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3463560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51B308F-B810-451F-A421-B99DF1C4ACF4}"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3502130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B27E853-6427-47F2-BCE4-5A1CDC553990}"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567877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9A006C31-54B7-47A5-8371-2796982B0FD6}"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1963782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0FC3E6A9-128E-4A20-8B8A-FDE402ADE3AC}"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COUNTRY</a:t>
            </a:r>
            <a:endParaRPr lang="en-US"/>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9983392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4EF20177-F6B7-4F70-926D-0E5928C21A1F}"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Supplier information (address, phone #, etc.)</a:t>
            </a:r>
            <a:endParaRPr lang="en-US"/>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Invoice to:</a:t>
            </a:r>
            <a:endParaRPr lang="en-US"/>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8299778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2465D91A-5FBD-4270-ABDD-8DC2593FFFA4}"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6417181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7C34737-CADE-4701-9FA0-B4E4D56CD212}"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0167840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A376200-858A-4E25-A066-73BE86E82AA9}"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309384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374B7FC-6FEC-4ED8-82BF-0D137909ED7E}"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7353040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1598453-45B6-4621-92A7-8AFCE0768AB0}"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7020241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6EEFC18-9BC7-4525-B526-BDD34CF93FF5}"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7583877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306F509-EF03-4E78-89A9-1D00F9818922}"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0980157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A61E0B7-3D6C-45ED-8515-44D08E6CCA89}"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8835261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967498E-A6FE-465A-881D-703AF7BC7754}"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63833297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A6A5B18-59A9-4989-8915-31D948A32CBF}"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145936443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A1C6C8-AEDA-465C-90BF-F0FA04D36870}" type="datetime1">
              <a:rPr lang="en-US" smtClean="0">
                <a:solidFill>
                  <a:srgbClr val="273339">
                    <a:tint val="75000"/>
                  </a:srgbClr>
                </a:solidFill>
              </a:rPr>
              <a:pPr/>
              <a:t>9/25/2017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5610495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EBA6F1-9BE8-43AF-8BB3-EEA52561C555}" type="datetime1">
              <a:rPr lang="en-US" smtClean="0">
                <a:solidFill>
                  <a:srgbClr val="273339">
                    <a:tint val="75000"/>
                  </a:srgbClr>
                </a:solidFill>
              </a:rPr>
              <a:pPr/>
              <a:t>9/25/2017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210825429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8CFA1A-7953-44EC-95C2-9E5ADBDF422E}" type="datetime1">
              <a:rPr lang="en-US" smtClean="0">
                <a:solidFill>
                  <a:srgbClr val="273339">
                    <a:tint val="75000"/>
                  </a:srgbClr>
                </a:solidFill>
              </a:rPr>
              <a:pPr/>
              <a:t>9/25/2017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428998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ACAD6A8-5830-48D8-A0CE-F9CB8E480AFC}" type="datetime1">
              <a:rPr lang="en-US" smtClean="0"/>
              <a:pPr/>
              <a:t>9/25/2017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2017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123145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BBBA8-2D8B-491B-8635-6F4D8C63A254}" type="datetime1">
              <a:rPr lang="en-US" smtClean="0">
                <a:solidFill>
                  <a:srgbClr val="273339">
                    <a:tint val="75000"/>
                  </a:srgbClr>
                </a:solidFill>
              </a:rPr>
              <a:pPr/>
              <a:t>9/25/2017</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solidFill>
                  <a:srgbClr val="273339"/>
                </a:solidFill>
              </a:rPr>
              <a:t>COPYRIGHT © 2017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471658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microsoft.com/office/2007/relationships/diagramDrawing" Target="../diagrams/drawing1.xml"/><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diagramColors" Target="../diagrams/colors1.xml"/><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diagramQuickStyle" Target="../diagrams/quickStyle1.xml"/><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diagramLayout" Target="../diagrams/layout1.xml"/><Relationship Id="rId28" Type="http://schemas.openxmlformats.org/officeDocument/2006/relationships/image" Target="../media/image54.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57.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diagramData" Target="../diagrams/data1.xml"/><Relationship Id="rId27" Type="http://schemas.openxmlformats.org/officeDocument/2006/relationships/image" Target="../media/image53.png"/><Relationship Id="rId30"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8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8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88.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739" r="5739"/>
          <a:stretch>
            <a:fillRect/>
          </a:stretch>
        </p:blipFill>
        <p:spPr/>
      </p:pic>
      <p:pic>
        <p:nvPicPr>
          <p:cNvPr id="16" name="Picture Placeholder 15"/>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5841" r="5841"/>
          <a:stretch>
            <a:fillRect/>
          </a:stretch>
        </p:blipFill>
        <p:spPr/>
      </p:pic>
      <p:pic>
        <p:nvPicPr>
          <p:cNvPr id="17" name="Picture Placeholder 16"/>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6091" r="6091"/>
          <a:stretch>
            <a:fillRect/>
          </a:stretch>
        </p:blipFill>
        <p:spPr/>
      </p:pic>
      <p:pic>
        <p:nvPicPr>
          <p:cNvPr id="18" name="Picture Placeholder 17"/>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12754" r="12754"/>
          <a:stretch>
            <a:fillRect/>
          </a:stretch>
        </p:blipFill>
        <p:spPr/>
      </p:pic>
      <p:pic>
        <p:nvPicPr>
          <p:cNvPr id="19" name="Picture Placeholder 18"/>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12627" r="12627"/>
          <a:stretch>
            <a:fillRect/>
          </a:stretch>
        </p:blipFill>
        <p:spPr/>
      </p:pic>
      <p:sp>
        <p:nvSpPr>
          <p:cNvPr id="4" name="Title 3"/>
          <p:cNvSpPr>
            <a:spLocks noGrp="1"/>
          </p:cNvSpPr>
          <p:nvPr>
            <p:ph type="ctrTitle"/>
          </p:nvPr>
        </p:nvSpPr>
        <p:spPr/>
        <p:txBody>
          <a:bodyPr/>
          <a:lstStyle/>
          <a:p>
            <a:r>
              <a:rPr lang="en-US" dirty="0" smtClean="0"/>
              <a:t>Data Direct, Saudi Arabia</a:t>
            </a:r>
            <a:endParaRPr lang="en-US" dirty="0"/>
          </a:p>
        </p:txBody>
      </p:sp>
      <p:sp>
        <p:nvSpPr>
          <p:cNvPr id="5" name="Subtitle 4"/>
          <p:cNvSpPr>
            <a:spLocks noGrp="1"/>
          </p:cNvSpPr>
          <p:nvPr>
            <p:ph type="subTitle" idx="1"/>
          </p:nvPr>
        </p:nvSpPr>
        <p:spPr/>
        <p:txBody>
          <a:bodyPr/>
          <a:lstStyle/>
          <a:p>
            <a:r>
              <a:rPr lang="en-US" dirty="0" smtClean="0">
                <a:solidFill>
                  <a:srgbClr val="ACB9C1"/>
                </a:solidFill>
              </a:rPr>
              <a:t>Capabilities presentation</a:t>
            </a:r>
            <a:endParaRPr lang="en-US" dirty="0">
              <a:solidFill>
                <a:srgbClr val="ACB9C1"/>
              </a:solidFill>
            </a:endParaRPr>
          </a:p>
        </p:txBody>
      </p:sp>
    </p:spTree>
    <p:extLst>
      <p:ext uri="{BB962C8B-B14F-4D97-AF65-F5344CB8AC3E}">
        <p14:creationId xmlns:p14="http://schemas.microsoft.com/office/powerpoint/2010/main" val="3868760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a:t>Business Process Management</a:t>
            </a:r>
          </a:p>
        </p:txBody>
      </p:sp>
      <p:sp>
        <p:nvSpPr>
          <p:cNvPr id="4" name="Date Placeholder 3"/>
          <p:cNvSpPr>
            <a:spLocks noGrp="1"/>
          </p:cNvSpPr>
          <p:nvPr>
            <p:ph type="dt" sz="half" idx="10"/>
          </p:nvPr>
        </p:nvSpPr>
        <p:spPr/>
        <p:txBody>
          <a:bodyPr/>
          <a:lstStyle/>
          <a:p>
            <a:fld id="{B062707A-D5F2-442C-9C98-B0CE9A4A3327}" type="datetime1">
              <a:rPr lang="en-US" smtClean="0"/>
              <a:pPr/>
              <a:t>9/25/2017</a:t>
            </a:fld>
            <a:endParaRPr lang="en-US" dirty="0"/>
          </a:p>
        </p:txBody>
      </p:sp>
      <p:sp>
        <p:nvSpPr>
          <p:cNvPr id="5" name="Footer Placeholder 4"/>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6" name="Slide Number Placeholder 5"/>
          <p:cNvSpPr>
            <a:spLocks noGrp="1"/>
          </p:cNvSpPr>
          <p:nvPr>
            <p:ph type="sldNum" sz="quarter" idx="12"/>
          </p:nvPr>
        </p:nvSpPr>
        <p:spPr>
          <a:xfrm>
            <a:off x="8966201" y="6482154"/>
            <a:ext cx="2743200" cy="281437"/>
          </a:xfrm>
        </p:spPr>
        <p:txBody>
          <a:bodyPr/>
          <a:lstStyle/>
          <a:p>
            <a:fld id="{6E18DBF4-37B7-4C4F-9728-A1C100B177EE}" type="slidenum">
              <a:rPr lang="en-US" smtClean="0"/>
              <a:pPr/>
              <a:t>10</a:t>
            </a:fld>
            <a:endParaRPr lang="en-US"/>
          </a:p>
        </p:txBody>
      </p:sp>
      <p:sp>
        <p:nvSpPr>
          <p:cNvPr id="20" name="Text Placeholder 19"/>
          <p:cNvSpPr>
            <a:spLocks noGrp="1"/>
          </p:cNvSpPr>
          <p:nvPr>
            <p:ph type="body" sz="quarter" idx="27"/>
          </p:nvPr>
        </p:nvSpPr>
        <p:spPr>
          <a:xfrm>
            <a:off x="3314870" y="2301979"/>
            <a:ext cx="2596896" cy="3108543"/>
          </a:xfrm>
        </p:spPr>
        <p:txBody>
          <a:bodyPr/>
          <a:lstStyle/>
          <a:p>
            <a:pPr marL="285750" lvl="1" indent="-285750">
              <a:lnSpc>
                <a:spcPct val="130000"/>
              </a:lnSpc>
              <a:spcBef>
                <a:spcPts val="600"/>
              </a:spcBef>
              <a:spcAft>
                <a:spcPts val="600"/>
              </a:spcAft>
              <a:defRPr/>
            </a:pPr>
            <a:r>
              <a:rPr lang="en-US" altLang="en-US" sz="1000" dirty="0">
                <a:solidFill>
                  <a:schemeClr val="accent1">
                    <a:lumMod val="75000"/>
                  </a:schemeClr>
                </a:solidFill>
              </a:rPr>
              <a:t>Enables companies to model, deploy and manage mission-critical business processes</a:t>
            </a:r>
          </a:p>
          <a:p>
            <a:pPr marL="285750" lvl="1" indent="-285750">
              <a:lnSpc>
                <a:spcPct val="130000"/>
              </a:lnSpc>
              <a:spcBef>
                <a:spcPts val="600"/>
              </a:spcBef>
              <a:spcAft>
                <a:spcPts val="600"/>
              </a:spcAft>
              <a:defRPr/>
            </a:pPr>
            <a:r>
              <a:rPr lang="en-US" altLang="en-US" sz="1000" dirty="0">
                <a:solidFill>
                  <a:schemeClr val="accent1">
                    <a:lumMod val="75000"/>
                  </a:schemeClr>
                </a:solidFill>
              </a:rPr>
              <a:t>Span multiple enterprise applications, corporate departments, and business partners. </a:t>
            </a:r>
          </a:p>
          <a:p>
            <a:pPr marL="285750" lvl="1" indent="-285750">
              <a:lnSpc>
                <a:spcPct val="130000"/>
              </a:lnSpc>
              <a:spcBef>
                <a:spcPts val="600"/>
              </a:spcBef>
              <a:spcAft>
                <a:spcPts val="600"/>
              </a:spcAft>
              <a:defRPr/>
            </a:pPr>
            <a:r>
              <a:rPr lang="en-US" altLang="en-US" sz="1000" dirty="0">
                <a:solidFill>
                  <a:schemeClr val="accent1">
                    <a:lumMod val="75000"/>
                  </a:schemeClr>
                </a:solidFill>
              </a:rPr>
              <a:t>Cost efficiencies, agility, compliance and better customer service. </a:t>
            </a:r>
          </a:p>
          <a:p>
            <a:pPr marL="285750" lvl="1" indent="-285750">
              <a:lnSpc>
                <a:spcPct val="130000"/>
              </a:lnSpc>
              <a:spcBef>
                <a:spcPts val="600"/>
              </a:spcBef>
              <a:spcAft>
                <a:spcPts val="600"/>
              </a:spcAft>
              <a:defRPr/>
            </a:pPr>
            <a:r>
              <a:rPr lang="en-US" altLang="en-US" sz="1000" dirty="0">
                <a:solidFill>
                  <a:schemeClr val="accent1">
                    <a:lumMod val="75000"/>
                  </a:schemeClr>
                </a:solidFill>
              </a:rPr>
              <a:t>Continuously improve business processes. </a:t>
            </a:r>
          </a:p>
          <a:p>
            <a:pPr marL="285750" lvl="1" indent="-285750">
              <a:lnSpc>
                <a:spcPct val="130000"/>
              </a:lnSpc>
              <a:spcBef>
                <a:spcPts val="600"/>
              </a:spcBef>
              <a:spcAft>
                <a:spcPts val="600"/>
              </a:spcAft>
              <a:defRPr/>
            </a:pPr>
            <a:r>
              <a:rPr lang="en-US" altLang="en-US" sz="1000" dirty="0">
                <a:solidFill>
                  <a:schemeClr val="accent1">
                    <a:lumMod val="75000"/>
                  </a:schemeClr>
                </a:solidFill>
              </a:rPr>
              <a:t>Reduces time-to-market for changes in business processes.</a:t>
            </a:r>
          </a:p>
        </p:txBody>
      </p:sp>
      <p:sp>
        <p:nvSpPr>
          <p:cNvPr id="21" name="Text Placeholder 20"/>
          <p:cNvSpPr>
            <a:spLocks noGrp="1"/>
          </p:cNvSpPr>
          <p:nvPr>
            <p:ph type="body" sz="quarter" idx="29"/>
          </p:nvPr>
        </p:nvSpPr>
        <p:spPr>
          <a:xfrm>
            <a:off x="9235060" y="2301979"/>
            <a:ext cx="2596896" cy="2093394"/>
          </a:xfrm>
        </p:spPr>
        <p:txBody>
          <a:bodyPr/>
          <a:lstStyle/>
          <a:p>
            <a:pPr marL="285750" lvl="1" indent="-285750">
              <a:lnSpc>
                <a:spcPct val="130000"/>
              </a:lnSpc>
              <a:spcBef>
                <a:spcPts val="600"/>
              </a:spcBef>
              <a:spcAft>
                <a:spcPts val="600"/>
              </a:spcAft>
              <a:defRPr/>
            </a:pPr>
            <a:r>
              <a:rPr lang="en-US" altLang="en-US" sz="1300" dirty="0">
                <a:solidFill>
                  <a:schemeClr val="accent1">
                    <a:lumMod val="75000"/>
                  </a:schemeClr>
                </a:solidFill>
              </a:rPr>
              <a:t>Account Opening and Maintenance</a:t>
            </a:r>
          </a:p>
          <a:p>
            <a:pPr marL="285750" lvl="1" indent="-285750">
              <a:lnSpc>
                <a:spcPct val="130000"/>
              </a:lnSpc>
              <a:spcBef>
                <a:spcPts val="600"/>
              </a:spcBef>
              <a:spcAft>
                <a:spcPts val="600"/>
              </a:spcAft>
              <a:defRPr/>
            </a:pPr>
            <a:r>
              <a:rPr lang="en-US" altLang="en-US" sz="1300" dirty="0">
                <a:solidFill>
                  <a:schemeClr val="accent1">
                    <a:lumMod val="75000"/>
                  </a:schemeClr>
                </a:solidFill>
              </a:rPr>
              <a:t>Account Payable</a:t>
            </a:r>
          </a:p>
          <a:p>
            <a:pPr marL="285750" lvl="1" indent="-285750">
              <a:lnSpc>
                <a:spcPct val="130000"/>
              </a:lnSpc>
              <a:spcBef>
                <a:spcPts val="600"/>
              </a:spcBef>
              <a:spcAft>
                <a:spcPts val="600"/>
              </a:spcAft>
              <a:defRPr/>
            </a:pPr>
            <a:r>
              <a:rPr lang="en-US" altLang="en-US" sz="1300" dirty="0">
                <a:solidFill>
                  <a:schemeClr val="accent1">
                    <a:lumMod val="75000"/>
                  </a:schemeClr>
                </a:solidFill>
              </a:rPr>
              <a:t>Call Detail  Record Management</a:t>
            </a:r>
          </a:p>
          <a:p>
            <a:pPr marL="285750" lvl="1" indent="-285750">
              <a:lnSpc>
                <a:spcPct val="130000"/>
              </a:lnSpc>
              <a:spcBef>
                <a:spcPts val="600"/>
              </a:spcBef>
              <a:spcAft>
                <a:spcPts val="600"/>
              </a:spcAft>
              <a:defRPr/>
            </a:pPr>
            <a:r>
              <a:rPr lang="en-US" altLang="en-US" sz="1300" dirty="0">
                <a:solidFill>
                  <a:schemeClr val="accent1">
                    <a:lumMod val="75000"/>
                  </a:schemeClr>
                </a:solidFill>
              </a:rPr>
              <a:t>Trade finance</a:t>
            </a:r>
          </a:p>
        </p:txBody>
      </p:sp>
      <p:sp>
        <p:nvSpPr>
          <p:cNvPr id="38" name="Rectangle 1436"/>
          <p:cNvSpPr>
            <a:spLocks noChangeArrowheads="1"/>
          </p:cNvSpPr>
          <p:nvPr/>
        </p:nvSpPr>
        <p:spPr bwMode="auto">
          <a:xfrm flipH="1">
            <a:off x="2497630" y="2301980"/>
            <a:ext cx="457200" cy="400110"/>
          </a:xfrm>
          <a:prstGeom prst="rect">
            <a:avLst/>
          </a:prstGeom>
          <a:solidFill>
            <a:schemeClr val="accent1"/>
          </a:solidFill>
          <a:extLst/>
        </p:spPr>
        <p:txBody>
          <a:bodyPr vert="horz" wrap="square" lIns="91440" tIns="45720" rIns="91440" bIns="45720" rtlCol="0" anchor="ctr">
            <a:spAutoFit/>
          </a:bodyPr>
          <a:lstStyle/>
          <a:p>
            <a:pPr algn="ctr">
              <a:buFont typeface="Arial" pitchFamily="34" charset="0"/>
              <a:buNone/>
            </a:pPr>
            <a:r>
              <a:rPr lang="en-US" sz="2000">
                <a:solidFill>
                  <a:prstClr val="white"/>
                </a:solidFill>
                <a:latin typeface="FontAwesome" pitchFamily="2" charset="0"/>
              </a:rPr>
              <a:t></a:t>
            </a:r>
            <a:endParaRPr lang="en-US" sz="2000" b="1" dirty="0">
              <a:solidFill>
                <a:prstClr val="white"/>
              </a:solidFill>
            </a:endParaRPr>
          </a:p>
        </p:txBody>
      </p:sp>
      <p:sp>
        <p:nvSpPr>
          <p:cNvPr id="40" name="Rectangle 1436"/>
          <p:cNvSpPr>
            <a:spLocks noChangeArrowheads="1"/>
          </p:cNvSpPr>
          <p:nvPr/>
        </p:nvSpPr>
        <p:spPr bwMode="auto">
          <a:xfrm flipH="1">
            <a:off x="8421334" y="2301980"/>
            <a:ext cx="457200" cy="400110"/>
          </a:xfrm>
          <a:prstGeom prst="rect">
            <a:avLst/>
          </a:prstGeom>
          <a:solidFill>
            <a:schemeClr val="accent4"/>
          </a:solidFill>
          <a:extLst/>
        </p:spPr>
        <p:txBody>
          <a:bodyPr vert="horz" wrap="square" lIns="91440" tIns="45720" rIns="91440" bIns="45720" rtlCol="0" anchor="ctr">
            <a:spAutoFit/>
          </a:bodyPr>
          <a:lstStyle/>
          <a:p>
            <a:pPr algn="ctr">
              <a:buFont typeface="Arial" pitchFamily="34" charset="0"/>
              <a:buNone/>
            </a:pPr>
            <a:r>
              <a:rPr lang="en-US" sz="2000">
                <a:solidFill>
                  <a:prstClr val="white"/>
                </a:solidFill>
                <a:latin typeface="FontAwesome" pitchFamily="2" charset="0"/>
              </a:rPr>
              <a:t></a:t>
            </a:r>
            <a:endParaRPr lang="en-US" sz="2000" b="1" dirty="0">
              <a:solidFill>
                <a:prstClr val="white"/>
              </a:solidFill>
            </a:endParaRPr>
          </a:p>
        </p:txBody>
      </p:sp>
      <p:sp>
        <p:nvSpPr>
          <p:cNvPr id="22" name="Text Placeholder 21"/>
          <p:cNvSpPr>
            <a:spLocks noGrp="1"/>
          </p:cNvSpPr>
          <p:nvPr>
            <p:ph type="body" sz="quarter" idx="18"/>
          </p:nvPr>
        </p:nvSpPr>
        <p:spPr/>
        <p:txBody>
          <a:bodyPr/>
          <a:lstStyle/>
          <a:p>
            <a:r>
              <a:rPr lang="en-US" dirty="0" smtClean="0"/>
              <a:t>Features</a:t>
            </a:r>
            <a:endParaRPr lang="en-US" dirty="0"/>
          </a:p>
        </p:txBody>
      </p:sp>
      <p:sp>
        <p:nvSpPr>
          <p:cNvPr id="24" name="Text Placeholder 23"/>
          <p:cNvSpPr>
            <a:spLocks noGrp="1"/>
          </p:cNvSpPr>
          <p:nvPr>
            <p:ph type="body" sz="quarter" idx="20"/>
          </p:nvPr>
        </p:nvSpPr>
        <p:spPr/>
        <p:txBody>
          <a:bodyPr/>
          <a:lstStyle/>
          <a:p>
            <a:r>
              <a:rPr lang="en-US" dirty="0" smtClean="0"/>
              <a:t>Key solutions</a:t>
            </a:r>
            <a:endParaRPr lang="en-US" dirty="0"/>
          </a:p>
        </p:txBody>
      </p:sp>
      <p:pic>
        <p:nvPicPr>
          <p:cNvPr id="10" name="Picture Placeholder 9"/>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5731" r="5731"/>
          <a:stretch>
            <a:fillRect/>
          </a:stretch>
        </p:blipFill>
        <p:spPr/>
      </p:pic>
      <p:pic>
        <p:nvPicPr>
          <p:cNvPr id="12" name="Picture Placeholder 11"/>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6026" r="6026"/>
          <a:stretch>
            <a:fillRect/>
          </a:stretch>
        </p:blipFill>
        <p:spPr/>
      </p:pic>
    </p:spTree>
    <p:extLst>
      <p:ext uri="{BB962C8B-B14F-4D97-AF65-F5344CB8AC3E}">
        <p14:creationId xmlns:p14="http://schemas.microsoft.com/office/powerpoint/2010/main" val="2298489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r>
              <a:rPr lang="en-US" dirty="0" smtClean="0"/>
              <a:t>Contd.</a:t>
            </a:r>
            <a:endParaRPr lang="en-US" dirty="0"/>
          </a:p>
        </p:txBody>
      </p:sp>
      <p:sp>
        <p:nvSpPr>
          <p:cNvPr id="3" name="Date Placeholder 2"/>
          <p:cNvSpPr>
            <a:spLocks noGrp="1"/>
          </p:cNvSpPr>
          <p:nvPr>
            <p:ph type="dt" sz="half" idx="10"/>
          </p:nvPr>
        </p:nvSpPr>
        <p:spPr/>
        <p:txBody>
          <a:bodyPr/>
          <a:lstStyle/>
          <a:p>
            <a:fld id="{AE36464E-2E17-4B9C-8ABF-10C5F7F47BDA}" type="datetime1">
              <a:rPr lang="en-US" smtClean="0"/>
              <a:pPr/>
              <a:t>9/25/2017</a:t>
            </a:fld>
            <a:endParaRPr lang="en-US"/>
          </a:p>
        </p:txBody>
      </p:sp>
      <p:sp>
        <p:nvSpPr>
          <p:cNvPr id="4" name="Footer Placeholder 3"/>
          <p:cNvSpPr>
            <a:spLocks noGrp="1"/>
          </p:cNvSpPr>
          <p:nvPr>
            <p:ph type="ftr" sz="quarter" idx="11"/>
          </p:nvPr>
        </p:nvSpPr>
        <p:spPr/>
        <p:txBody>
          <a:bodyPr/>
          <a:lstStyle/>
          <a:p>
            <a:r>
              <a:rPr lang="en-US" dirty="0" smtClean="0"/>
              <a:t>COPYRIGHT © 2017 DATA DIRECT </a:t>
            </a:r>
            <a:r>
              <a:rPr lang="en-US" dirty="0" smtClean="0"/>
              <a:t>ALL </a:t>
            </a:r>
            <a:r>
              <a:rPr lang="en-US" dirty="0" smtClean="0"/>
              <a:t>RIGHTS RESERVED</a:t>
            </a:r>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11</a:t>
            </a:fld>
            <a:endParaRPr lang="en-US"/>
          </a:p>
        </p:txBody>
      </p:sp>
      <p:pic>
        <p:nvPicPr>
          <p:cNvPr id="21" name="Picture Placeholder 2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5611" b="15611"/>
          <a:stretch>
            <a:fillRect/>
          </a:stretch>
        </p:blipFill>
        <p:spPr/>
      </p:pic>
      <p:sp>
        <p:nvSpPr>
          <p:cNvPr id="16" name="Text Placeholder 15"/>
          <p:cNvSpPr>
            <a:spLocks noGrp="1"/>
          </p:cNvSpPr>
          <p:nvPr>
            <p:ph type="body" sz="quarter" idx="26"/>
          </p:nvPr>
        </p:nvSpPr>
        <p:spPr/>
        <p:txBody>
          <a:bodyPr>
            <a:normAutofit/>
          </a:bodyPr>
          <a:lstStyle/>
          <a:p>
            <a:r>
              <a:rPr lang="en-US" dirty="0" smtClean="0"/>
              <a:t>DOCUMENT IMAGING</a:t>
            </a:r>
          </a:p>
          <a:p>
            <a:pPr algn="l"/>
            <a:r>
              <a:rPr lang="en-US" b="1" dirty="0" smtClean="0"/>
              <a:t>Converting physical documents into digital form</a:t>
            </a:r>
            <a:endParaRPr lang="en-US" dirty="0"/>
          </a:p>
        </p:txBody>
      </p:sp>
      <p:pic>
        <p:nvPicPr>
          <p:cNvPr id="20" name="Picture Placeholder 19"/>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2292" r="12292"/>
          <a:stretch>
            <a:fillRect/>
          </a:stretch>
        </p:blipFill>
        <p:spPr/>
      </p:pic>
      <p:sp>
        <p:nvSpPr>
          <p:cNvPr id="19" name="Text Placeholder 18"/>
          <p:cNvSpPr>
            <a:spLocks noGrp="1"/>
          </p:cNvSpPr>
          <p:nvPr>
            <p:ph type="body" sz="quarter" idx="30"/>
          </p:nvPr>
        </p:nvSpPr>
        <p:spPr/>
        <p:txBody>
          <a:bodyPr/>
          <a:lstStyle/>
          <a:p>
            <a:pPr algn="l"/>
            <a:r>
              <a:rPr lang="en-US" dirty="0" smtClean="0"/>
              <a:t>ASSET MANAGEMENT</a:t>
            </a:r>
          </a:p>
          <a:p>
            <a:pPr marL="171450" indent="-171450" algn="l">
              <a:buFont typeface="Arial" panose="020B0604020202020204" pitchFamily="34" charset="0"/>
              <a:buChar char="•"/>
            </a:pPr>
            <a:r>
              <a:rPr lang="en-US" b="1" dirty="0" smtClean="0"/>
              <a:t>Asset management software</a:t>
            </a:r>
          </a:p>
          <a:p>
            <a:pPr marL="171450" indent="-171450" algn="l">
              <a:buFont typeface="Arial" panose="020B0604020202020204" pitchFamily="34" charset="0"/>
              <a:buChar char="•"/>
            </a:pPr>
            <a:r>
              <a:rPr lang="en-US" b="1" dirty="0" smtClean="0"/>
              <a:t>Asset lifecycle management</a:t>
            </a:r>
          </a:p>
          <a:p>
            <a:pPr marL="171450" indent="-171450" algn="l">
              <a:buFont typeface="Arial" panose="020B0604020202020204" pitchFamily="34" charset="0"/>
              <a:buChar char="•"/>
            </a:pPr>
            <a:r>
              <a:rPr lang="en-US" b="1" dirty="0" smtClean="0"/>
              <a:t>Asset Audit</a:t>
            </a:r>
          </a:p>
          <a:p>
            <a:pPr marL="171450" indent="-171450" algn="l">
              <a:buFont typeface="Arial" panose="020B0604020202020204" pitchFamily="34" charset="0"/>
              <a:buChar char="•"/>
            </a:pPr>
            <a:r>
              <a:rPr lang="en-US" b="1" dirty="0" smtClean="0"/>
              <a:t>Asset register buildup</a:t>
            </a:r>
          </a:p>
          <a:p>
            <a:pPr algn="l"/>
            <a:endParaRPr lang="en-US" dirty="0"/>
          </a:p>
        </p:txBody>
      </p:sp>
      <p:pic>
        <p:nvPicPr>
          <p:cNvPr id="24" name="Picture Placeholder 23"/>
          <p:cNvPicPr>
            <a:picLocks noGrp="1" noChangeAspect="1"/>
          </p:cNvPicPr>
          <p:nvPr>
            <p:ph type="pic" sz="quarter" idx="29"/>
          </p:nvPr>
        </p:nvPicPr>
        <p:blipFill>
          <a:blip r:embed="rId4">
            <a:extLst>
              <a:ext uri="{28A0092B-C50C-407E-A947-70E740481C1C}">
                <a14:useLocalDpi xmlns:a14="http://schemas.microsoft.com/office/drawing/2010/main" val="0"/>
              </a:ext>
            </a:extLst>
          </a:blip>
          <a:srcRect t="8729" b="8729"/>
          <a:stretch>
            <a:fillRect/>
          </a:stretch>
        </p:blipFill>
        <p:spPr/>
      </p:pic>
    </p:spTree>
    <p:extLst>
      <p:ext uri="{BB962C8B-B14F-4D97-AF65-F5344CB8AC3E}">
        <p14:creationId xmlns:p14="http://schemas.microsoft.com/office/powerpoint/2010/main" val="2858406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940" b="7940"/>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smtClean="0"/>
              <a:t>IT Solutions</a:t>
            </a:r>
            <a:endParaRPr lang="en-US" dirty="0"/>
          </a:p>
        </p:txBody>
      </p:sp>
      <p:grpSp>
        <p:nvGrpSpPr>
          <p:cNvPr id="19" name="Group 18"/>
          <p:cNvGrpSpPr/>
          <p:nvPr/>
        </p:nvGrpSpPr>
        <p:grpSpPr>
          <a:xfrm>
            <a:off x="342900" y="4124960"/>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2E378E61-E487-49E5-B88C-505DE704DCAF}" type="datetime1">
              <a:rPr lang="en-US" smtClean="0">
                <a:solidFill>
                  <a:srgbClr val="273339">
                    <a:tint val="75000"/>
                  </a:srgbClr>
                </a:solidFill>
              </a:rPr>
              <a:pPr/>
              <a:t>9/25/2017</a:t>
            </a:fld>
            <a:endParaRPr lang="en-US">
              <a:solidFill>
                <a:srgbClr val="273339">
                  <a:tint val="75000"/>
                </a:srgbClr>
              </a:solidFill>
            </a:endParaRPr>
          </a:p>
        </p:txBody>
      </p:sp>
      <p:sp>
        <p:nvSpPr>
          <p:cNvPr id="6" name="Footer Placeholder 5"/>
          <p:cNvSpPr>
            <a:spLocks noGrp="1"/>
          </p:cNvSpPr>
          <p:nvPr>
            <p:ph type="ftr" sz="quarter" idx="11"/>
          </p:nvPr>
        </p:nvSpPr>
        <p:spPr>
          <a:xfrm>
            <a:off x="3999929" y="6480509"/>
            <a:ext cx="4114800" cy="365125"/>
          </a:xfrm>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12</a:t>
            </a:fld>
            <a:endParaRPr lang="en-US">
              <a:solidFill>
                <a:srgbClr val="273339">
                  <a:tint val="75000"/>
                </a:srgbClr>
              </a:solidFill>
            </a:endParaRPr>
          </a:p>
        </p:txBody>
      </p:sp>
    </p:spTree>
    <p:extLst>
      <p:ext uri="{BB962C8B-B14F-4D97-AF65-F5344CB8AC3E}">
        <p14:creationId xmlns:p14="http://schemas.microsoft.com/office/powerpoint/2010/main" val="4034424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IT Solutions</a:t>
            </a:r>
            <a:endParaRPr lang="en-US" dirty="0"/>
          </a:p>
        </p:txBody>
      </p:sp>
      <p:sp>
        <p:nvSpPr>
          <p:cNvPr id="2" name="Date Placeholder 1"/>
          <p:cNvSpPr>
            <a:spLocks noGrp="1"/>
          </p:cNvSpPr>
          <p:nvPr>
            <p:ph type="dt" sz="half" idx="10"/>
          </p:nvPr>
        </p:nvSpPr>
        <p:spPr/>
        <p:txBody>
          <a:bodyPr/>
          <a:lstStyle/>
          <a:p>
            <a:fld id="{AF2BDE36-EA74-4198-BB0D-EF2DE6B378B3}" type="datetime1">
              <a:rPr lang="en-US" smtClean="0"/>
              <a:pPr/>
              <a:t>9/25/2017</a:t>
            </a:fld>
            <a:endParaRPr lang="en-US" dirty="0"/>
          </a:p>
        </p:txBody>
      </p:sp>
      <p:sp>
        <p:nvSpPr>
          <p:cNvPr id="3" name="Footer Placeholder 2"/>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4" name="Slide Number Placeholder 3"/>
          <p:cNvSpPr>
            <a:spLocks noGrp="1"/>
          </p:cNvSpPr>
          <p:nvPr>
            <p:ph type="sldNum" sz="quarter" idx="12"/>
          </p:nvPr>
        </p:nvSpPr>
        <p:spPr/>
        <p:txBody>
          <a:bodyPr/>
          <a:lstStyle/>
          <a:p>
            <a:fld id="{6E18DBF4-37B7-4C4F-9728-A1C100B177EE}" type="slidenum">
              <a:rPr lang="en-US" smtClean="0"/>
              <a:pPr/>
              <a:t>13</a:t>
            </a:fld>
            <a:endParaRPr lang="en-US"/>
          </a:p>
        </p:txBody>
      </p:sp>
      <p:grpSp>
        <p:nvGrpSpPr>
          <p:cNvPr id="19" name="Group 18"/>
          <p:cNvGrpSpPr/>
          <p:nvPr/>
        </p:nvGrpSpPr>
        <p:grpSpPr>
          <a:xfrm>
            <a:off x="4308506" y="2094088"/>
            <a:ext cx="3574990" cy="3574990"/>
            <a:chOff x="4308506" y="1641506"/>
            <a:chExt cx="3574990" cy="3574990"/>
          </a:xfrm>
        </p:grpSpPr>
        <p:sp>
          <p:nvSpPr>
            <p:cNvPr id="11" name="Freeform 10"/>
            <p:cNvSpPr/>
            <p:nvPr/>
          </p:nvSpPr>
          <p:spPr>
            <a:xfrm>
              <a:off x="6273800" y="1641506"/>
              <a:ext cx="960390" cy="636372"/>
            </a:xfrm>
            <a:custGeom>
              <a:avLst/>
              <a:gdLst>
                <a:gd name="connsiteX0" fmla="*/ 0 w 960390"/>
                <a:gd name="connsiteY0" fmla="*/ 0 h 636372"/>
                <a:gd name="connsiteX1" fmla="*/ 5880 w 960390"/>
                <a:gd name="connsiteY1" fmla="*/ 297 h 636372"/>
                <a:gd name="connsiteX2" fmla="*/ 826626 w 960390"/>
                <a:gd name="connsiteY2" fmla="*/ 297831 h 636372"/>
                <a:gd name="connsiteX3" fmla="*/ 960390 w 960390"/>
                <a:gd name="connsiteY3" fmla="*/ 397858 h 636372"/>
                <a:gd name="connsiteX4" fmla="*/ 721876 w 960390"/>
                <a:gd name="connsiteY4" fmla="*/ 636372 h 636372"/>
                <a:gd name="connsiteX5" fmla="*/ 639763 w 960390"/>
                <a:gd name="connsiteY5" fmla="*/ 574969 h 636372"/>
                <a:gd name="connsiteX6" fmla="*/ 116897 w 960390"/>
                <a:gd name="connsiteY6" fmla="*/ 354946 h 636372"/>
                <a:gd name="connsiteX7" fmla="*/ 0 w 960390"/>
                <a:gd name="connsiteY7" fmla="*/ 337105 h 636372"/>
                <a:gd name="connsiteX8" fmla="*/ 0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0" y="0"/>
                  </a:moveTo>
                  <a:lnTo>
                    <a:pt x="5880" y="297"/>
                  </a:lnTo>
                  <a:cubicBezTo>
                    <a:pt x="307841" y="30963"/>
                    <a:pt x="587694" y="136412"/>
                    <a:pt x="826626" y="297831"/>
                  </a:cubicBezTo>
                  <a:lnTo>
                    <a:pt x="960390" y="397858"/>
                  </a:lnTo>
                  <a:lnTo>
                    <a:pt x="721876" y="636372"/>
                  </a:lnTo>
                  <a:lnTo>
                    <a:pt x="639763" y="574969"/>
                  </a:lnTo>
                  <a:cubicBezTo>
                    <a:pt x="484178" y="469857"/>
                    <a:pt x="307276" y="393903"/>
                    <a:pt x="116897" y="354946"/>
                  </a:cubicBezTo>
                  <a:lnTo>
                    <a:pt x="0" y="33710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2" name="Freeform 11"/>
            <p:cNvSpPr/>
            <p:nvPr/>
          </p:nvSpPr>
          <p:spPr>
            <a:xfrm>
              <a:off x="4957811" y="1641506"/>
              <a:ext cx="960389" cy="636372"/>
            </a:xfrm>
            <a:custGeom>
              <a:avLst/>
              <a:gdLst>
                <a:gd name="connsiteX0" fmla="*/ 960389 w 960389"/>
                <a:gd name="connsiteY0" fmla="*/ 0 h 636372"/>
                <a:gd name="connsiteX1" fmla="*/ 960389 w 960389"/>
                <a:gd name="connsiteY1" fmla="*/ 337105 h 636372"/>
                <a:gd name="connsiteX2" fmla="*/ 843494 w 960389"/>
                <a:gd name="connsiteY2" fmla="*/ 354946 h 636372"/>
                <a:gd name="connsiteX3" fmla="*/ 320628 w 960389"/>
                <a:gd name="connsiteY3" fmla="*/ 574969 h 636372"/>
                <a:gd name="connsiteX4" fmla="*/ 238514 w 960389"/>
                <a:gd name="connsiteY4" fmla="*/ 636372 h 636372"/>
                <a:gd name="connsiteX5" fmla="*/ 0 w 960389"/>
                <a:gd name="connsiteY5" fmla="*/ 397858 h 636372"/>
                <a:gd name="connsiteX6" fmla="*/ 133765 w 960389"/>
                <a:gd name="connsiteY6" fmla="*/ 297831 h 636372"/>
                <a:gd name="connsiteX7" fmla="*/ 954511 w 960389"/>
                <a:gd name="connsiteY7" fmla="*/ 297 h 636372"/>
                <a:gd name="connsiteX8" fmla="*/ 960389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960389" y="0"/>
                  </a:moveTo>
                  <a:lnTo>
                    <a:pt x="960389" y="337105"/>
                  </a:lnTo>
                  <a:lnTo>
                    <a:pt x="843494" y="354946"/>
                  </a:lnTo>
                  <a:cubicBezTo>
                    <a:pt x="653116" y="393903"/>
                    <a:pt x="476214" y="469857"/>
                    <a:pt x="320628" y="574969"/>
                  </a:cubicBezTo>
                  <a:lnTo>
                    <a:pt x="238514" y="636372"/>
                  </a:lnTo>
                  <a:lnTo>
                    <a:pt x="0" y="397858"/>
                  </a:lnTo>
                  <a:lnTo>
                    <a:pt x="133765" y="297831"/>
                  </a:lnTo>
                  <a:cubicBezTo>
                    <a:pt x="372697" y="136412"/>
                    <a:pt x="652550" y="30963"/>
                    <a:pt x="954511" y="297"/>
                  </a:cubicBezTo>
                  <a:lnTo>
                    <a:pt x="96038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3" name="Freeform 12"/>
            <p:cNvSpPr/>
            <p:nvPr/>
          </p:nvSpPr>
          <p:spPr>
            <a:xfrm>
              <a:off x="7247124" y="2290811"/>
              <a:ext cx="636372" cy="960390"/>
            </a:xfrm>
            <a:custGeom>
              <a:avLst/>
              <a:gdLst>
                <a:gd name="connsiteX0" fmla="*/ 238514 w 636372"/>
                <a:gd name="connsiteY0" fmla="*/ 0 h 960390"/>
                <a:gd name="connsiteX1" fmla="*/ 338541 w 636372"/>
                <a:gd name="connsiteY1" fmla="*/ 133765 h 960390"/>
                <a:gd name="connsiteX2" fmla="*/ 636075 w 636372"/>
                <a:gd name="connsiteY2" fmla="*/ 954511 h 960390"/>
                <a:gd name="connsiteX3" fmla="*/ 636372 w 636372"/>
                <a:gd name="connsiteY3" fmla="*/ 960390 h 960390"/>
                <a:gd name="connsiteX4" fmla="*/ 299267 w 636372"/>
                <a:gd name="connsiteY4" fmla="*/ 960390 h 960390"/>
                <a:gd name="connsiteX5" fmla="*/ 281426 w 636372"/>
                <a:gd name="connsiteY5" fmla="*/ 843494 h 960390"/>
                <a:gd name="connsiteX6" fmla="*/ 61403 w 636372"/>
                <a:gd name="connsiteY6" fmla="*/ 320628 h 960390"/>
                <a:gd name="connsiteX7" fmla="*/ 0 w 636372"/>
                <a:gd name="connsiteY7" fmla="*/ 238514 h 960390"/>
                <a:gd name="connsiteX8" fmla="*/ 238514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38514" y="0"/>
                  </a:moveTo>
                  <a:lnTo>
                    <a:pt x="338541" y="133765"/>
                  </a:lnTo>
                  <a:cubicBezTo>
                    <a:pt x="499961" y="372697"/>
                    <a:pt x="605409" y="652550"/>
                    <a:pt x="636075" y="954511"/>
                  </a:cubicBezTo>
                  <a:lnTo>
                    <a:pt x="636372" y="960390"/>
                  </a:lnTo>
                  <a:lnTo>
                    <a:pt x="299267" y="960390"/>
                  </a:lnTo>
                  <a:lnTo>
                    <a:pt x="281426" y="843494"/>
                  </a:lnTo>
                  <a:cubicBezTo>
                    <a:pt x="242469" y="653116"/>
                    <a:pt x="166515" y="476214"/>
                    <a:pt x="61403" y="320628"/>
                  </a:cubicBezTo>
                  <a:lnTo>
                    <a:pt x="0" y="238514"/>
                  </a:lnTo>
                  <a:lnTo>
                    <a:pt x="2385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4" name="Freeform 13"/>
            <p:cNvSpPr/>
            <p:nvPr/>
          </p:nvSpPr>
          <p:spPr>
            <a:xfrm>
              <a:off x="4308506" y="2290812"/>
              <a:ext cx="636372" cy="960389"/>
            </a:xfrm>
            <a:custGeom>
              <a:avLst/>
              <a:gdLst>
                <a:gd name="connsiteX0" fmla="*/ 397858 w 636372"/>
                <a:gd name="connsiteY0" fmla="*/ 0 h 960389"/>
                <a:gd name="connsiteX1" fmla="*/ 636372 w 636372"/>
                <a:gd name="connsiteY1" fmla="*/ 238514 h 960389"/>
                <a:gd name="connsiteX2" fmla="*/ 574969 w 636372"/>
                <a:gd name="connsiteY2" fmla="*/ 320627 h 960389"/>
                <a:gd name="connsiteX3" fmla="*/ 354946 w 636372"/>
                <a:gd name="connsiteY3" fmla="*/ 843493 h 960389"/>
                <a:gd name="connsiteX4" fmla="*/ 337105 w 636372"/>
                <a:gd name="connsiteY4" fmla="*/ 960389 h 960389"/>
                <a:gd name="connsiteX5" fmla="*/ 0 w 636372"/>
                <a:gd name="connsiteY5" fmla="*/ 960389 h 960389"/>
                <a:gd name="connsiteX6" fmla="*/ 297 w 636372"/>
                <a:gd name="connsiteY6" fmla="*/ 954510 h 960389"/>
                <a:gd name="connsiteX7" fmla="*/ 297831 w 636372"/>
                <a:gd name="connsiteY7" fmla="*/ 133764 h 960389"/>
                <a:gd name="connsiteX8" fmla="*/ 397858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397858" y="0"/>
                  </a:moveTo>
                  <a:lnTo>
                    <a:pt x="636372" y="238514"/>
                  </a:lnTo>
                  <a:lnTo>
                    <a:pt x="574969" y="320627"/>
                  </a:lnTo>
                  <a:cubicBezTo>
                    <a:pt x="469858" y="476213"/>
                    <a:pt x="393903" y="653115"/>
                    <a:pt x="354946" y="843493"/>
                  </a:cubicBezTo>
                  <a:lnTo>
                    <a:pt x="337105" y="960389"/>
                  </a:lnTo>
                  <a:lnTo>
                    <a:pt x="0" y="960389"/>
                  </a:lnTo>
                  <a:lnTo>
                    <a:pt x="297" y="954510"/>
                  </a:lnTo>
                  <a:cubicBezTo>
                    <a:pt x="30963" y="652549"/>
                    <a:pt x="136412" y="372696"/>
                    <a:pt x="297831" y="133764"/>
                  </a:cubicBezTo>
                  <a:lnTo>
                    <a:pt x="39785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5" name="Freeform 14"/>
            <p:cNvSpPr/>
            <p:nvPr/>
          </p:nvSpPr>
          <p:spPr>
            <a:xfrm>
              <a:off x="4308506" y="3606801"/>
              <a:ext cx="636372" cy="960389"/>
            </a:xfrm>
            <a:custGeom>
              <a:avLst/>
              <a:gdLst>
                <a:gd name="connsiteX0" fmla="*/ 0 w 636372"/>
                <a:gd name="connsiteY0" fmla="*/ 0 h 960389"/>
                <a:gd name="connsiteX1" fmla="*/ 337105 w 636372"/>
                <a:gd name="connsiteY1" fmla="*/ 0 h 960389"/>
                <a:gd name="connsiteX2" fmla="*/ 354946 w 636372"/>
                <a:gd name="connsiteY2" fmla="*/ 116896 h 960389"/>
                <a:gd name="connsiteX3" fmla="*/ 574969 w 636372"/>
                <a:gd name="connsiteY3" fmla="*/ 639762 h 960389"/>
                <a:gd name="connsiteX4" fmla="*/ 636372 w 636372"/>
                <a:gd name="connsiteY4" fmla="*/ 721875 h 960389"/>
                <a:gd name="connsiteX5" fmla="*/ 397858 w 636372"/>
                <a:gd name="connsiteY5" fmla="*/ 960389 h 960389"/>
                <a:gd name="connsiteX6" fmla="*/ 297831 w 636372"/>
                <a:gd name="connsiteY6" fmla="*/ 826625 h 960389"/>
                <a:gd name="connsiteX7" fmla="*/ 297 w 636372"/>
                <a:gd name="connsiteY7" fmla="*/ 5879 h 960389"/>
                <a:gd name="connsiteX8" fmla="*/ 0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0" y="0"/>
                  </a:moveTo>
                  <a:lnTo>
                    <a:pt x="337105" y="0"/>
                  </a:lnTo>
                  <a:lnTo>
                    <a:pt x="354946" y="116896"/>
                  </a:lnTo>
                  <a:cubicBezTo>
                    <a:pt x="393903" y="307275"/>
                    <a:pt x="469858" y="484177"/>
                    <a:pt x="574969" y="639762"/>
                  </a:cubicBezTo>
                  <a:lnTo>
                    <a:pt x="636372" y="721875"/>
                  </a:lnTo>
                  <a:lnTo>
                    <a:pt x="397858" y="960389"/>
                  </a:lnTo>
                  <a:lnTo>
                    <a:pt x="297831" y="826625"/>
                  </a:lnTo>
                  <a:cubicBezTo>
                    <a:pt x="136412" y="587693"/>
                    <a:pt x="30963" y="307840"/>
                    <a:pt x="297" y="5879"/>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6" name="Freeform 15"/>
            <p:cNvSpPr/>
            <p:nvPr/>
          </p:nvSpPr>
          <p:spPr>
            <a:xfrm>
              <a:off x="7247124" y="3606801"/>
              <a:ext cx="636372" cy="960390"/>
            </a:xfrm>
            <a:custGeom>
              <a:avLst/>
              <a:gdLst>
                <a:gd name="connsiteX0" fmla="*/ 299267 w 636372"/>
                <a:gd name="connsiteY0" fmla="*/ 0 h 960390"/>
                <a:gd name="connsiteX1" fmla="*/ 636372 w 636372"/>
                <a:gd name="connsiteY1" fmla="*/ 0 h 960390"/>
                <a:gd name="connsiteX2" fmla="*/ 636075 w 636372"/>
                <a:gd name="connsiteY2" fmla="*/ 5879 h 960390"/>
                <a:gd name="connsiteX3" fmla="*/ 338541 w 636372"/>
                <a:gd name="connsiteY3" fmla="*/ 826625 h 960390"/>
                <a:gd name="connsiteX4" fmla="*/ 238514 w 636372"/>
                <a:gd name="connsiteY4" fmla="*/ 960390 h 960390"/>
                <a:gd name="connsiteX5" fmla="*/ 0 w 636372"/>
                <a:gd name="connsiteY5" fmla="*/ 721876 h 960390"/>
                <a:gd name="connsiteX6" fmla="*/ 61403 w 636372"/>
                <a:gd name="connsiteY6" fmla="*/ 639762 h 960390"/>
                <a:gd name="connsiteX7" fmla="*/ 281426 w 636372"/>
                <a:gd name="connsiteY7" fmla="*/ 116896 h 960390"/>
                <a:gd name="connsiteX8" fmla="*/ 299267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99267" y="0"/>
                  </a:moveTo>
                  <a:lnTo>
                    <a:pt x="636372" y="0"/>
                  </a:lnTo>
                  <a:lnTo>
                    <a:pt x="636075" y="5879"/>
                  </a:lnTo>
                  <a:cubicBezTo>
                    <a:pt x="605409" y="307840"/>
                    <a:pt x="499961" y="587693"/>
                    <a:pt x="338541" y="826625"/>
                  </a:cubicBezTo>
                  <a:lnTo>
                    <a:pt x="238514" y="960390"/>
                  </a:lnTo>
                  <a:lnTo>
                    <a:pt x="0" y="721876"/>
                  </a:lnTo>
                  <a:lnTo>
                    <a:pt x="61403" y="639762"/>
                  </a:lnTo>
                  <a:cubicBezTo>
                    <a:pt x="166515" y="484177"/>
                    <a:pt x="242469" y="307275"/>
                    <a:pt x="281426" y="116896"/>
                  </a:cubicBezTo>
                  <a:lnTo>
                    <a:pt x="2992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7" name="Freeform 16"/>
            <p:cNvSpPr/>
            <p:nvPr/>
          </p:nvSpPr>
          <p:spPr>
            <a:xfrm>
              <a:off x="4957811" y="4580124"/>
              <a:ext cx="960389" cy="636372"/>
            </a:xfrm>
            <a:custGeom>
              <a:avLst/>
              <a:gdLst>
                <a:gd name="connsiteX0" fmla="*/ 238514 w 960389"/>
                <a:gd name="connsiteY0" fmla="*/ 0 h 636372"/>
                <a:gd name="connsiteX1" fmla="*/ 320628 w 960389"/>
                <a:gd name="connsiteY1" fmla="*/ 61403 h 636372"/>
                <a:gd name="connsiteX2" fmla="*/ 843494 w 960389"/>
                <a:gd name="connsiteY2" fmla="*/ 281426 h 636372"/>
                <a:gd name="connsiteX3" fmla="*/ 960389 w 960389"/>
                <a:gd name="connsiteY3" fmla="*/ 299267 h 636372"/>
                <a:gd name="connsiteX4" fmla="*/ 960389 w 960389"/>
                <a:gd name="connsiteY4" fmla="*/ 636372 h 636372"/>
                <a:gd name="connsiteX5" fmla="*/ 954511 w 960389"/>
                <a:gd name="connsiteY5" fmla="*/ 636075 h 636372"/>
                <a:gd name="connsiteX6" fmla="*/ 133765 w 960389"/>
                <a:gd name="connsiteY6" fmla="*/ 338541 h 636372"/>
                <a:gd name="connsiteX7" fmla="*/ 0 w 960389"/>
                <a:gd name="connsiteY7" fmla="*/ 238514 h 636372"/>
                <a:gd name="connsiteX8" fmla="*/ 238514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238514" y="0"/>
                  </a:moveTo>
                  <a:lnTo>
                    <a:pt x="320628" y="61403"/>
                  </a:lnTo>
                  <a:cubicBezTo>
                    <a:pt x="476214" y="166515"/>
                    <a:pt x="653116" y="242469"/>
                    <a:pt x="843494" y="281426"/>
                  </a:cubicBezTo>
                  <a:lnTo>
                    <a:pt x="960389" y="299267"/>
                  </a:lnTo>
                  <a:lnTo>
                    <a:pt x="960389" y="636372"/>
                  </a:lnTo>
                  <a:lnTo>
                    <a:pt x="954511" y="636075"/>
                  </a:lnTo>
                  <a:cubicBezTo>
                    <a:pt x="652550" y="605409"/>
                    <a:pt x="372697" y="499961"/>
                    <a:pt x="133765" y="338541"/>
                  </a:cubicBezTo>
                  <a:lnTo>
                    <a:pt x="0" y="238514"/>
                  </a:lnTo>
                  <a:lnTo>
                    <a:pt x="2385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8" name="Freeform 17"/>
            <p:cNvSpPr/>
            <p:nvPr/>
          </p:nvSpPr>
          <p:spPr>
            <a:xfrm>
              <a:off x="6273800" y="4580124"/>
              <a:ext cx="960390" cy="636372"/>
            </a:xfrm>
            <a:custGeom>
              <a:avLst/>
              <a:gdLst>
                <a:gd name="connsiteX0" fmla="*/ 721876 w 960390"/>
                <a:gd name="connsiteY0" fmla="*/ 0 h 636372"/>
                <a:gd name="connsiteX1" fmla="*/ 960390 w 960390"/>
                <a:gd name="connsiteY1" fmla="*/ 238514 h 636372"/>
                <a:gd name="connsiteX2" fmla="*/ 826626 w 960390"/>
                <a:gd name="connsiteY2" fmla="*/ 338541 h 636372"/>
                <a:gd name="connsiteX3" fmla="*/ 5880 w 960390"/>
                <a:gd name="connsiteY3" fmla="*/ 636075 h 636372"/>
                <a:gd name="connsiteX4" fmla="*/ 0 w 960390"/>
                <a:gd name="connsiteY4" fmla="*/ 636372 h 636372"/>
                <a:gd name="connsiteX5" fmla="*/ 0 w 960390"/>
                <a:gd name="connsiteY5" fmla="*/ 299267 h 636372"/>
                <a:gd name="connsiteX6" fmla="*/ 116897 w 960390"/>
                <a:gd name="connsiteY6" fmla="*/ 281426 h 636372"/>
                <a:gd name="connsiteX7" fmla="*/ 639763 w 960390"/>
                <a:gd name="connsiteY7" fmla="*/ 61403 h 636372"/>
                <a:gd name="connsiteX8" fmla="*/ 721876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721876" y="0"/>
                  </a:moveTo>
                  <a:lnTo>
                    <a:pt x="960390" y="238514"/>
                  </a:lnTo>
                  <a:lnTo>
                    <a:pt x="826626" y="338541"/>
                  </a:lnTo>
                  <a:cubicBezTo>
                    <a:pt x="587694" y="499961"/>
                    <a:pt x="307841" y="605409"/>
                    <a:pt x="5880" y="636075"/>
                  </a:cubicBezTo>
                  <a:lnTo>
                    <a:pt x="0" y="636372"/>
                  </a:lnTo>
                  <a:lnTo>
                    <a:pt x="0" y="299267"/>
                  </a:lnTo>
                  <a:lnTo>
                    <a:pt x="116897" y="281426"/>
                  </a:lnTo>
                  <a:cubicBezTo>
                    <a:pt x="307276" y="242469"/>
                    <a:pt x="484178" y="166515"/>
                    <a:pt x="639763" y="61403"/>
                  </a:cubicBezTo>
                  <a:lnTo>
                    <a:pt x="72187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grpSp>
      <p:sp>
        <p:nvSpPr>
          <p:cNvPr id="20" name="Freeform 19"/>
          <p:cNvSpPr/>
          <p:nvPr/>
        </p:nvSpPr>
        <p:spPr>
          <a:xfrm>
            <a:off x="6273800" y="2094088"/>
            <a:ext cx="1609696" cy="1609695"/>
          </a:xfrm>
          <a:custGeom>
            <a:avLst/>
            <a:gdLst>
              <a:gd name="connsiteX0" fmla="*/ 0 w 1609696"/>
              <a:gd name="connsiteY0" fmla="*/ 0 h 1609695"/>
              <a:gd name="connsiteX1" fmla="*/ 5880 w 1609696"/>
              <a:gd name="connsiteY1" fmla="*/ 297 h 1609695"/>
              <a:gd name="connsiteX2" fmla="*/ 1609399 w 1609696"/>
              <a:gd name="connsiteY2" fmla="*/ 1603816 h 1609695"/>
              <a:gd name="connsiteX3" fmla="*/ 1609696 w 1609696"/>
              <a:gd name="connsiteY3" fmla="*/ 1609695 h 1609695"/>
              <a:gd name="connsiteX4" fmla="*/ 1272591 w 1609696"/>
              <a:gd name="connsiteY4" fmla="*/ 1609695 h 1609695"/>
              <a:gd name="connsiteX5" fmla="*/ 1254750 w 1609696"/>
              <a:gd name="connsiteY5" fmla="*/ 1492799 h 1609695"/>
              <a:gd name="connsiteX6" fmla="*/ 116897 w 1609696"/>
              <a:gd name="connsiteY6" fmla="*/ 354946 h 1609695"/>
              <a:gd name="connsiteX7" fmla="*/ 0 w 1609696"/>
              <a:gd name="connsiteY7" fmla="*/ 337105 h 1609695"/>
              <a:gd name="connsiteX8" fmla="*/ 0 w 1609696"/>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6" h="1609695">
                <a:moveTo>
                  <a:pt x="0" y="0"/>
                </a:moveTo>
                <a:lnTo>
                  <a:pt x="5880" y="297"/>
                </a:lnTo>
                <a:cubicBezTo>
                  <a:pt x="851371" y="86161"/>
                  <a:pt x="1523535" y="758326"/>
                  <a:pt x="1609399" y="1603816"/>
                </a:cubicBezTo>
                <a:lnTo>
                  <a:pt x="1609696" y="1609695"/>
                </a:lnTo>
                <a:lnTo>
                  <a:pt x="1272591" y="1609695"/>
                </a:lnTo>
                <a:lnTo>
                  <a:pt x="1254750" y="1492799"/>
                </a:lnTo>
                <a:cubicBezTo>
                  <a:pt x="1137879" y="921663"/>
                  <a:pt x="688033" y="471817"/>
                  <a:pt x="116897" y="354946"/>
                </a:cubicBezTo>
                <a:lnTo>
                  <a:pt x="0" y="33710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21" name="Freeform 20"/>
          <p:cNvSpPr/>
          <p:nvPr/>
        </p:nvSpPr>
        <p:spPr>
          <a:xfrm>
            <a:off x="4308506" y="2094088"/>
            <a:ext cx="1609694" cy="1609695"/>
          </a:xfrm>
          <a:custGeom>
            <a:avLst/>
            <a:gdLst>
              <a:gd name="connsiteX0" fmla="*/ 1609694 w 1609694"/>
              <a:gd name="connsiteY0" fmla="*/ 0 h 1609695"/>
              <a:gd name="connsiteX1" fmla="*/ 1609694 w 1609694"/>
              <a:gd name="connsiteY1" fmla="*/ 337105 h 1609695"/>
              <a:gd name="connsiteX2" fmla="*/ 1492799 w 1609694"/>
              <a:gd name="connsiteY2" fmla="*/ 354946 h 1609695"/>
              <a:gd name="connsiteX3" fmla="*/ 354946 w 1609694"/>
              <a:gd name="connsiteY3" fmla="*/ 1492799 h 1609695"/>
              <a:gd name="connsiteX4" fmla="*/ 337105 w 1609694"/>
              <a:gd name="connsiteY4" fmla="*/ 1609695 h 1609695"/>
              <a:gd name="connsiteX5" fmla="*/ 0 w 1609694"/>
              <a:gd name="connsiteY5" fmla="*/ 1609695 h 1609695"/>
              <a:gd name="connsiteX6" fmla="*/ 297 w 1609694"/>
              <a:gd name="connsiteY6" fmla="*/ 1603816 h 1609695"/>
              <a:gd name="connsiteX7" fmla="*/ 1603816 w 1609694"/>
              <a:gd name="connsiteY7" fmla="*/ 297 h 1609695"/>
              <a:gd name="connsiteX8" fmla="*/ 1609694 w 1609694"/>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4" h="1609695">
                <a:moveTo>
                  <a:pt x="1609694" y="0"/>
                </a:moveTo>
                <a:lnTo>
                  <a:pt x="1609694" y="337105"/>
                </a:lnTo>
                <a:lnTo>
                  <a:pt x="1492799" y="354946"/>
                </a:lnTo>
                <a:cubicBezTo>
                  <a:pt x="921663" y="471817"/>
                  <a:pt x="471818" y="921663"/>
                  <a:pt x="354946" y="1492799"/>
                </a:cubicBezTo>
                <a:lnTo>
                  <a:pt x="337105" y="1609695"/>
                </a:lnTo>
                <a:lnTo>
                  <a:pt x="0" y="1609695"/>
                </a:lnTo>
                <a:lnTo>
                  <a:pt x="297" y="1603816"/>
                </a:lnTo>
                <a:cubicBezTo>
                  <a:pt x="86161" y="758326"/>
                  <a:pt x="758326" y="86161"/>
                  <a:pt x="1603816" y="297"/>
                </a:cubicBezTo>
                <a:lnTo>
                  <a:pt x="160969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22" name="Freeform 21"/>
          <p:cNvSpPr/>
          <p:nvPr/>
        </p:nvSpPr>
        <p:spPr>
          <a:xfrm>
            <a:off x="4308506" y="4059383"/>
            <a:ext cx="1609694" cy="1609695"/>
          </a:xfrm>
          <a:custGeom>
            <a:avLst/>
            <a:gdLst>
              <a:gd name="connsiteX0" fmla="*/ 0 w 1609694"/>
              <a:gd name="connsiteY0" fmla="*/ 0 h 1609695"/>
              <a:gd name="connsiteX1" fmla="*/ 337105 w 1609694"/>
              <a:gd name="connsiteY1" fmla="*/ 0 h 1609695"/>
              <a:gd name="connsiteX2" fmla="*/ 354946 w 1609694"/>
              <a:gd name="connsiteY2" fmla="*/ 116896 h 1609695"/>
              <a:gd name="connsiteX3" fmla="*/ 1492799 w 1609694"/>
              <a:gd name="connsiteY3" fmla="*/ 1254749 h 1609695"/>
              <a:gd name="connsiteX4" fmla="*/ 1609694 w 1609694"/>
              <a:gd name="connsiteY4" fmla="*/ 1272590 h 1609695"/>
              <a:gd name="connsiteX5" fmla="*/ 1609694 w 1609694"/>
              <a:gd name="connsiteY5" fmla="*/ 1609695 h 1609695"/>
              <a:gd name="connsiteX6" fmla="*/ 1603816 w 1609694"/>
              <a:gd name="connsiteY6" fmla="*/ 1609398 h 1609695"/>
              <a:gd name="connsiteX7" fmla="*/ 297 w 1609694"/>
              <a:gd name="connsiteY7" fmla="*/ 5879 h 1609695"/>
              <a:gd name="connsiteX8" fmla="*/ 0 w 1609694"/>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4" h="1609695">
                <a:moveTo>
                  <a:pt x="0" y="0"/>
                </a:moveTo>
                <a:lnTo>
                  <a:pt x="337105" y="0"/>
                </a:lnTo>
                <a:lnTo>
                  <a:pt x="354946" y="116896"/>
                </a:lnTo>
                <a:cubicBezTo>
                  <a:pt x="471818" y="688032"/>
                  <a:pt x="921663" y="1137878"/>
                  <a:pt x="1492799" y="1254749"/>
                </a:cubicBezTo>
                <a:lnTo>
                  <a:pt x="1609694" y="1272590"/>
                </a:lnTo>
                <a:lnTo>
                  <a:pt x="1609694" y="1609695"/>
                </a:lnTo>
                <a:lnTo>
                  <a:pt x="1603816" y="1609398"/>
                </a:lnTo>
                <a:cubicBezTo>
                  <a:pt x="758326" y="1523534"/>
                  <a:pt x="86161" y="851370"/>
                  <a:pt x="297" y="5879"/>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23" name="Freeform 22"/>
          <p:cNvSpPr/>
          <p:nvPr/>
        </p:nvSpPr>
        <p:spPr>
          <a:xfrm>
            <a:off x="6273800" y="4059383"/>
            <a:ext cx="1609696" cy="1609695"/>
          </a:xfrm>
          <a:custGeom>
            <a:avLst/>
            <a:gdLst>
              <a:gd name="connsiteX0" fmla="*/ 1272591 w 1609696"/>
              <a:gd name="connsiteY0" fmla="*/ 0 h 1609695"/>
              <a:gd name="connsiteX1" fmla="*/ 1609696 w 1609696"/>
              <a:gd name="connsiteY1" fmla="*/ 0 h 1609695"/>
              <a:gd name="connsiteX2" fmla="*/ 1609399 w 1609696"/>
              <a:gd name="connsiteY2" fmla="*/ 5879 h 1609695"/>
              <a:gd name="connsiteX3" fmla="*/ 5880 w 1609696"/>
              <a:gd name="connsiteY3" fmla="*/ 1609398 h 1609695"/>
              <a:gd name="connsiteX4" fmla="*/ 0 w 1609696"/>
              <a:gd name="connsiteY4" fmla="*/ 1609695 h 1609695"/>
              <a:gd name="connsiteX5" fmla="*/ 0 w 1609696"/>
              <a:gd name="connsiteY5" fmla="*/ 1272590 h 1609695"/>
              <a:gd name="connsiteX6" fmla="*/ 116897 w 1609696"/>
              <a:gd name="connsiteY6" fmla="*/ 1254749 h 1609695"/>
              <a:gd name="connsiteX7" fmla="*/ 1254750 w 1609696"/>
              <a:gd name="connsiteY7" fmla="*/ 116896 h 1609695"/>
              <a:gd name="connsiteX8" fmla="*/ 1272591 w 1609696"/>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6" h="1609695">
                <a:moveTo>
                  <a:pt x="1272591" y="0"/>
                </a:moveTo>
                <a:lnTo>
                  <a:pt x="1609696" y="0"/>
                </a:lnTo>
                <a:lnTo>
                  <a:pt x="1609399" y="5879"/>
                </a:lnTo>
                <a:cubicBezTo>
                  <a:pt x="1523535" y="851370"/>
                  <a:pt x="851371" y="1523534"/>
                  <a:pt x="5880" y="1609398"/>
                </a:cubicBezTo>
                <a:lnTo>
                  <a:pt x="0" y="1609695"/>
                </a:lnTo>
                <a:lnTo>
                  <a:pt x="0" y="1272590"/>
                </a:lnTo>
                <a:lnTo>
                  <a:pt x="116897" y="1254749"/>
                </a:lnTo>
                <a:cubicBezTo>
                  <a:pt x="688033" y="1137878"/>
                  <a:pt x="1137879" y="688032"/>
                  <a:pt x="1254750" y="116896"/>
                </a:cubicBezTo>
                <a:lnTo>
                  <a:pt x="127259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grpSp>
        <p:nvGrpSpPr>
          <p:cNvPr id="32" name="Group 31"/>
          <p:cNvGrpSpPr/>
          <p:nvPr/>
        </p:nvGrpSpPr>
        <p:grpSpPr>
          <a:xfrm flipH="1">
            <a:off x="3225800" y="1714506"/>
            <a:ext cx="2696056" cy="716687"/>
            <a:chOff x="8460508" y="2094088"/>
            <a:chExt cx="914400" cy="933319"/>
          </a:xfrm>
        </p:grpSpPr>
        <p:cxnSp>
          <p:nvCxnSpPr>
            <p:cNvPr id="29" name="Straight Connector 28"/>
            <p:cNvCxnSpPr>
              <a:stCxn id="11" idx="7"/>
            </p:cNvCxnSpPr>
            <p:nvPr/>
          </p:nvCxnSpPr>
          <p:spPr>
            <a:xfrm flipV="1">
              <a:off x="8460509" y="2094088"/>
              <a:ext cx="0" cy="93331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60508" y="2094088"/>
              <a:ext cx="9144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a:stCxn id="13" idx="4"/>
          </p:cNvCxnSpPr>
          <p:nvPr/>
        </p:nvCxnSpPr>
        <p:spPr>
          <a:xfrm>
            <a:off x="7546391" y="3703783"/>
            <a:ext cx="141981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25800" y="4059383"/>
            <a:ext cx="141732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flipV="1">
            <a:off x="6273799" y="5331973"/>
            <a:ext cx="2692401" cy="778537"/>
            <a:chOff x="8460508" y="2094088"/>
            <a:chExt cx="914400" cy="983364"/>
          </a:xfrm>
        </p:grpSpPr>
        <p:cxnSp>
          <p:nvCxnSpPr>
            <p:cNvPr id="44" name="Straight Connector 43"/>
            <p:cNvCxnSpPr>
              <a:stCxn id="23" idx="5"/>
            </p:cNvCxnSpPr>
            <p:nvPr/>
          </p:nvCxnSpPr>
          <p:spPr>
            <a:xfrm flipV="1">
              <a:off x="8460508" y="2094088"/>
              <a:ext cx="1" cy="9833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460508" y="2094088"/>
              <a:ext cx="914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8" name="Rectangle 1436"/>
          <p:cNvSpPr>
            <a:spLocks noChangeArrowheads="1"/>
          </p:cNvSpPr>
          <p:nvPr/>
        </p:nvSpPr>
        <p:spPr bwMode="auto">
          <a:xfrm>
            <a:off x="9018686" y="2336202"/>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E signature</a:t>
            </a:r>
          </a:p>
        </p:txBody>
      </p:sp>
      <p:sp>
        <p:nvSpPr>
          <p:cNvPr id="49" name="Rectangle 1436"/>
          <p:cNvSpPr>
            <a:spLocks noChangeArrowheads="1"/>
          </p:cNvSpPr>
          <p:nvPr/>
        </p:nvSpPr>
        <p:spPr bwMode="auto">
          <a:xfrm>
            <a:off x="9018686" y="3300907"/>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rgbClr val="324D5E"/>
                </a:solidFill>
                <a:latin typeface="FontAwesome" pitchFamily="2" charset="0"/>
              </a:rPr>
              <a:t>3</a:t>
            </a:r>
            <a:endParaRPr lang="en-US" sz="4000" b="1" dirty="0">
              <a:solidFill>
                <a:srgbClr val="324D5E"/>
              </a:solidFill>
            </a:endParaRPr>
          </a:p>
        </p:txBody>
      </p:sp>
      <p:sp>
        <p:nvSpPr>
          <p:cNvPr id="51" name="Rectangle 1436"/>
          <p:cNvSpPr>
            <a:spLocks noChangeArrowheads="1"/>
          </p:cNvSpPr>
          <p:nvPr/>
        </p:nvSpPr>
        <p:spPr bwMode="auto">
          <a:xfrm>
            <a:off x="9018686" y="4741542"/>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Mobile security</a:t>
            </a:r>
          </a:p>
        </p:txBody>
      </p:sp>
      <p:sp>
        <p:nvSpPr>
          <p:cNvPr id="52" name="Rectangle 1436"/>
          <p:cNvSpPr>
            <a:spLocks noChangeArrowheads="1"/>
          </p:cNvSpPr>
          <p:nvPr/>
        </p:nvSpPr>
        <p:spPr bwMode="auto">
          <a:xfrm>
            <a:off x="9018686" y="5706247"/>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rgbClr val="0095CD"/>
                </a:solidFill>
                <a:latin typeface="FontAwesome" pitchFamily="2" charset="0"/>
              </a:rPr>
              <a:t>4</a:t>
            </a:r>
            <a:endParaRPr lang="en-US" sz="4000" b="1" dirty="0">
              <a:solidFill>
                <a:srgbClr val="0095CD"/>
              </a:solidFill>
            </a:endParaRPr>
          </a:p>
        </p:txBody>
      </p:sp>
      <p:sp>
        <p:nvSpPr>
          <p:cNvPr id="57" name="Rectangle 1436"/>
          <p:cNvSpPr>
            <a:spLocks noChangeArrowheads="1"/>
          </p:cNvSpPr>
          <p:nvPr/>
        </p:nvSpPr>
        <p:spPr bwMode="auto">
          <a:xfrm>
            <a:off x="482485" y="431136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GRC</a:t>
            </a:r>
          </a:p>
        </p:txBody>
      </p:sp>
      <p:sp>
        <p:nvSpPr>
          <p:cNvPr id="58" name="Rectangle 1436"/>
          <p:cNvSpPr>
            <a:spLocks noChangeArrowheads="1"/>
          </p:cNvSpPr>
          <p:nvPr/>
        </p:nvSpPr>
        <p:spPr bwMode="auto">
          <a:xfrm>
            <a:off x="2529690" y="3687381"/>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rgbClr val="F17C3F"/>
                </a:solidFill>
                <a:latin typeface="FontAwesome" pitchFamily="2" charset="0"/>
              </a:rPr>
              <a:t>2</a:t>
            </a:r>
            <a:endParaRPr lang="en-US" sz="4000" b="1" dirty="0">
              <a:solidFill>
                <a:srgbClr val="F17C3F"/>
              </a:solidFill>
            </a:endParaRPr>
          </a:p>
        </p:txBody>
      </p:sp>
      <p:sp>
        <p:nvSpPr>
          <p:cNvPr id="60" name="Rectangle 1436"/>
          <p:cNvSpPr>
            <a:spLocks noChangeArrowheads="1"/>
          </p:cNvSpPr>
          <p:nvPr/>
        </p:nvSpPr>
        <p:spPr bwMode="auto">
          <a:xfrm>
            <a:off x="481246" y="196993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Business Intelligence</a:t>
            </a:r>
          </a:p>
        </p:txBody>
      </p:sp>
      <p:sp>
        <p:nvSpPr>
          <p:cNvPr id="61" name="Rectangle 1436"/>
          <p:cNvSpPr>
            <a:spLocks noChangeArrowheads="1"/>
          </p:cNvSpPr>
          <p:nvPr/>
        </p:nvSpPr>
        <p:spPr bwMode="auto">
          <a:xfrm>
            <a:off x="2528451" y="1345951"/>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rgbClr val="7BB21B"/>
                </a:solidFill>
                <a:latin typeface="FontAwesome" pitchFamily="2" charset="0"/>
              </a:rPr>
              <a:t>1</a:t>
            </a:r>
            <a:endParaRPr lang="en-US" sz="4000" b="1" dirty="0">
              <a:solidFill>
                <a:srgbClr val="7BB21B"/>
              </a:solidFill>
            </a:endParaRPr>
          </a:p>
        </p:txBody>
      </p:sp>
      <p:sp>
        <p:nvSpPr>
          <p:cNvPr id="63" name="Rectangle 1436"/>
          <p:cNvSpPr>
            <a:spLocks noChangeArrowheads="1"/>
          </p:cNvSpPr>
          <p:nvPr/>
        </p:nvSpPr>
        <p:spPr bwMode="auto">
          <a:xfrm>
            <a:off x="4750585" y="3253424"/>
            <a:ext cx="2690831" cy="369332"/>
          </a:xfrm>
          <a:prstGeom prst="rect">
            <a:avLst/>
          </a:prstGeom>
          <a:extLst/>
        </p:spPr>
        <p:txBody>
          <a:bodyPr vert="horz" lIns="91440" tIns="45720" rIns="91440" bIns="45720" rtlCol="0">
            <a:spAutoFit/>
          </a:bodyPr>
          <a:lstStyle/>
          <a:p>
            <a:pPr algn="ctr">
              <a:buFont typeface="Arial" pitchFamily="34" charset="0"/>
              <a:buNone/>
            </a:pPr>
            <a:r>
              <a:rPr lang="en-US" b="1" dirty="0">
                <a:solidFill>
                  <a:srgbClr val="273339"/>
                </a:solidFill>
              </a:rPr>
              <a:t>IT services</a:t>
            </a:r>
          </a:p>
        </p:txBody>
      </p:sp>
      <p:sp>
        <p:nvSpPr>
          <p:cNvPr id="64" name="Content Placeholder 2"/>
          <p:cNvSpPr txBox="1">
            <a:spLocks/>
          </p:cNvSpPr>
          <p:nvPr/>
        </p:nvSpPr>
        <p:spPr>
          <a:xfrm>
            <a:off x="4957811" y="3568753"/>
            <a:ext cx="2276379" cy="64633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Services across BI, GRC, E Sign &amp; Mobile security solutions &amp; adding more</a:t>
            </a:r>
            <a:endParaRPr lang="en-US" sz="1200" dirty="0">
              <a:solidFill>
                <a:srgbClr val="8C9CA6"/>
              </a:solidFill>
            </a:endParaRPr>
          </a:p>
        </p:txBody>
      </p:sp>
      <p:pic>
        <p:nvPicPr>
          <p:cNvPr id="42" name="Picture 5" descr="C:\Users\hammaad.f\Desktop\Presentation\Qlik\Solution Partner logo.jpg"/>
          <p:cNvPicPr>
            <a:picLocks noChangeAspect="1" noChangeArrowheads="1"/>
          </p:cNvPicPr>
          <p:nvPr/>
        </p:nvPicPr>
        <p:blipFill>
          <a:blip r:embed="rId3" cstate="print"/>
          <a:srcRect/>
          <a:stretch>
            <a:fillRect/>
          </a:stretch>
        </p:blipFill>
        <p:spPr bwMode="auto">
          <a:xfrm>
            <a:off x="1190055" y="2336202"/>
            <a:ext cx="649043" cy="583409"/>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4213" y="2487826"/>
            <a:ext cx="1217864" cy="1967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106" y="4721456"/>
            <a:ext cx="1554979" cy="216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4754" y="2627282"/>
            <a:ext cx="1022436" cy="6543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7716" y="5248651"/>
            <a:ext cx="1444323" cy="3183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234" y="5131522"/>
            <a:ext cx="1763724" cy="266518"/>
          </a:xfrm>
          <a:prstGeom prst="rect">
            <a:avLst/>
          </a:prstGeom>
        </p:spPr>
      </p:pic>
    </p:spTree>
    <p:extLst>
      <p:ext uri="{BB962C8B-B14F-4D97-AF65-F5344CB8AC3E}">
        <p14:creationId xmlns:p14="http://schemas.microsoft.com/office/powerpoint/2010/main" val="3142147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Business Intelligence</a:t>
            </a:r>
            <a:endParaRPr lang="en-US" dirty="0"/>
          </a:p>
        </p:txBody>
      </p:sp>
      <p:sp>
        <p:nvSpPr>
          <p:cNvPr id="3" name="Date Placeholder 2"/>
          <p:cNvSpPr>
            <a:spLocks noGrp="1"/>
          </p:cNvSpPr>
          <p:nvPr>
            <p:ph type="dt" sz="half" idx="10"/>
          </p:nvPr>
        </p:nvSpPr>
        <p:spPr/>
        <p:txBody>
          <a:bodyPr/>
          <a:lstStyle/>
          <a:p>
            <a:fld id="{04DE1457-C68F-412D-8D4C-F4266A24D214}"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14</a:t>
            </a:fld>
            <a:endParaRPr lang="en-US"/>
          </a:p>
        </p:txBody>
      </p:sp>
      <p:pic>
        <p:nvPicPr>
          <p:cNvPr id="28" name="Picture Placeholder 27"/>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5266" r="5266"/>
          <a:stretch>
            <a:fillRect/>
          </a:stretch>
        </p:blipFill>
        <p:spPr/>
      </p:pic>
      <p:sp>
        <p:nvSpPr>
          <p:cNvPr id="22" name="Text Placeholder 21"/>
          <p:cNvSpPr>
            <a:spLocks noGrp="1"/>
          </p:cNvSpPr>
          <p:nvPr>
            <p:ph type="body" sz="quarter" idx="26"/>
          </p:nvPr>
        </p:nvSpPr>
        <p:spPr>
          <a:xfrm>
            <a:off x="482600" y="3959455"/>
            <a:ext cx="4684076" cy="757130"/>
          </a:xfrm>
        </p:spPr>
        <p:txBody>
          <a:bodyPr/>
          <a:lstStyle/>
          <a:p>
            <a:pPr lvl="0"/>
            <a:r>
              <a:rPr lang="en-US" dirty="0" err="1"/>
              <a:t>Qlik</a:t>
            </a:r>
            <a:r>
              <a:rPr lang="en-US" dirty="0"/>
              <a:t> delivers Business Intelligence software for data visualization, guided analytics, embedded analytics and reporting to over 40000 customers worldwide</a:t>
            </a:r>
          </a:p>
        </p:txBody>
      </p:sp>
      <p:sp>
        <p:nvSpPr>
          <p:cNvPr id="20" name="Text Placeholder 19"/>
          <p:cNvSpPr>
            <a:spLocks noGrp="1"/>
          </p:cNvSpPr>
          <p:nvPr>
            <p:ph type="body" sz="quarter" idx="18"/>
          </p:nvPr>
        </p:nvSpPr>
        <p:spPr/>
        <p:txBody>
          <a:bodyPr/>
          <a:lstStyle/>
          <a:p>
            <a:r>
              <a:rPr lang="en-US" dirty="0" err="1" smtClean="0"/>
              <a:t>Qlik</a:t>
            </a:r>
            <a:endParaRPr lang="en-US" dirty="0"/>
          </a:p>
        </p:txBody>
      </p:sp>
      <p:sp>
        <p:nvSpPr>
          <p:cNvPr id="21" name="Text Placeholder 20"/>
          <p:cNvSpPr>
            <a:spLocks noGrp="1"/>
          </p:cNvSpPr>
          <p:nvPr>
            <p:ph type="body" sz="quarter" idx="22"/>
          </p:nvPr>
        </p:nvSpPr>
        <p:spPr/>
        <p:txBody>
          <a:bodyPr/>
          <a:lstStyle/>
          <a:p>
            <a:r>
              <a:rPr lang="en-US" dirty="0" smtClean="0"/>
              <a:t>BI Software</a:t>
            </a:r>
            <a:endParaRPr lang="en-US" dirty="0"/>
          </a:p>
        </p:txBody>
      </p:sp>
      <p:pic>
        <p:nvPicPr>
          <p:cNvPr id="29" name="Picture Placeholder 28"/>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15406" r="15406"/>
          <a:stretch>
            <a:fillRect/>
          </a:stretch>
        </p:blipFill>
        <p:spPr/>
      </p:pic>
      <p:sp>
        <p:nvSpPr>
          <p:cNvPr id="24" name="Text Placeholder 23"/>
          <p:cNvSpPr>
            <a:spLocks noGrp="1"/>
          </p:cNvSpPr>
          <p:nvPr>
            <p:ph type="body" sz="quarter" idx="29"/>
          </p:nvPr>
        </p:nvSpPr>
        <p:spPr>
          <a:xfrm>
            <a:off x="7024197" y="3959453"/>
            <a:ext cx="4684076" cy="757130"/>
          </a:xfrm>
        </p:spPr>
        <p:txBody>
          <a:bodyPr/>
          <a:lstStyle/>
          <a:p>
            <a:r>
              <a:rPr lang="en-US" dirty="0"/>
              <a:t>MicroStrategy is an easy-to-use enterprise analytics platform that delivers dashboards, visualizations, mobile apps, and more to thousands</a:t>
            </a:r>
          </a:p>
        </p:txBody>
      </p:sp>
      <p:sp>
        <p:nvSpPr>
          <p:cNvPr id="25" name="Text Placeholder 24"/>
          <p:cNvSpPr>
            <a:spLocks noGrp="1"/>
          </p:cNvSpPr>
          <p:nvPr>
            <p:ph type="body" sz="quarter" idx="30"/>
          </p:nvPr>
        </p:nvSpPr>
        <p:spPr/>
        <p:txBody>
          <a:bodyPr/>
          <a:lstStyle/>
          <a:p>
            <a:r>
              <a:rPr lang="en-US" dirty="0" smtClean="0"/>
              <a:t>Microstrategy</a:t>
            </a:r>
            <a:endParaRPr lang="en-US" dirty="0"/>
          </a:p>
        </p:txBody>
      </p:sp>
      <p:sp>
        <p:nvSpPr>
          <p:cNvPr id="26" name="Text Placeholder 25"/>
          <p:cNvSpPr>
            <a:spLocks noGrp="1"/>
          </p:cNvSpPr>
          <p:nvPr>
            <p:ph type="body" sz="quarter" idx="31"/>
          </p:nvPr>
        </p:nvSpPr>
        <p:spPr/>
        <p:txBody>
          <a:bodyPr>
            <a:normAutofit fontScale="85000" lnSpcReduction="10000"/>
          </a:bodyPr>
          <a:lstStyle/>
          <a:p>
            <a:r>
              <a:rPr lang="en-US" dirty="0" smtClean="0"/>
              <a:t>Enterprise Analytics Platform</a:t>
            </a:r>
            <a:endParaRPr lang="en-US" dirty="0"/>
          </a:p>
        </p:txBody>
      </p:sp>
    </p:spTree>
    <p:extLst>
      <p:ext uri="{BB962C8B-B14F-4D97-AF65-F5344CB8AC3E}">
        <p14:creationId xmlns:p14="http://schemas.microsoft.com/office/powerpoint/2010/main" val="1970621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normAutofit fontScale="90000"/>
          </a:bodyPr>
          <a:lstStyle/>
          <a:p>
            <a:r>
              <a:rPr lang="en-US" dirty="0" smtClean="0"/>
              <a:t>MetricStream, comprehensive GRC solution</a:t>
            </a:r>
            <a:endParaRPr lang="en-US" dirty="0"/>
          </a:p>
        </p:txBody>
      </p:sp>
      <p:sp>
        <p:nvSpPr>
          <p:cNvPr id="3" name="Date Placeholder 2"/>
          <p:cNvSpPr>
            <a:spLocks noGrp="1"/>
          </p:cNvSpPr>
          <p:nvPr>
            <p:ph type="dt" sz="half" idx="10"/>
          </p:nvPr>
        </p:nvSpPr>
        <p:spPr/>
        <p:txBody>
          <a:bodyPr/>
          <a:lstStyle/>
          <a:p>
            <a:fld id="{0690AB0C-41D5-485F-9D80-ABF9170C6D6A}"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15</a:t>
            </a:fld>
            <a:endParaRPr lang="en-US"/>
          </a:p>
        </p:txBody>
      </p:sp>
      <p:grpSp>
        <p:nvGrpSpPr>
          <p:cNvPr id="25" name="Group 24"/>
          <p:cNvGrpSpPr/>
          <p:nvPr/>
        </p:nvGrpSpPr>
        <p:grpSpPr>
          <a:xfrm>
            <a:off x="1330877" y="1890305"/>
            <a:ext cx="3535493" cy="3721307"/>
            <a:chOff x="837161" y="831212"/>
            <a:chExt cx="3535493" cy="3721307"/>
          </a:xfrm>
        </p:grpSpPr>
        <p:pic>
          <p:nvPicPr>
            <p:cNvPr id="26" name="Picture 25" descr="http://resource.metricstream.com/img/Vector-Smart-Object.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467" y="863902"/>
              <a:ext cx="244929" cy="1990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204853" y="831212"/>
              <a:ext cx="3167801"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Policy &amp; Document Management</a:t>
              </a:r>
            </a:p>
          </p:txBody>
        </p:sp>
        <p:pic>
          <p:nvPicPr>
            <p:cNvPr id="28" name="Picture 2" descr="http://resource.metricstream.com/img/Vector-Smart-Object2.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5430" y="1277576"/>
              <a:ext cx="199004" cy="16073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04853" y="1195113"/>
              <a:ext cx="2687427"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Enterprise Risk Management</a:t>
              </a:r>
            </a:p>
          </p:txBody>
        </p:sp>
        <p:sp>
          <p:nvSpPr>
            <p:cNvPr id="30" name="Rectangle 29"/>
            <p:cNvSpPr/>
            <p:nvPr/>
          </p:nvSpPr>
          <p:spPr>
            <a:xfrm>
              <a:off x="1204853" y="1582450"/>
              <a:ext cx="3014182"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Operational Risk Management</a:t>
              </a:r>
            </a:p>
          </p:txBody>
        </p:sp>
        <p:pic>
          <p:nvPicPr>
            <p:cNvPr id="31" name="Picture 6" descr="http://resource.metricstream.com/img/Vector-Smart-Object6.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0121" y="3118961"/>
              <a:ext cx="229621" cy="29085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04853" y="3118961"/>
              <a:ext cx="1836964"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Internal Audit</a:t>
              </a:r>
            </a:p>
          </p:txBody>
        </p:sp>
        <p:pic>
          <p:nvPicPr>
            <p:cNvPr id="33" name="Picture 8" descr="http://resource.metricstream.com/img/Vector-Smart-Object9.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60121" y="3548188"/>
              <a:ext cx="229621" cy="22962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1204853" y="3512334"/>
              <a:ext cx="1836964"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Operational Audit</a:t>
              </a:r>
            </a:p>
          </p:txBody>
        </p:sp>
        <p:sp>
          <p:nvSpPr>
            <p:cNvPr id="35" name="Rectangle 34"/>
            <p:cNvSpPr/>
            <p:nvPr/>
          </p:nvSpPr>
          <p:spPr>
            <a:xfrm>
              <a:off x="1204853" y="4275520"/>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Third-party Management</a:t>
              </a: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00" y="2009270"/>
              <a:ext cx="122464" cy="221967"/>
            </a:xfrm>
            <a:prstGeom prst="rect">
              <a:avLst/>
            </a:prstGeom>
          </p:spPr>
        </p:pic>
        <p:sp>
          <p:nvSpPr>
            <p:cNvPr id="37" name="Rectangle 36"/>
            <p:cNvSpPr/>
            <p:nvPr/>
          </p:nvSpPr>
          <p:spPr>
            <a:xfrm>
              <a:off x="1204853" y="1975750"/>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SOX Compliance</a:t>
              </a:r>
            </a:p>
          </p:txBody>
        </p:sp>
        <p:sp>
          <p:nvSpPr>
            <p:cNvPr id="38" name="Rectangle 37"/>
            <p:cNvSpPr/>
            <p:nvPr/>
          </p:nvSpPr>
          <p:spPr>
            <a:xfrm>
              <a:off x="1204853" y="2362358"/>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Compliance Management</a:t>
              </a:r>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04" y="3919508"/>
              <a:ext cx="206658" cy="214313"/>
            </a:xfrm>
            <a:prstGeom prst="rect">
              <a:avLst/>
            </a:prstGeom>
          </p:spPr>
        </p:pic>
        <p:sp>
          <p:nvSpPr>
            <p:cNvPr id="40" name="Rectangle 39"/>
            <p:cNvSpPr/>
            <p:nvPr/>
          </p:nvSpPr>
          <p:spPr>
            <a:xfrm>
              <a:off x="1204853" y="3903965"/>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Case Management</a:t>
              </a:r>
            </a:p>
          </p:txBody>
        </p:sp>
        <p:sp>
          <p:nvSpPr>
            <p:cNvPr id="41" name="Rectangle 40"/>
            <p:cNvSpPr/>
            <p:nvPr/>
          </p:nvSpPr>
          <p:spPr>
            <a:xfrm>
              <a:off x="1204853" y="2739623"/>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Reg. Change Management</a:t>
              </a:r>
            </a:p>
          </p:txBody>
        </p:sp>
        <p:pic>
          <p:nvPicPr>
            <p:cNvPr id="42" name="Picture 2" descr="http://resource.metricstream.com/img/Operational-Ris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815" y="1625011"/>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resource.metricstream.com/img/Third-Part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859" y="4275521"/>
              <a:ext cx="296842" cy="2608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resource.metricstream.com/img/Compliance-Managemen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1604" y="2370728"/>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http://resource.metricstream.com/img/Regulatory-Chang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7161" y="2754986"/>
              <a:ext cx="252583" cy="221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4156590" y="1890305"/>
            <a:ext cx="3724668" cy="3678414"/>
            <a:chOff x="4411060" y="783714"/>
            <a:chExt cx="3724668" cy="3678414"/>
          </a:xfrm>
        </p:grpSpPr>
        <p:pic>
          <p:nvPicPr>
            <p:cNvPr id="47" name="Picture 10" descr="http://resource.metricstream.com/img/Layer-1732.png"/>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426369" y="833801"/>
              <a:ext cx="252583" cy="22196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21600" y="783714"/>
              <a:ext cx="1927056"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IT Risk Management</a:t>
              </a:r>
            </a:p>
          </p:txBody>
        </p:sp>
        <p:pic>
          <p:nvPicPr>
            <p:cNvPr id="49" name="Picture 12" descr="http://resource.metricstream.com/img/Vector-Smart-Object1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5502" y="3067195"/>
              <a:ext cx="214313" cy="244929"/>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4721600" y="3036126"/>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Inspections Management</a:t>
              </a:r>
            </a:p>
          </p:txBody>
        </p:sp>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5502" y="2331389"/>
              <a:ext cx="214313" cy="214313"/>
            </a:xfrm>
            <a:prstGeom prst="rect">
              <a:avLst/>
            </a:prstGeom>
          </p:spPr>
        </p:pic>
        <p:sp>
          <p:nvSpPr>
            <p:cNvPr id="52" name="Rectangle 51"/>
            <p:cNvSpPr/>
            <p:nvPr/>
          </p:nvSpPr>
          <p:spPr>
            <a:xfrm>
              <a:off x="4721600" y="2273649"/>
              <a:ext cx="3337318"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Business Continuity Management</a:t>
              </a:r>
            </a:p>
          </p:txBody>
        </p:sp>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2293" y="2716908"/>
              <a:ext cx="160734" cy="206658"/>
            </a:xfrm>
            <a:prstGeom prst="rect">
              <a:avLst/>
            </a:prstGeom>
          </p:spPr>
        </p:pic>
        <p:sp>
          <p:nvSpPr>
            <p:cNvPr id="54" name="Rectangle 53"/>
            <p:cNvSpPr/>
            <p:nvPr/>
          </p:nvSpPr>
          <p:spPr>
            <a:xfrm>
              <a:off x="4721600" y="2660392"/>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Supplier Quality Audit</a:t>
              </a:r>
            </a:p>
          </p:txBody>
        </p:sp>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11061" y="1183168"/>
              <a:ext cx="283199" cy="237275"/>
            </a:xfrm>
            <a:prstGeom prst="rect">
              <a:avLst/>
            </a:prstGeom>
          </p:spPr>
        </p:pic>
        <p:sp>
          <p:nvSpPr>
            <p:cNvPr id="56" name="Rectangle 55"/>
            <p:cNvSpPr/>
            <p:nvPr/>
          </p:nvSpPr>
          <p:spPr>
            <a:xfrm>
              <a:off x="4721600" y="1124879"/>
              <a:ext cx="1927056"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IT Compliance</a:t>
              </a:r>
            </a:p>
          </p:txBody>
        </p:sp>
        <p:sp>
          <p:nvSpPr>
            <p:cNvPr id="57" name="Rectangle 56"/>
            <p:cNvSpPr/>
            <p:nvPr/>
          </p:nvSpPr>
          <p:spPr>
            <a:xfrm>
              <a:off x="4721600" y="1491127"/>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Threat &amp; Vulnerability</a:t>
              </a:r>
            </a:p>
          </p:txBody>
        </p:sp>
        <p:sp>
          <p:nvSpPr>
            <p:cNvPr id="58" name="Rectangle 57"/>
            <p:cNvSpPr/>
            <p:nvPr/>
          </p:nvSpPr>
          <p:spPr>
            <a:xfrm>
              <a:off x="4721600" y="3388588"/>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NCM &amp; CAPA Management</a:t>
              </a:r>
            </a:p>
          </p:txBody>
        </p:sp>
        <p:sp>
          <p:nvSpPr>
            <p:cNvPr id="59" name="Rectangle 58"/>
            <p:cNvSpPr/>
            <p:nvPr/>
          </p:nvSpPr>
          <p:spPr>
            <a:xfrm>
              <a:off x="4721600" y="1875394"/>
              <a:ext cx="2362707" cy="276999"/>
            </a:xfrm>
            <a:prstGeom prst="rect">
              <a:avLst/>
            </a:prstGeom>
          </p:spPr>
          <p:txBody>
            <a:bodyPr wrap="square">
              <a:spAutoFit/>
            </a:bodyPr>
            <a:lstStyle/>
            <a:p>
              <a:pPr algn="just"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Vendor Risk Management</a:t>
              </a:r>
            </a:p>
          </p:txBody>
        </p:sp>
        <p:sp>
          <p:nvSpPr>
            <p:cNvPr id="60" name="Rectangle 59"/>
            <p:cNvSpPr/>
            <p:nvPr/>
          </p:nvSpPr>
          <p:spPr>
            <a:xfrm>
              <a:off x="4721600" y="3793916"/>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US" sz="1200" dirty="0">
                  <a:solidFill>
                    <a:srgbClr val="273339"/>
                  </a:solidFill>
                  <a:latin typeface="Calibri" panose="020F0502020204030204"/>
                  <a:ea typeface="Verdana" panose="020B0604030504040204" pitchFamily="34" charset="0"/>
                  <a:cs typeface="Verdana" panose="020B0604030504040204" pitchFamily="34" charset="0"/>
                </a:rPr>
                <a:t>Incident Management</a:t>
              </a:r>
            </a:p>
          </p:txBody>
        </p:sp>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37848" y="4210173"/>
              <a:ext cx="229621" cy="221967"/>
            </a:xfrm>
            <a:prstGeom prst="rect">
              <a:avLst/>
            </a:prstGeom>
          </p:spPr>
        </p:pic>
        <p:sp>
          <p:nvSpPr>
            <p:cNvPr id="62" name="Rectangle 61"/>
            <p:cNvSpPr/>
            <p:nvPr/>
          </p:nvSpPr>
          <p:spPr>
            <a:xfrm>
              <a:off x="4721600" y="4185129"/>
              <a:ext cx="3414128"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US" sz="1200" dirty="0">
                  <a:solidFill>
                    <a:srgbClr val="273339"/>
                  </a:solidFill>
                  <a:latin typeface="Calibri" panose="020F0502020204030204"/>
                  <a:ea typeface="Verdana" panose="020B0604030504040204" pitchFamily="34" charset="0"/>
                  <a:cs typeface="Verdana" panose="020B0604030504040204" pitchFamily="34" charset="0"/>
                </a:rPr>
                <a:t>Conflict Minerals Management</a:t>
              </a:r>
            </a:p>
          </p:txBody>
        </p:sp>
        <p:pic>
          <p:nvPicPr>
            <p:cNvPr id="63" name="Picture 6" descr="http://resource.metricstream.com/img/Vendor-Risk.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34022" y="1912345"/>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http://resource.metricstream.com/img/Non-Conformance-and-CAPA.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11060" y="3401350"/>
              <a:ext cx="310540" cy="2728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http://resource.metricstream.com/img/Incident.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26368" y="3778840"/>
              <a:ext cx="299921" cy="26356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http://resource.metricstream.com/img/Security-Threat-and-Vulnerability.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26368" y="1545690"/>
              <a:ext cx="252583" cy="221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6662058" y="1506546"/>
            <a:ext cx="3617084" cy="4290483"/>
            <a:chOff x="6220740" y="588860"/>
            <a:chExt cx="4772225" cy="5019681"/>
          </a:xfrm>
        </p:grpSpPr>
        <p:graphicFrame>
          <p:nvGraphicFramePr>
            <p:cNvPr id="68" name="Diagram 67"/>
            <p:cNvGraphicFramePr/>
            <p:nvPr>
              <p:extLst/>
            </p:nvPr>
          </p:nvGraphicFramePr>
          <p:xfrm>
            <a:off x="6767911" y="588860"/>
            <a:ext cx="3968784" cy="501968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69" name="Group 97"/>
            <p:cNvGrpSpPr/>
            <p:nvPr/>
          </p:nvGrpSpPr>
          <p:grpSpPr>
            <a:xfrm>
              <a:off x="6220740" y="1087984"/>
              <a:ext cx="4772225" cy="4162789"/>
              <a:chOff x="6220740" y="1087984"/>
              <a:chExt cx="4772225" cy="4162789"/>
            </a:xfrm>
          </p:grpSpPr>
          <p:pic>
            <p:nvPicPr>
              <p:cNvPr id="70" name="Picture 6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3475" y="1564657"/>
                <a:ext cx="442603" cy="442603"/>
              </a:xfrm>
              <a:prstGeom prst="rect">
                <a:avLst/>
              </a:prstGeom>
            </p:spPr>
          </p:pic>
          <p:pic>
            <p:nvPicPr>
              <p:cNvPr id="71" name="Picture 8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20079" y="2553404"/>
                <a:ext cx="474549" cy="474549"/>
              </a:xfrm>
              <a:prstGeom prst="rect">
                <a:avLst/>
              </a:prstGeom>
            </p:spPr>
          </p:pic>
          <p:pic>
            <p:nvPicPr>
              <p:cNvPr id="72" name="Picture 7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482391" y="4105692"/>
                <a:ext cx="409027" cy="409028"/>
              </a:xfrm>
              <a:prstGeom prst="rect">
                <a:avLst/>
              </a:prstGeom>
            </p:spPr>
          </p:pic>
          <p:pic>
            <p:nvPicPr>
              <p:cNvPr id="73" name="Picture 7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00048" y="2590130"/>
                <a:ext cx="409027" cy="409028"/>
              </a:xfrm>
              <a:prstGeom prst="rect">
                <a:avLst/>
              </a:prstGeom>
            </p:spPr>
          </p:pic>
          <p:pic>
            <p:nvPicPr>
              <p:cNvPr id="74" name="Picture 7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642777" y="4086094"/>
                <a:ext cx="428625" cy="428625"/>
              </a:xfrm>
              <a:prstGeom prst="rect">
                <a:avLst/>
              </a:prstGeom>
            </p:spPr>
          </p:pic>
          <p:sp>
            <p:nvSpPr>
              <p:cNvPr id="75" name="TextBox 74"/>
              <p:cNvSpPr txBox="1"/>
              <p:nvPr/>
            </p:nvSpPr>
            <p:spPr>
              <a:xfrm>
                <a:off x="7742745" y="1087984"/>
                <a:ext cx="2398838" cy="276999"/>
              </a:xfrm>
              <a:prstGeom prst="rect">
                <a:avLst/>
              </a:prstGeom>
              <a:noFill/>
            </p:spPr>
            <p:txBody>
              <a:bodyPr wrap="square" rtlCol="0">
                <a:spAutoFit/>
              </a:bodyPr>
              <a:lstStyle/>
              <a:p>
                <a:r>
                  <a:rPr lang="en-US" sz="900" b="1" dirty="0">
                    <a:solidFill>
                      <a:prstClr val="white">
                        <a:lumMod val="50000"/>
                      </a:prstClr>
                    </a:solidFill>
                    <a:cs typeface="Arial" pitchFamily="34" charset="0"/>
                  </a:rPr>
                  <a:t>GRC Intelligence ® Content</a:t>
                </a:r>
              </a:p>
            </p:txBody>
          </p:sp>
          <p:sp>
            <p:nvSpPr>
              <p:cNvPr id="76" name="TextBox 75"/>
              <p:cNvSpPr txBox="1"/>
              <p:nvPr/>
            </p:nvSpPr>
            <p:spPr>
              <a:xfrm>
                <a:off x="9735479" y="1950585"/>
                <a:ext cx="1257486" cy="270064"/>
              </a:xfrm>
              <a:prstGeom prst="rect">
                <a:avLst/>
              </a:prstGeom>
              <a:noFill/>
            </p:spPr>
            <p:txBody>
              <a:bodyPr wrap="square" rtlCol="0">
                <a:spAutoFit/>
              </a:bodyPr>
              <a:lstStyle/>
              <a:p>
                <a:r>
                  <a:rPr lang="en-US" sz="900" b="1" dirty="0">
                    <a:solidFill>
                      <a:prstClr val="white">
                        <a:lumMod val="50000"/>
                      </a:prstClr>
                    </a:solidFill>
                    <a:cs typeface="Arial" pitchFamily="34" charset="0"/>
                  </a:rPr>
                  <a:t>Language Pac</a:t>
                </a:r>
              </a:p>
            </p:txBody>
          </p:sp>
          <p:sp>
            <p:nvSpPr>
              <p:cNvPr id="77" name="TextBox 76"/>
              <p:cNvSpPr txBox="1"/>
              <p:nvPr/>
            </p:nvSpPr>
            <p:spPr>
              <a:xfrm>
                <a:off x="9262675" y="4852582"/>
                <a:ext cx="1257486" cy="276999"/>
              </a:xfrm>
              <a:prstGeom prst="rect">
                <a:avLst/>
              </a:prstGeom>
              <a:noFill/>
            </p:spPr>
            <p:txBody>
              <a:bodyPr wrap="square" rtlCol="0">
                <a:spAutoFit/>
              </a:bodyPr>
              <a:lstStyle/>
              <a:p>
                <a:pPr algn="ctr"/>
                <a:r>
                  <a:rPr lang="en-US" sz="900" b="1" dirty="0">
                    <a:solidFill>
                      <a:prstClr val="white">
                        <a:lumMod val="50000"/>
                      </a:prstClr>
                    </a:solidFill>
                    <a:cs typeface="Arial" pitchFamily="34" charset="0"/>
                  </a:rPr>
                  <a:t>Mobile</a:t>
                </a:r>
              </a:p>
            </p:txBody>
          </p:sp>
          <p:sp>
            <p:nvSpPr>
              <p:cNvPr id="78" name="TextBox 77"/>
              <p:cNvSpPr txBox="1"/>
              <p:nvPr/>
            </p:nvSpPr>
            <p:spPr>
              <a:xfrm>
                <a:off x="7114003" y="4818670"/>
                <a:ext cx="1257486" cy="432103"/>
              </a:xfrm>
              <a:prstGeom prst="rect">
                <a:avLst/>
              </a:prstGeom>
              <a:noFill/>
            </p:spPr>
            <p:txBody>
              <a:bodyPr wrap="square" rtlCol="0">
                <a:spAutoFit/>
              </a:bodyPr>
              <a:lstStyle/>
              <a:p>
                <a:pPr algn="ctr"/>
                <a:r>
                  <a:rPr lang="en-US" sz="900" b="1" dirty="0">
                    <a:solidFill>
                      <a:prstClr val="white">
                        <a:lumMod val="50000"/>
                      </a:prstClr>
                    </a:solidFill>
                    <a:cs typeface="Arial" pitchFamily="34" charset="0"/>
                  </a:rPr>
                  <a:t>Training &amp; Advisory</a:t>
                </a:r>
              </a:p>
            </p:txBody>
          </p:sp>
          <p:sp>
            <p:nvSpPr>
              <p:cNvPr id="79" name="TextBox 78"/>
              <p:cNvSpPr txBox="1"/>
              <p:nvPr/>
            </p:nvSpPr>
            <p:spPr>
              <a:xfrm>
                <a:off x="6220740" y="2158326"/>
                <a:ext cx="1257486" cy="276999"/>
              </a:xfrm>
              <a:prstGeom prst="rect">
                <a:avLst/>
              </a:prstGeom>
              <a:noFill/>
            </p:spPr>
            <p:txBody>
              <a:bodyPr wrap="square" rtlCol="0">
                <a:spAutoFit/>
              </a:bodyPr>
              <a:lstStyle/>
              <a:p>
                <a:r>
                  <a:rPr lang="en-US" sz="900" b="1" dirty="0">
                    <a:solidFill>
                      <a:prstClr val="white">
                        <a:lumMod val="50000"/>
                      </a:prstClr>
                    </a:solidFill>
                    <a:cs typeface="Arial" pitchFamily="34" charset="0"/>
                  </a:rPr>
                  <a:t>Integrations</a:t>
                </a:r>
              </a:p>
            </p:txBody>
          </p:sp>
        </p:grpSp>
      </p:grpSp>
    </p:spTree>
    <p:extLst>
      <p:ext uri="{BB962C8B-B14F-4D97-AF65-F5344CB8AC3E}">
        <p14:creationId xmlns:p14="http://schemas.microsoft.com/office/powerpoint/2010/main" val="281518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Zimperium, mobile security solution </a:t>
            </a:r>
            <a:endParaRPr lang="en-US" dirty="0"/>
          </a:p>
        </p:txBody>
      </p:sp>
      <p:sp>
        <p:nvSpPr>
          <p:cNvPr id="3" name="Date Placeholder 2"/>
          <p:cNvSpPr>
            <a:spLocks noGrp="1"/>
          </p:cNvSpPr>
          <p:nvPr>
            <p:ph type="dt" sz="half" idx="10"/>
          </p:nvPr>
        </p:nvSpPr>
        <p:spPr/>
        <p:txBody>
          <a:bodyPr/>
          <a:lstStyle/>
          <a:p>
            <a:fld id="{38B531C1-6C80-4E89-A22F-71AEB7A19A2F}"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16</a:t>
            </a:fld>
            <a:endParaRPr lang="en-US"/>
          </a:p>
        </p:txBody>
      </p:sp>
      <p:grpSp>
        <p:nvGrpSpPr>
          <p:cNvPr id="6" name="Group 5"/>
          <p:cNvGrpSpPr/>
          <p:nvPr/>
        </p:nvGrpSpPr>
        <p:grpSpPr>
          <a:xfrm>
            <a:off x="3103896" y="1971442"/>
            <a:ext cx="5984209" cy="3853285"/>
            <a:chOff x="3561557" y="2936567"/>
            <a:chExt cx="5068888" cy="3263902"/>
          </a:xfrm>
        </p:grpSpPr>
        <p:sp>
          <p:nvSpPr>
            <p:cNvPr id="7" name="Freeform 69"/>
            <p:cNvSpPr>
              <a:spLocks/>
            </p:cNvSpPr>
            <p:nvPr/>
          </p:nvSpPr>
          <p:spPr bwMode="auto">
            <a:xfrm rot="5400000">
              <a:off x="3843338" y="4286737"/>
              <a:ext cx="1481138" cy="565150"/>
            </a:xfrm>
            <a:custGeom>
              <a:avLst/>
              <a:gdLst>
                <a:gd name="T0" fmla="*/ 465 w 933"/>
                <a:gd name="T1" fmla="*/ 356 h 356"/>
                <a:gd name="T2" fmla="*/ 0 w 933"/>
                <a:gd name="T3" fmla="*/ 178 h 356"/>
                <a:gd name="T4" fmla="*/ 465 w 933"/>
                <a:gd name="T5" fmla="*/ 0 h 356"/>
                <a:gd name="T6" fmla="*/ 933 w 933"/>
                <a:gd name="T7" fmla="*/ 178 h 356"/>
                <a:gd name="T8" fmla="*/ 465 w 933"/>
                <a:gd name="T9" fmla="*/ 356 h 356"/>
              </a:gdLst>
              <a:ahLst/>
              <a:cxnLst>
                <a:cxn ang="0">
                  <a:pos x="T0" y="T1"/>
                </a:cxn>
                <a:cxn ang="0">
                  <a:pos x="T2" y="T3"/>
                </a:cxn>
                <a:cxn ang="0">
                  <a:pos x="T4" y="T5"/>
                </a:cxn>
                <a:cxn ang="0">
                  <a:pos x="T6" y="T7"/>
                </a:cxn>
                <a:cxn ang="0">
                  <a:pos x="T8" y="T9"/>
                </a:cxn>
              </a:cxnLst>
              <a:rect l="0" t="0" r="r" b="b"/>
              <a:pathLst>
                <a:path w="933" h="356">
                  <a:moveTo>
                    <a:pt x="465" y="356"/>
                  </a:moveTo>
                  <a:lnTo>
                    <a:pt x="0" y="178"/>
                  </a:lnTo>
                  <a:lnTo>
                    <a:pt x="465" y="0"/>
                  </a:lnTo>
                  <a:lnTo>
                    <a:pt x="933" y="178"/>
                  </a:lnTo>
                  <a:lnTo>
                    <a:pt x="465" y="35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8" name="Freeform 70"/>
            <p:cNvSpPr>
              <a:spLocks/>
            </p:cNvSpPr>
            <p:nvPr/>
          </p:nvSpPr>
          <p:spPr bwMode="auto">
            <a:xfrm rot="5400000">
              <a:off x="3703638" y="3686662"/>
              <a:ext cx="738188" cy="1022350"/>
            </a:xfrm>
            <a:custGeom>
              <a:avLst/>
              <a:gdLst>
                <a:gd name="T0" fmla="*/ 465 w 465"/>
                <a:gd name="T1" fmla="*/ 178 h 644"/>
                <a:gd name="T2" fmla="*/ 0 w 465"/>
                <a:gd name="T3" fmla="*/ 0 h 644"/>
                <a:gd name="T4" fmla="*/ 0 w 465"/>
                <a:gd name="T5" fmla="*/ 364 h 644"/>
                <a:gd name="T6" fmla="*/ 465 w 465"/>
                <a:gd name="T7" fmla="*/ 644 h 644"/>
                <a:gd name="T8" fmla="*/ 465 w 465"/>
                <a:gd name="T9" fmla="*/ 178 h 644"/>
              </a:gdLst>
              <a:ahLst/>
              <a:cxnLst>
                <a:cxn ang="0">
                  <a:pos x="T0" y="T1"/>
                </a:cxn>
                <a:cxn ang="0">
                  <a:pos x="T2" y="T3"/>
                </a:cxn>
                <a:cxn ang="0">
                  <a:pos x="T4" y="T5"/>
                </a:cxn>
                <a:cxn ang="0">
                  <a:pos x="T6" y="T7"/>
                </a:cxn>
                <a:cxn ang="0">
                  <a:pos x="T8" y="T9"/>
                </a:cxn>
              </a:cxnLst>
              <a:rect l="0" t="0" r="r" b="b"/>
              <a:pathLst>
                <a:path w="465" h="644">
                  <a:moveTo>
                    <a:pt x="465" y="178"/>
                  </a:moveTo>
                  <a:lnTo>
                    <a:pt x="0" y="0"/>
                  </a:lnTo>
                  <a:lnTo>
                    <a:pt x="0" y="364"/>
                  </a:lnTo>
                  <a:lnTo>
                    <a:pt x="465" y="644"/>
                  </a:lnTo>
                  <a:lnTo>
                    <a:pt x="465" y="178"/>
                  </a:lnTo>
                  <a:close/>
                </a:path>
              </a:pathLst>
            </a:custGeom>
            <a:solidFill>
              <a:srgbClr val="BA8EB8"/>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9" name="Freeform 71"/>
            <p:cNvSpPr>
              <a:spLocks/>
            </p:cNvSpPr>
            <p:nvPr/>
          </p:nvSpPr>
          <p:spPr bwMode="auto">
            <a:xfrm rot="5400000">
              <a:off x="3701257" y="4427231"/>
              <a:ext cx="742950" cy="1022350"/>
            </a:xfrm>
            <a:custGeom>
              <a:avLst/>
              <a:gdLst>
                <a:gd name="T0" fmla="*/ 0 w 468"/>
                <a:gd name="T1" fmla="*/ 178 h 644"/>
                <a:gd name="T2" fmla="*/ 468 w 468"/>
                <a:gd name="T3" fmla="*/ 0 h 644"/>
                <a:gd name="T4" fmla="*/ 468 w 468"/>
                <a:gd name="T5" fmla="*/ 364 h 644"/>
                <a:gd name="T6" fmla="*/ 0 w 468"/>
                <a:gd name="T7" fmla="*/ 644 h 644"/>
                <a:gd name="T8" fmla="*/ 0 w 468"/>
                <a:gd name="T9" fmla="*/ 178 h 644"/>
              </a:gdLst>
              <a:ahLst/>
              <a:cxnLst>
                <a:cxn ang="0">
                  <a:pos x="T0" y="T1"/>
                </a:cxn>
                <a:cxn ang="0">
                  <a:pos x="T2" y="T3"/>
                </a:cxn>
                <a:cxn ang="0">
                  <a:pos x="T4" y="T5"/>
                </a:cxn>
                <a:cxn ang="0">
                  <a:pos x="T6" y="T7"/>
                </a:cxn>
                <a:cxn ang="0">
                  <a:pos x="T8" y="T9"/>
                </a:cxn>
              </a:cxnLst>
              <a:rect l="0" t="0" r="r" b="b"/>
              <a:pathLst>
                <a:path w="468" h="644">
                  <a:moveTo>
                    <a:pt x="0" y="178"/>
                  </a:moveTo>
                  <a:lnTo>
                    <a:pt x="468" y="0"/>
                  </a:lnTo>
                  <a:lnTo>
                    <a:pt x="468" y="364"/>
                  </a:lnTo>
                  <a:lnTo>
                    <a:pt x="0" y="644"/>
                  </a:lnTo>
                  <a:lnTo>
                    <a:pt x="0" y="17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0" name="Freeform 72"/>
            <p:cNvSpPr>
              <a:spLocks/>
            </p:cNvSpPr>
            <p:nvPr/>
          </p:nvSpPr>
          <p:spPr bwMode="auto">
            <a:xfrm rot="5400000">
              <a:off x="4348957" y="4390718"/>
              <a:ext cx="2371725" cy="355600"/>
            </a:xfrm>
            <a:custGeom>
              <a:avLst/>
              <a:gdLst>
                <a:gd name="T0" fmla="*/ 746 w 1494"/>
                <a:gd name="T1" fmla="*/ 224 h 224"/>
                <a:gd name="T2" fmla="*/ 0 w 1494"/>
                <a:gd name="T3" fmla="*/ 112 h 224"/>
                <a:gd name="T4" fmla="*/ 746 w 1494"/>
                <a:gd name="T5" fmla="*/ 0 h 224"/>
                <a:gd name="T6" fmla="*/ 1494 w 1494"/>
                <a:gd name="T7" fmla="*/ 112 h 224"/>
                <a:gd name="T8" fmla="*/ 746 w 1494"/>
                <a:gd name="T9" fmla="*/ 224 h 224"/>
              </a:gdLst>
              <a:ahLst/>
              <a:cxnLst>
                <a:cxn ang="0">
                  <a:pos x="T0" y="T1"/>
                </a:cxn>
                <a:cxn ang="0">
                  <a:pos x="T2" y="T3"/>
                </a:cxn>
                <a:cxn ang="0">
                  <a:pos x="T4" y="T5"/>
                </a:cxn>
                <a:cxn ang="0">
                  <a:pos x="T6" y="T7"/>
                </a:cxn>
                <a:cxn ang="0">
                  <a:pos x="T8" y="T9"/>
                </a:cxn>
              </a:cxnLst>
              <a:rect l="0" t="0" r="r" b="b"/>
              <a:pathLst>
                <a:path w="1494" h="224">
                  <a:moveTo>
                    <a:pt x="746" y="224"/>
                  </a:moveTo>
                  <a:lnTo>
                    <a:pt x="0" y="112"/>
                  </a:lnTo>
                  <a:lnTo>
                    <a:pt x="746" y="0"/>
                  </a:lnTo>
                  <a:lnTo>
                    <a:pt x="1494" y="112"/>
                  </a:lnTo>
                  <a:lnTo>
                    <a:pt x="746" y="22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1" name="Freeform 73"/>
            <p:cNvSpPr>
              <a:spLocks/>
            </p:cNvSpPr>
            <p:nvPr/>
          </p:nvSpPr>
          <p:spPr bwMode="auto">
            <a:xfrm rot="5400000">
              <a:off x="4452145" y="3484256"/>
              <a:ext cx="1184275" cy="981075"/>
            </a:xfrm>
            <a:custGeom>
              <a:avLst/>
              <a:gdLst>
                <a:gd name="T0" fmla="*/ 746 w 746"/>
                <a:gd name="T1" fmla="*/ 112 h 618"/>
                <a:gd name="T2" fmla="*/ 0 w 746"/>
                <a:gd name="T3" fmla="*/ 0 h 618"/>
                <a:gd name="T4" fmla="*/ 0 w 746"/>
                <a:gd name="T5" fmla="*/ 394 h 618"/>
                <a:gd name="T6" fmla="*/ 746 w 746"/>
                <a:gd name="T7" fmla="*/ 618 h 618"/>
                <a:gd name="T8" fmla="*/ 746 w 746"/>
                <a:gd name="T9" fmla="*/ 112 h 618"/>
              </a:gdLst>
              <a:ahLst/>
              <a:cxnLst>
                <a:cxn ang="0">
                  <a:pos x="T0" y="T1"/>
                </a:cxn>
                <a:cxn ang="0">
                  <a:pos x="T2" y="T3"/>
                </a:cxn>
                <a:cxn ang="0">
                  <a:pos x="T4" y="T5"/>
                </a:cxn>
                <a:cxn ang="0">
                  <a:pos x="T6" y="T7"/>
                </a:cxn>
                <a:cxn ang="0">
                  <a:pos x="T8" y="T9"/>
                </a:cxn>
              </a:cxnLst>
              <a:rect l="0" t="0" r="r" b="b"/>
              <a:pathLst>
                <a:path w="746" h="618">
                  <a:moveTo>
                    <a:pt x="746" y="112"/>
                  </a:moveTo>
                  <a:lnTo>
                    <a:pt x="0" y="0"/>
                  </a:lnTo>
                  <a:lnTo>
                    <a:pt x="0" y="394"/>
                  </a:lnTo>
                  <a:lnTo>
                    <a:pt x="746" y="618"/>
                  </a:lnTo>
                  <a:lnTo>
                    <a:pt x="746" y="112"/>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2" name="Freeform 74"/>
            <p:cNvSpPr>
              <a:spLocks/>
            </p:cNvSpPr>
            <p:nvPr/>
          </p:nvSpPr>
          <p:spPr bwMode="auto">
            <a:xfrm rot="5400000">
              <a:off x="4450557" y="4670118"/>
              <a:ext cx="1187450" cy="981075"/>
            </a:xfrm>
            <a:custGeom>
              <a:avLst/>
              <a:gdLst>
                <a:gd name="T0" fmla="*/ 0 w 748"/>
                <a:gd name="T1" fmla="*/ 112 h 618"/>
                <a:gd name="T2" fmla="*/ 748 w 748"/>
                <a:gd name="T3" fmla="*/ 0 h 618"/>
                <a:gd name="T4" fmla="*/ 748 w 748"/>
                <a:gd name="T5" fmla="*/ 394 h 618"/>
                <a:gd name="T6" fmla="*/ 0 w 748"/>
                <a:gd name="T7" fmla="*/ 618 h 618"/>
                <a:gd name="T8" fmla="*/ 0 w 748"/>
                <a:gd name="T9" fmla="*/ 112 h 618"/>
              </a:gdLst>
              <a:ahLst/>
              <a:cxnLst>
                <a:cxn ang="0">
                  <a:pos x="T0" y="T1"/>
                </a:cxn>
                <a:cxn ang="0">
                  <a:pos x="T2" y="T3"/>
                </a:cxn>
                <a:cxn ang="0">
                  <a:pos x="T4" y="T5"/>
                </a:cxn>
                <a:cxn ang="0">
                  <a:pos x="T6" y="T7"/>
                </a:cxn>
                <a:cxn ang="0">
                  <a:pos x="T8" y="T9"/>
                </a:cxn>
              </a:cxnLst>
              <a:rect l="0" t="0" r="r" b="b"/>
              <a:pathLst>
                <a:path w="748" h="618">
                  <a:moveTo>
                    <a:pt x="0" y="112"/>
                  </a:moveTo>
                  <a:lnTo>
                    <a:pt x="748" y="0"/>
                  </a:lnTo>
                  <a:lnTo>
                    <a:pt x="748" y="394"/>
                  </a:lnTo>
                  <a:lnTo>
                    <a:pt x="0" y="618"/>
                  </a:lnTo>
                  <a:lnTo>
                    <a:pt x="0" y="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3" name="Freeform 75"/>
            <p:cNvSpPr>
              <a:spLocks/>
            </p:cNvSpPr>
            <p:nvPr/>
          </p:nvSpPr>
          <p:spPr bwMode="auto">
            <a:xfrm rot="5400000">
              <a:off x="6866731" y="4287530"/>
              <a:ext cx="1481138" cy="563563"/>
            </a:xfrm>
            <a:custGeom>
              <a:avLst/>
              <a:gdLst>
                <a:gd name="T0" fmla="*/ 465 w 933"/>
                <a:gd name="T1" fmla="*/ 0 h 355"/>
                <a:gd name="T2" fmla="*/ 0 w 933"/>
                <a:gd name="T3" fmla="*/ 177 h 355"/>
                <a:gd name="T4" fmla="*/ 465 w 933"/>
                <a:gd name="T5" fmla="*/ 355 h 355"/>
                <a:gd name="T6" fmla="*/ 933 w 933"/>
                <a:gd name="T7" fmla="*/ 177 h 355"/>
                <a:gd name="T8" fmla="*/ 465 w 933"/>
                <a:gd name="T9" fmla="*/ 0 h 355"/>
              </a:gdLst>
              <a:ahLst/>
              <a:cxnLst>
                <a:cxn ang="0">
                  <a:pos x="T0" y="T1"/>
                </a:cxn>
                <a:cxn ang="0">
                  <a:pos x="T2" y="T3"/>
                </a:cxn>
                <a:cxn ang="0">
                  <a:pos x="T4" y="T5"/>
                </a:cxn>
                <a:cxn ang="0">
                  <a:pos x="T6" y="T7"/>
                </a:cxn>
                <a:cxn ang="0">
                  <a:pos x="T8" y="T9"/>
                </a:cxn>
              </a:cxnLst>
              <a:rect l="0" t="0" r="r" b="b"/>
              <a:pathLst>
                <a:path w="933" h="355">
                  <a:moveTo>
                    <a:pt x="465" y="0"/>
                  </a:moveTo>
                  <a:lnTo>
                    <a:pt x="0" y="177"/>
                  </a:lnTo>
                  <a:lnTo>
                    <a:pt x="465" y="355"/>
                  </a:lnTo>
                  <a:lnTo>
                    <a:pt x="933" y="177"/>
                  </a:lnTo>
                  <a:lnTo>
                    <a:pt x="46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4" name="Freeform 76"/>
            <p:cNvSpPr>
              <a:spLocks/>
            </p:cNvSpPr>
            <p:nvPr/>
          </p:nvSpPr>
          <p:spPr bwMode="auto">
            <a:xfrm rot="5400000">
              <a:off x="7750176" y="3686662"/>
              <a:ext cx="738188" cy="1022350"/>
            </a:xfrm>
            <a:custGeom>
              <a:avLst/>
              <a:gdLst>
                <a:gd name="T0" fmla="*/ 465 w 465"/>
                <a:gd name="T1" fmla="*/ 467 h 644"/>
                <a:gd name="T2" fmla="*/ 0 w 465"/>
                <a:gd name="T3" fmla="*/ 644 h 644"/>
                <a:gd name="T4" fmla="*/ 0 w 465"/>
                <a:gd name="T5" fmla="*/ 280 h 644"/>
                <a:gd name="T6" fmla="*/ 465 w 465"/>
                <a:gd name="T7" fmla="*/ 0 h 644"/>
                <a:gd name="T8" fmla="*/ 465 w 465"/>
                <a:gd name="T9" fmla="*/ 467 h 644"/>
              </a:gdLst>
              <a:ahLst/>
              <a:cxnLst>
                <a:cxn ang="0">
                  <a:pos x="T0" y="T1"/>
                </a:cxn>
                <a:cxn ang="0">
                  <a:pos x="T2" y="T3"/>
                </a:cxn>
                <a:cxn ang="0">
                  <a:pos x="T4" y="T5"/>
                </a:cxn>
                <a:cxn ang="0">
                  <a:pos x="T6" y="T7"/>
                </a:cxn>
                <a:cxn ang="0">
                  <a:pos x="T8" y="T9"/>
                </a:cxn>
              </a:cxnLst>
              <a:rect l="0" t="0" r="r" b="b"/>
              <a:pathLst>
                <a:path w="465" h="644">
                  <a:moveTo>
                    <a:pt x="465" y="467"/>
                  </a:moveTo>
                  <a:lnTo>
                    <a:pt x="0" y="644"/>
                  </a:lnTo>
                  <a:lnTo>
                    <a:pt x="0" y="280"/>
                  </a:lnTo>
                  <a:lnTo>
                    <a:pt x="465" y="0"/>
                  </a:lnTo>
                  <a:lnTo>
                    <a:pt x="465" y="467"/>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5" name="Freeform 77"/>
            <p:cNvSpPr>
              <a:spLocks/>
            </p:cNvSpPr>
            <p:nvPr/>
          </p:nvSpPr>
          <p:spPr bwMode="auto">
            <a:xfrm rot="5400000">
              <a:off x="7747795" y="4427231"/>
              <a:ext cx="742950" cy="1022350"/>
            </a:xfrm>
            <a:custGeom>
              <a:avLst/>
              <a:gdLst>
                <a:gd name="T0" fmla="*/ 0 w 468"/>
                <a:gd name="T1" fmla="*/ 467 h 644"/>
                <a:gd name="T2" fmla="*/ 468 w 468"/>
                <a:gd name="T3" fmla="*/ 644 h 644"/>
                <a:gd name="T4" fmla="*/ 468 w 468"/>
                <a:gd name="T5" fmla="*/ 280 h 644"/>
                <a:gd name="T6" fmla="*/ 0 w 468"/>
                <a:gd name="T7" fmla="*/ 0 h 644"/>
                <a:gd name="T8" fmla="*/ 0 w 468"/>
                <a:gd name="T9" fmla="*/ 467 h 644"/>
              </a:gdLst>
              <a:ahLst/>
              <a:cxnLst>
                <a:cxn ang="0">
                  <a:pos x="T0" y="T1"/>
                </a:cxn>
                <a:cxn ang="0">
                  <a:pos x="T2" y="T3"/>
                </a:cxn>
                <a:cxn ang="0">
                  <a:pos x="T4" y="T5"/>
                </a:cxn>
                <a:cxn ang="0">
                  <a:pos x="T6" y="T7"/>
                </a:cxn>
                <a:cxn ang="0">
                  <a:pos x="T8" y="T9"/>
                </a:cxn>
              </a:cxnLst>
              <a:rect l="0" t="0" r="r" b="b"/>
              <a:pathLst>
                <a:path w="468" h="644">
                  <a:moveTo>
                    <a:pt x="0" y="467"/>
                  </a:moveTo>
                  <a:lnTo>
                    <a:pt x="468" y="644"/>
                  </a:lnTo>
                  <a:lnTo>
                    <a:pt x="468" y="280"/>
                  </a:lnTo>
                  <a:lnTo>
                    <a:pt x="0" y="0"/>
                  </a:lnTo>
                  <a:lnTo>
                    <a:pt x="0" y="46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6" name="Freeform 78"/>
            <p:cNvSpPr>
              <a:spLocks/>
            </p:cNvSpPr>
            <p:nvPr/>
          </p:nvSpPr>
          <p:spPr bwMode="auto">
            <a:xfrm rot="5400000">
              <a:off x="5469732" y="4390718"/>
              <a:ext cx="2371725" cy="355600"/>
            </a:xfrm>
            <a:custGeom>
              <a:avLst/>
              <a:gdLst>
                <a:gd name="T0" fmla="*/ 746 w 1494"/>
                <a:gd name="T1" fmla="*/ 0 h 224"/>
                <a:gd name="T2" fmla="*/ 0 w 1494"/>
                <a:gd name="T3" fmla="*/ 111 h 224"/>
                <a:gd name="T4" fmla="*/ 746 w 1494"/>
                <a:gd name="T5" fmla="*/ 224 h 224"/>
                <a:gd name="T6" fmla="*/ 1494 w 1494"/>
                <a:gd name="T7" fmla="*/ 111 h 224"/>
                <a:gd name="T8" fmla="*/ 746 w 1494"/>
                <a:gd name="T9" fmla="*/ 0 h 224"/>
              </a:gdLst>
              <a:ahLst/>
              <a:cxnLst>
                <a:cxn ang="0">
                  <a:pos x="T0" y="T1"/>
                </a:cxn>
                <a:cxn ang="0">
                  <a:pos x="T2" y="T3"/>
                </a:cxn>
                <a:cxn ang="0">
                  <a:pos x="T4" y="T5"/>
                </a:cxn>
                <a:cxn ang="0">
                  <a:pos x="T6" y="T7"/>
                </a:cxn>
                <a:cxn ang="0">
                  <a:pos x="T8" y="T9"/>
                </a:cxn>
              </a:cxnLst>
              <a:rect l="0" t="0" r="r" b="b"/>
              <a:pathLst>
                <a:path w="1494" h="224">
                  <a:moveTo>
                    <a:pt x="746" y="0"/>
                  </a:moveTo>
                  <a:lnTo>
                    <a:pt x="0" y="111"/>
                  </a:lnTo>
                  <a:lnTo>
                    <a:pt x="746" y="224"/>
                  </a:lnTo>
                  <a:lnTo>
                    <a:pt x="1494" y="111"/>
                  </a:lnTo>
                  <a:lnTo>
                    <a:pt x="746"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7" name="Freeform 79"/>
            <p:cNvSpPr>
              <a:spLocks/>
            </p:cNvSpPr>
            <p:nvPr/>
          </p:nvSpPr>
          <p:spPr bwMode="auto">
            <a:xfrm rot="5400000">
              <a:off x="6554788" y="3485049"/>
              <a:ext cx="1184275" cy="979488"/>
            </a:xfrm>
            <a:custGeom>
              <a:avLst/>
              <a:gdLst>
                <a:gd name="T0" fmla="*/ 746 w 746"/>
                <a:gd name="T1" fmla="*/ 506 h 617"/>
                <a:gd name="T2" fmla="*/ 0 w 746"/>
                <a:gd name="T3" fmla="*/ 617 h 617"/>
                <a:gd name="T4" fmla="*/ 0 w 746"/>
                <a:gd name="T5" fmla="*/ 224 h 617"/>
                <a:gd name="T6" fmla="*/ 746 w 746"/>
                <a:gd name="T7" fmla="*/ 0 h 617"/>
                <a:gd name="T8" fmla="*/ 746 w 746"/>
                <a:gd name="T9" fmla="*/ 506 h 617"/>
              </a:gdLst>
              <a:ahLst/>
              <a:cxnLst>
                <a:cxn ang="0">
                  <a:pos x="T0" y="T1"/>
                </a:cxn>
                <a:cxn ang="0">
                  <a:pos x="T2" y="T3"/>
                </a:cxn>
                <a:cxn ang="0">
                  <a:pos x="T4" y="T5"/>
                </a:cxn>
                <a:cxn ang="0">
                  <a:pos x="T6" y="T7"/>
                </a:cxn>
                <a:cxn ang="0">
                  <a:pos x="T8" y="T9"/>
                </a:cxn>
              </a:cxnLst>
              <a:rect l="0" t="0" r="r" b="b"/>
              <a:pathLst>
                <a:path w="746" h="617">
                  <a:moveTo>
                    <a:pt x="746" y="506"/>
                  </a:moveTo>
                  <a:lnTo>
                    <a:pt x="0" y="617"/>
                  </a:lnTo>
                  <a:lnTo>
                    <a:pt x="0" y="224"/>
                  </a:lnTo>
                  <a:lnTo>
                    <a:pt x="746" y="0"/>
                  </a:lnTo>
                  <a:lnTo>
                    <a:pt x="746" y="50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8" name="Freeform 80"/>
            <p:cNvSpPr>
              <a:spLocks/>
            </p:cNvSpPr>
            <p:nvPr/>
          </p:nvSpPr>
          <p:spPr bwMode="auto">
            <a:xfrm rot="5400000">
              <a:off x="6553201" y="4670912"/>
              <a:ext cx="1187450" cy="979488"/>
            </a:xfrm>
            <a:custGeom>
              <a:avLst/>
              <a:gdLst>
                <a:gd name="T0" fmla="*/ 0 w 748"/>
                <a:gd name="T1" fmla="*/ 506 h 617"/>
                <a:gd name="T2" fmla="*/ 748 w 748"/>
                <a:gd name="T3" fmla="*/ 617 h 617"/>
                <a:gd name="T4" fmla="*/ 748 w 748"/>
                <a:gd name="T5" fmla="*/ 224 h 617"/>
                <a:gd name="T6" fmla="*/ 0 w 748"/>
                <a:gd name="T7" fmla="*/ 0 h 617"/>
                <a:gd name="T8" fmla="*/ 0 w 748"/>
                <a:gd name="T9" fmla="*/ 506 h 617"/>
              </a:gdLst>
              <a:ahLst/>
              <a:cxnLst>
                <a:cxn ang="0">
                  <a:pos x="T0" y="T1"/>
                </a:cxn>
                <a:cxn ang="0">
                  <a:pos x="T2" y="T3"/>
                </a:cxn>
                <a:cxn ang="0">
                  <a:pos x="T4" y="T5"/>
                </a:cxn>
                <a:cxn ang="0">
                  <a:pos x="T6" y="T7"/>
                </a:cxn>
                <a:cxn ang="0">
                  <a:pos x="T8" y="T9"/>
                </a:cxn>
              </a:cxnLst>
              <a:rect l="0" t="0" r="r" b="b"/>
              <a:pathLst>
                <a:path w="748" h="617">
                  <a:moveTo>
                    <a:pt x="0" y="506"/>
                  </a:moveTo>
                  <a:lnTo>
                    <a:pt x="748" y="617"/>
                  </a:lnTo>
                  <a:lnTo>
                    <a:pt x="748" y="224"/>
                  </a:lnTo>
                  <a:lnTo>
                    <a:pt x="0" y="0"/>
                  </a:lnTo>
                  <a:lnTo>
                    <a:pt x="0" y="506"/>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9" name="Freeform 81"/>
            <p:cNvSpPr>
              <a:spLocks/>
            </p:cNvSpPr>
            <p:nvPr/>
          </p:nvSpPr>
          <p:spPr bwMode="auto">
            <a:xfrm rot="5400000">
              <a:off x="5274469" y="3242955"/>
              <a:ext cx="1630363" cy="1017588"/>
            </a:xfrm>
            <a:custGeom>
              <a:avLst/>
              <a:gdLst>
                <a:gd name="T0" fmla="*/ 1027 w 1027"/>
                <a:gd name="T1" fmla="*/ 641 h 641"/>
                <a:gd name="T2" fmla="*/ 0 w 1027"/>
                <a:gd name="T3" fmla="*/ 532 h 641"/>
                <a:gd name="T4" fmla="*/ 0 w 1027"/>
                <a:gd name="T5" fmla="*/ 111 h 641"/>
                <a:gd name="T6" fmla="*/ 1027 w 1027"/>
                <a:gd name="T7" fmla="*/ 0 h 641"/>
                <a:gd name="T8" fmla="*/ 1027 w 1027"/>
                <a:gd name="T9" fmla="*/ 641 h 641"/>
              </a:gdLst>
              <a:ahLst/>
              <a:cxnLst>
                <a:cxn ang="0">
                  <a:pos x="T0" y="T1"/>
                </a:cxn>
                <a:cxn ang="0">
                  <a:pos x="T2" y="T3"/>
                </a:cxn>
                <a:cxn ang="0">
                  <a:pos x="T4" y="T5"/>
                </a:cxn>
                <a:cxn ang="0">
                  <a:pos x="T6" y="T7"/>
                </a:cxn>
                <a:cxn ang="0">
                  <a:pos x="T8" y="T9"/>
                </a:cxn>
              </a:cxnLst>
              <a:rect l="0" t="0" r="r" b="b"/>
              <a:pathLst>
                <a:path w="1027" h="641">
                  <a:moveTo>
                    <a:pt x="1027" y="641"/>
                  </a:moveTo>
                  <a:lnTo>
                    <a:pt x="0" y="532"/>
                  </a:lnTo>
                  <a:lnTo>
                    <a:pt x="0" y="111"/>
                  </a:lnTo>
                  <a:lnTo>
                    <a:pt x="1027" y="0"/>
                  </a:lnTo>
                  <a:lnTo>
                    <a:pt x="1027" y="64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0" name="Freeform 82"/>
            <p:cNvSpPr>
              <a:spLocks/>
            </p:cNvSpPr>
            <p:nvPr/>
          </p:nvSpPr>
          <p:spPr bwMode="auto">
            <a:xfrm rot="5400000">
              <a:off x="5272882" y="4874906"/>
              <a:ext cx="1633538" cy="1017588"/>
            </a:xfrm>
            <a:custGeom>
              <a:avLst/>
              <a:gdLst>
                <a:gd name="T0" fmla="*/ 0 w 1029"/>
                <a:gd name="T1" fmla="*/ 641 h 641"/>
                <a:gd name="T2" fmla="*/ 1029 w 1029"/>
                <a:gd name="T3" fmla="*/ 532 h 641"/>
                <a:gd name="T4" fmla="*/ 1029 w 1029"/>
                <a:gd name="T5" fmla="*/ 111 h 641"/>
                <a:gd name="T6" fmla="*/ 0 w 1029"/>
                <a:gd name="T7" fmla="*/ 0 h 641"/>
                <a:gd name="T8" fmla="*/ 0 w 1029"/>
                <a:gd name="T9" fmla="*/ 641 h 641"/>
              </a:gdLst>
              <a:ahLst/>
              <a:cxnLst>
                <a:cxn ang="0">
                  <a:pos x="T0" y="T1"/>
                </a:cxn>
                <a:cxn ang="0">
                  <a:pos x="T2" y="T3"/>
                </a:cxn>
                <a:cxn ang="0">
                  <a:pos x="T4" y="T5"/>
                </a:cxn>
                <a:cxn ang="0">
                  <a:pos x="T6" y="T7"/>
                </a:cxn>
                <a:cxn ang="0">
                  <a:pos x="T8" y="T9"/>
                </a:cxn>
              </a:cxnLst>
              <a:rect l="0" t="0" r="r" b="b"/>
              <a:pathLst>
                <a:path w="1029" h="641">
                  <a:moveTo>
                    <a:pt x="0" y="641"/>
                  </a:moveTo>
                  <a:lnTo>
                    <a:pt x="1029" y="532"/>
                  </a:lnTo>
                  <a:lnTo>
                    <a:pt x="1029" y="111"/>
                  </a:lnTo>
                  <a:lnTo>
                    <a:pt x="0" y="0"/>
                  </a:lnTo>
                  <a:lnTo>
                    <a:pt x="0" y="64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1" name="Freeform 83"/>
            <p:cNvSpPr>
              <a:spLocks/>
            </p:cNvSpPr>
            <p:nvPr/>
          </p:nvSpPr>
          <p:spPr bwMode="auto">
            <a:xfrm rot="5400000">
              <a:off x="8252620" y="4197043"/>
              <a:ext cx="12700" cy="742950"/>
            </a:xfrm>
            <a:custGeom>
              <a:avLst/>
              <a:gdLst>
                <a:gd name="T0" fmla="*/ 8 w 8"/>
                <a:gd name="T1" fmla="*/ 468 h 468"/>
                <a:gd name="T2" fmla="*/ 0 w 8"/>
                <a:gd name="T3" fmla="*/ 468 h 468"/>
                <a:gd name="T4" fmla="*/ 0 w 8"/>
                <a:gd name="T5" fmla="*/ 2 h 468"/>
                <a:gd name="T6" fmla="*/ 3 w 8"/>
                <a:gd name="T7" fmla="*/ 0 h 468"/>
                <a:gd name="T8" fmla="*/ 8 w 8"/>
                <a:gd name="T9" fmla="*/ 2 h 468"/>
                <a:gd name="T10" fmla="*/ 8 w 8"/>
                <a:gd name="T11" fmla="*/ 468 h 468"/>
              </a:gdLst>
              <a:ahLst/>
              <a:cxnLst>
                <a:cxn ang="0">
                  <a:pos x="T0" y="T1"/>
                </a:cxn>
                <a:cxn ang="0">
                  <a:pos x="T2" y="T3"/>
                </a:cxn>
                <a:cxn ang="0">
                  <a:pos x="T4" y="T5"/>
                </a:cxn>
                <a:cxn ang="0">
                  <a:pos x="T6" y="T7"/>
                </a:cxn>
                <a:cxn ang="0">
                  <a:pos x="T8" y="T9"/>
                </a:cxn>
                <a:cxn ang="0">
                  <a:pos x="T10" y="T11"/>
                </a:cxn>
              </a:cxnLst>
              <a:rect l="0" t="0" r="r" b="b"/>
              <a:pathLst>
                <a:path w="8" h="468">
                  <a:moveTo>
                    <a:pt x="8" y="468"/>
                  </a:moveTo>
                  <a:lnTo>
                    <a:pt x="0" y="468"/>
                  </a:lnTo>
                  <a:lnTo>
                    <a:pt x="0" y="2"/>
                  </a:lnTo>
                  <a:lnTo>
                    <a:pt x="3" y="0"/>
                  </a:lnTo>
                  <a:lnTo>
                    <a:pt x="8" y="2"/>
                  </a:lnTo>
                  <a:lnTo>
                    <a:pt x="8" y="468"/>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2" name="Freeform 84"/>
            <p:cNvSpPr>
              <a:spLocks/>
            </p:cNvSpPr>
            <p:nvPr/>
          </p:nvSpPr>
          <p:spPr bwMode="auto">
            <a:xfrm rot="5400000">
              <a:off x="7228682" y="4166880"/>
              <a:ext cx="12700" cy="803275"/>
            </a:xfrm>
            <a:custGeom>
              <a:avLst/>
              <a:gdLst>
                <a:gd name="T0" fmla="*/ 8 w 8"/>
                <a:gd name="T1" fmla="*/ 506 h 506"/>
                <a:gd name="T2" fmla="*/ 0 w 8"/>
                <a:gd name="T3" fmla="*/ 506 h 506"/>
                <a:gd name="T4" fmla="*/ 0 w 8"/>
                <a:gd name="T5" fmla="*/ 1 h 506"/>
                <a:gd name="T6" fmla="*/ 3 w 8"/>
                <a:gd name="T7" fmla="*/ 0 h 506"/>
                <a:gd name="T8" fmla="*/ 8 w 8"/>
                <a:gd name="T9" fmla="*/ 1 h 506"/>
                <a:gd name="T10" fmla="*/ 8 w 8"/>
                <a:gd name="T11" fmla="*/ 506 h 506"/>
              </a:gdLst>
              <a:ahLst/>
              <a:cxnLst>
                <a:cxn ang="0">
                  <a:pos x="T0" y="T1"/>
                </a:cxn>
                <a:cxn ang="0">
                  <a:pos x="T2" y="T3"/>
                </a:cxn>
                <a:cxn ang="0">
                  <a:pos x="T4" y="T5"/>
                </a:cxn>
                <a:cxn ang="0">
                  <a:pos x="T6" y="T7"/>
                </a:cxn>
                <a:cxn ang="0">
                  <a:pos x="T8" y="T9"/>
                </a:cxn>
                <a:cxn ang="0">
                  <a:pos x="T10" y="T11"/>
                </a:cxn>
              </a:cxnLst>
              <a:rect l="0" t="0" r="r" b="b"/>
              <a:pathLst>
                <a:path w="8" h="506">
                  <a:moveTo>
                    <a:pt x="8" y="506"/>
                  </a:moveTo>
                  <a:lnTo>
                    <a:pt x="0" y="506"/>
                  </a:lnTo>
                  <a:lnTo>
                    <a:pt x="0" y="1"/>
                  </a:lnTo>
                  <a:lnTo>
                    <a:pt x="3" y="0"/>
                  </a:lnTo>
                  <a:lnTo>
                    <a:pt x="8" y="1"/>
                  </a:lnTo>
                  <a:lnTo>
                    <a:pt x="8" y="506"/>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3" name="Freeform 85"/>
            <p:cNvSpPr>
              <a:spLocks/>
            </p:cNvSpPr>
            <p:nvPr/>
          </p:nvSpPr>
          <p:spPr bwMode="auto">
            <a:xfrm rot="5400000">
              <a:off x="3926682" y="4197043"/>
              <a:ext cx="12700" cy="742950"/>
            </a:xfrm>
            <a:custGeom>
              <a:avLst/>
              <a:gdLst>
                <a:gd name="T0" fmla="*/ 8 w 8"/>
                <a:gd name="T1" fmla="*/ 0 h 468"/>
                <a:gd name="T2" fmla="*/ 0 w 8"/>
                <a:gd name="T3" fmla="*/ 0 h 468"/>
                <a:gd name="T4" fmla="*/ 0 w 8"/>
                <a:gd name="T5" fmla="*/ 467 h 468"/>
                <a:gd name="T6" fmla="*/ 3 w 8"/>
                <a:gd name="T7" fmla="*/ 468 h 468"/>
                <a:gd name="T8" fmla="*/ 8 w 8"/>
                <a:gd name="T9" fmla="*/ 467 h 468"/>
                <a:gd name="T10" fmla="*/ 8 w 8"/>
                <a:gd name="T11" fmla="*/ 0 h 468"/>
              </a:gdLst>
              <a:ahLst/>
              <a:cxnLst>
                <a:cxn ang="0">
                  <a:pos x="T0" y="T1"/>
                </a:cxn>
                <a:cxn ang="0">
                  <a:pos x="T2" y="T3"/>
                </a:cxn>
                <a:cxn ang="0">
                  <a:pos x="T4" y="T5"/>
                </a:cxn>
                <a:cxn ang="0">
                  <a:pos x="T6" y="T7"/>
                </a:cxn>
                <a:cxn ang="0">
                  <a:pos x="T8" y="T9"/>
                </a:cxn>
                <a:cxn ang="0">
                  <a:pos x="T10" y="T11"/>
                </a:cxn>
              </a:cxnLst>
              <a:rect l="0" t="0" r="r" b="b"/>
              <a:pathLst>
                <a:path w="8" h="468">
                  <a:moveTo>
                    <a:pt x="8" y="0"/>
                  </a:moveTo>
                  <a:lnTo>
                    <a:pt x="0" y="0"/>
                  </a:lnTo>
                  <a:lnTo>
                    <a:pt x="0" y="467"/>
                  </a:lnTo>
                  <a:lnTo>
                    <a:pt x="3" y="468"/>
                  </a:lnTo>
                  <a:lnTo>
                    <a:pt x="8" y="467"/>
                  </a:lnTo>
                  <a:lnTo>
                    <a:pt x="8"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4" name="Freeform 86"/>
            <p:cNvSpPr>
              <a:spLocks/>
            </p:cNvSpPr>
            <p:nvPr/>
          </p:nvSpPr>
          <p:spPr bwMode="auto">
            <a:xfrm rot="5400000">
              <a:off x="4949032" y="4166880"/>
              <a:ext cx="12700" cy="803275"/>
            </a:xfrm>
            <a:custGeom>
              <a:avLst/>
              <a:gdLst>
                <a:gd name="T0" fmla="*/ 8 w 8"/>
                <a:gd name="T1" fmla="*/ 0 h 506"/>
                <a:gd name="T2" fmla="*/ 0 w 8"/>
                <a:gd name="T3" fmla="*/ 0 h 506"/>
                <a:gd name="T4" fmla="*/ 0 w 8"/>
                <a:gd name="T5" fmla="*/ 504 h 506"/>
                <a:gd name="T6" fmla="*/ 3 w 8"/>
                <a:gd name="T7" fmla="*/ 506 h 506"/>
                <a:gd name="T8" fmla="*/ 8 w 8"/>
                <a:gd name="T9" fmla="*/ 504 h 506"/>
                <a:gd name="T10" fmla="*/ 8 w 8"/>
                <a:gd name="T11" fmla="*/ 0 h 506"/>
              </a:gdLst>
              <a:ahLst/>
              <a:cxnLst>
                <a:cxn ang="0">
                  <a:pos x="T0" y="T1"/>
                </a:cxn>
                <a:cxn ang="0">
                  <a:pos x="T2" y="T3"/>
                </a:cxn>
                <a:cxn ang="0">
                  <a:pos x="T4" y="T5"/>
                </a:cxn>
                <a:cxn ang="0">
                  <a:pos x="T6" y="T7"/>
                </a:cxn>
                <a:cxn ang="0">
                  <a:pos x="T8" y="T9"/>
                </a:cxn>
                <a:cxn ang="0">
                  <a:pos x="T10" y="T11"/>
                </a:cxn>
              </a:cxnLst>
              <a:rect l="0" t="0" r="r" b="b"/>
              <a:pathLst>
                <a:path w="8" h="506">
                  <a:moveTo>
                    <a:pt x="8" y="0"/>
                  </a:moveTo>
                  <a:lnTo>
                    <a:pt x="0" y="0"/>
                  </a:lnTo>
                  <a:lnTo>
                    <a:pt x="0" y="504"/>
                  </a:lnTo>
                  <a:lnTo>
                    <a:pt x="3" y="506"/>
                  </a:lnTo>
                  <a:lnTo>
                    <a:pt x="8" y="504"/>
                  </a:lnTo>
                  <a:lnTo>
                    <a:pt x="8"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5" name="Freeform 87"/>
            <p:cNvSpPr>
              <a:spLocks/>
            </p:cNvSpPr>
            <p:nvPr/>
          </p:nvSpPr>
          <p:spPr bwMode="auto">
            <a:xfrm rot="5400000">
              <a:off x="6083301" y="4059724"/>
              <a:ext cx="12700" cy="1017588"/>
            </a:xfrm>
            <a:custGeom>
              <a:avLst/>
              <a:gdLst>
                <a:gd name="T0" fmla="*/ 8 w 8"/>
                <a:gd name="T1" fmla="*/ 640 h 641"/>
                <a:gd name="T2" fmla="*/ 3 w 8"/>
                <a:gd name="T3" fmla="*/ 641 h 641"/>
                <a:gd name="T4" fmla="*/ 0 w 8"/>
                <a:gd name="T5" fmla="*/ 640 h 641"/>
                <a:gd name="T6" fmla="*/ 0 w 8"/>
                <a:gd name="T7" fmla="*/ 0 h 641"/>
                <a:gd name="T8" fmla="*/ 3 w 8"/>
                <a:gd name="T9" fmla="*/ 0 h 641"/>
                <a:gd name="T10" fmla="*/ 8 w 8"/>
                <a:gd name="T11" fmla="*/ 0 h 641"/>
                <a:gd name="T12" fmla="*/ 8 w 8"/>
                <a:gd name="T13" fmla="*/ 640 h 641"/>
              </a:gdLst>
              <a:ahLst/>
              <a:cxnLst>
                <a:cxn ang="0">
                  <a:pos x="T0" y="T1"/>
                </a:cxn>
                <a:cxn ang="0">
                  <a:pos x="T2" y="T3"/>
                </a:cxn>
                <a:cxn ang="0">
                  <a:pos x="T4" y="T5"/>
                </a:cxn>
                <a:cxn ang="0">
                  <a:pos x="T6" y="T7"/>
                </a:cxn>
                <a:cxn ang="0">
                  <a:pos x="T8" y="T9"/>
                </a:cxn>
                <a:cxn ang="0">
                  <a:pos x="T10" y="T11"/>
                </a:cxn>
                <a:cxn ang="0">
                  <a:pos x="T12" y="T13"/>
                </a:cxn>
              </a:cxnLst>
              <a:rect l="0" t="0" r="r" b="b"/>
              <a:pathLst>
                <a:path w="8" h="641">
                  <a:moveTo>
                    <a:pt x="8" y="640"/>
                  </a:moveTo>
                  <a:lnTo>
                    <a:pt x="3" y="641"/>
                  </a:lnTo>
                  <a:lnTo>
                    <a:pt x="0" y="640"/>
                  </a:lnTo>
                  <a:lnTo>
                    <a:pt x="0" y="0"/>
                  </a:lnTo>
                  <a:lnTo>
                    <a:pt x="3" y="0"/>
                  </a:lnTo>
                  <a:lnTo>
                    <a:pt x="8" y="0"/>
                  </a:lnTo>
                  <a:lnTo>
                    <a:pt x="8" y="64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6" name="Freeform 88"/>
            <p:cNvSpPr>
              <a:spLocks/>
            </p:cNvSpPr>
            <p:nvPr/>
          </p:nvSpPr>
          <p:spPr bwMode="auto">
            <a:xfrm rot="5400000">
              <a:off x="7663657" y="4343093"/>
              <a:ext cx="1481138" cy="452438"/>
            </a:xfrm>
            <a:custGeom>
              <a:avLst/>
              <a:gdLst>
                <a:gd name="T0" fmla="*/ 465 w 933"/>
                <a:gd name="T1" fmla="*/ 0 h 285"/>
                <a:gd name="T2" fmla="*/ 0 w 933"/>
                <a:gd name="T3" fmla="*/ 280 h 285"/>
                <a:gd name="T4" fmla="*/ 0 w 933"/>
                <a:gd name="T5" fmla="*/ 285 h 285"/>
                <a:gd name="T6" fmla="*/ 465 w 933"/>
                <a:gd name="T7" fmla="*/ 10 h 285"/>
                <a:gd name="T8" fmla="*/ 933 w 933"/>
                <a:gd name="T9" fmla="*/ 285 h 285"/>
                <a:gd name="T10" fmla="*/ 933 w 933"/>
                <a:gd name="T11" fmla="*/ 280 h 285"/>
                <a:gd name="T12" fmla="*/ 465 w 933"/>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0"/>
                  </a:moveTo>
                  <a:lnTo>
                    <a:pt x="0" y="280"/>
                  </a:lnTo>
                  <a:lnTo>
                    <a:pt x="0" y="285"/>
                  </a:lnTo>
                  <a:lnTo>
                    <a:pt x="465" y="10"/>
                  </a:lnTo>
                  <a:lnTo>
                    <a:pt x="933" y="285"/>
                  </a:lnTo>
                  <a:lnTo>
                    <a:pt x="933" y="280"/>
                  </a:lnTo>
                  <a:lnTo>
                    <a:pt x="465"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7" name="Freeform 89"/>
            <p:cNvSpPr>
              <a:spLocks/>
            </p:cNvSpPr>
            <p:nvPr/>
          </p:nvSpPr>
          <p:spPr bwMode="auto">
            <a:xfrm rot="5400000">
              <a:off x="7012781" y="4424055"/>
              <a:ext cx="1481138" cy="290513"/>
            </a:xfrm>
            <a:custGeom>
              <a:avLst/>
              <a:gdLst>
                <a:gd name="T0" fmla="*/ 0 w 933"/>
                <a:gd name="T1" fmla="*/ 183 h 183"/>
                <a:gd name="T2" fmla="*/ 462 w 933"/>
                <a:gd name="T3" fmla="*/ 7 h 183"/>
                <a:gd name="T4" fmla="*/ 470 w 933"/>
                <a:gd name="T5" fmla="*/ 7 h 183"/>
                <a:gd name="T6" fmla="*/ 933 w 933"/>
                <a:gd name="T7" fmla="*/ 183 h 183"/>
                <a:gd name="T8" fmla="*/ 933 w 933"/>
                <a:gd name="T9" fmla="*/ 178 h 183"/>
                <a:gd name="T10" fmla="*/ 470 w 933"/>
                <a:gd name="T11" fmla="*/ 0 h 183"/>
                <a:gd name="T12" fmla="*/ 462 w 933"/>
                <a:gd name="T13" fmla="*/ 0 h 183"/>
                <a:gd name="T14" fmla="*/ 0 w 933"/>
                <a:gd name="T15" fmla="*/ 178 h 183"/>
                <a:gd name="T16" fmla="*/ 0 w 93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183"/>
                  </a:moveTo>
                  <a:lnTo>
                    <a:pt x="462" y="7"/>
                  </a:lnTo>
                  <a:lnTo>
                    <a:pt x="470" y="7"/>
                  </a:lnTo>
                  <a:lnTo>
                    <a:pt x="933" y="183"/>
                  </a:lnTo>
                  <a:lnTo>
                    <a:pt x="933" y="178"/>
                  </a:lnTo>
                  <a:lnTo>
                    <a:pt x="470" y="0"/>
                  </a:lnTo>
                  <a:lnTo>
                    <a:pt x="462" y="0"/>
                  </a:lnTo>
                  <a:lnTo>
                    <a:pt x="0" y="178"/>
                  </a:lnTo>
                  <a:lnTo>
                    <a:pt x="0" y="183"/>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8" name="Freeform 90"/>
            <p:cNvSpPr>
              <a:spLocks/>
            </p:cNvSpPr>
            <p:nvPr/>
          </p:nvSpPr>
          <p:spPr bwMode="auto">
            <a:xfrm rot="5400000">
              <a:off x="6266657" y="4384368"/>
              <a:ext cx="2371725" cy="368300"/>
            </a:xfrm>
            <a:custGeom>
              <a:avLst/>
              <a:gdLst>
                <a:gd name="T0" fmla="*/ 746 w 1494"/>
                <a:gd name="T1" fmla="*/ 0 h 232"/>
                <a:gd name="T2" fmla="*/ 0 w 1494"/>
                <a:gd name="T3" fmla="*/ 224 h 232"/>
                <a:gd name="T4" fmla="*/ 0 w 1494"/>
                <a:gd name="T5" fmla="*/ 232 h 232"/>
                <a:gd name="T6" fmla="*/ 746 w 1494"/>
                <a:gd name="T7" fmla="*/ 10 h 232"/>
                <a:gd name="T8" fmla="*/ 1494 w 1494"/>
                <a:gd name="T9" fmla="*/ 232 h 232"/>
                <a:gd name="T10" fmla="*/ 1494 w 1494"/>
                <a:gd name="T11" fmla="*/ 224 h 232"/>
                <a:gd name="T12" fmla="*/ 746 w 1494"/>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494" h="232">
                  <a:moveTo>
                    <a:pt x="746" y="0"/>
                  </a:moveTo>
                  <a:lnTo>
                    <a:pt x="0" y="224"/>
                  </a:lnTo>
                  <a:lnTo>
                    <a:pt x="0" y="232"/>
                  </a:lnTo>
                  <a:lnTo>
                    <a:pt x="746" y="10"/>
                  </a:lnTo>
                  <a:lnTo>
                    <a:pt x="1494" y="232"/>
                  </a:lnTo>
                  <a:lnTo>
                    <a:pt x="1494" y="224"/>
                  </a:lnTo>
                  <a:lnTo>
                    <a:pt x="746"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9" name="Freeform 91"/>
            <p:cNvSpPr>
              <a:spLocks/>
            </p:cNvSpPr>
            <p:nvPr/>
          </p:nvSpPr>
          <p:spPr bwMode="auto">
            <a:xfrm rot="5400000">
              <a:off x="5568157" y="4471681"/>
              <a:ext cx="2371725" cy="193675"/>
            </a:xfrm>
            <a:custGeom>
              <a:avLst/>
              <a:gdLst>
                <a:gd name="T0" fmla="*/ 743 w 1494"/>
                <a:gd name="T1" fmla="*/ 0 h 122"/>
                <a:gd name="T2" fmla="*/ 0 w 1494"/>
                <a:gd name="T3" fmla="*/ 113 h 122"/>
                <a:gd name="T4" fmla="*/ 0 w 1494"/>
                <a:gd name="T5" fmla="*/ 122 h 122"/>
                <a:gd name="T6" fmla="*/ 743 w 1494"/>
                <a:gd name="T7" fmla="*/ 11 h 122"/>
                <a:gd name="T8" fmla="*/ 751 w 1494"/>
                <a:gd name="T9" fmla="*/ 11 h 122"/>
                <a:gd name="T10" fmla="*/ 1494 w 1494"/>
                <a:gd name="T11" fmla="*/ 122 h 122"/>
                <a:gd name="T12" fmla="*/ 1494 w 1494"/>
                <a:gd name="T13" fmla="*/ 113 h 122"/>
                <a:gd name="T14" fmla="*/ 751 w 1494"/>
                <a:gd name="T15" fmla="*/ 0 h 122"/>
                <a:gd name="T16" fmla="*/ 743 w 1494"/>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0"/>
                  </a:moveTo>
                  <a:lnTo>
                    <a:pt x="0" y="113"/>
                  </a:lnTo>
                  <a:lnTo>
                    <a:pt x="0" y="122"/>
                  </a:lnTo>
                  <a:lnTo>
                    <a:pt x="743" y="11"/>
                  </a:lnTo>
                  <a:lnTo>
                    <a:pt x="751" y="11"/>
                  </a:lnTo>
                  <a:lnTo>
                    <a:pt x="1494" y="122"/>
                  </a:lnTo>
                  <a:lnTo>
                    <a:pt x="1494" y="113"/>
                  </a:lnTo>
                  <a:lnTo>
                    <a:pt x="751" y="0"/>
                  </a:lnTo>
                  <a:lnTo>
                    <a:pt x="743"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0" name="Freeform 92"/>
            <p:cNvSpPr>
              <a:spLocks/>
            </p:cNvSpPr>
            <p:nvPr/>
          </p:nvSpPr>
          <p:spPr bwMode="auto">
            <a:xfrm rot="5400000">
              <a:off x="3047207" y="4343093"/>
              <a:ext cx="1481138" cy="452438"/>
            </a:xfrm>
            <a:custGeom>
              <a:avLst/>
              <a:gdLst>
                <a:gd name="T0" fmla="*/ 465 w 933"/>
                <a:gd name="T1" fmla="*/ 285 h 285"/>
                <a:gd name="T2" fmla="*/ 0 w 933"/>
                <a:gd name="T3" fmla="*/ 5 h 285"/>
                <a:gd name="T4" fmla="*/ 0 w 933"/>
                <a:gd name="T5" fmla="*/ 0 h 285"/>
                <a:gd name="T6" fmla="*/ 465 w 933"/>
                <a:gd name="T7" fmla="*/ 275 h 285"/>
                <a:gd name="T8" fmla="*/ 933 w 933"/>
                <a:gd name="T9" fmla="*/ 0 h 285"/>
                <a:gd name="T10" fmla="*/ 933 w 933"/>
                <a:gd name="T11" fmla="*/ 5 h 285"/>
                <a:gd name="T12" fmla="*/ 465 w 933"/>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285"/>
                  </a:moveTo>
                  <a:lnTo>
                    <a:pt x="0" y="5"/>
                  </a:lnTo>
                  <a:lnTo>
                    <a:pt x="0" y="0"/>
                  </a:lnTo>
                  <a:lnTo>
                    <a:pt x="465" y="275"/>
                  </a:lnTo>
                  <a:lnTo>
                    <a:pt x="933" y="0"/>
                  </a:lnTo>
                  <a:lnTo>
                    <a:pt x="933" y="5"/>
                  </a:lnTo>
                  <a:lnTo>
                    <a:pt x="465" y="285"/>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1" name="Freeform 93"/>
            <p:cNvSpPr>
              <a:spLocks/>
            </p:cNvSpPr>
            <p:nvPr/>
          </p:nvSpPr>
          <p:spPr bwMode="auto">
            <a:xfrm rot="5400000">
              <a:off x="3698081" y="4424055"/>
              <a:ext cx="1481138" cy="290513"/>
            </a:xfrm>
            <a:custGeom>
              <a:avLst/>
              <a:gdLst>
                <a:gd name="T0" fmla="*/ 0 w 933"/>
                <a:gd name="T1" fmla="*/ 0 h 183"/>
                <a:gd name="T2" fmla="*/ 462 w 933"/>
                <a:gd name="T3" fmla="*/ 176 h 183"/>
                <a:gd name="T4" fmla="*/ 470 w 933"/>
                <a:gd name="T5" fmla="*/ 176 h 183"/>
                <a:gd name="T6" fmla="*/ 933 w 933"/>
                <a:gd name="T7" fmla="*/ 0 h 183"/>
                <a:gd name="T8" fmla="*/ 933 w 933"/>
                <a:gd name="T9" fmla="*/ 5 h 183"/>
                <a:gd name="T10" fmla="*/ 470 w 933"/>
                <a:gd name="T11" fmla="*/ 183 h 183"/>
                <a:gd name="T12" fmla="*/ 462 w 933"/>
                <a:gd name="T13" fmla="*/ 183 h 183"/>
                <a:gd name="T14" fmla="*/ 0 w 933"/>
                <a:gd name="T15" fmla="*/ 5 h 183"/>
                <a:gd name="T16" fmla="*/ 0 w 93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0"/>
                  </a:moveTo>
                  <a:lnTo>
                    <a:pt x="462" y="176"/>
                  </a:lnTo>
                  <a:lnTo>
                    <a:pt x="470" y="176"/>
                  </a:lnTo>
                  <a:lnTo>
                    <a:pt x="933" y="0"/>
                  </a:lnTo>
                  <a:lnTo>
                    <a:pt x="933" y="5"/>
                  </a:lnTo>
                  <a:lnTo>
                    <a:pt x="470" y="183"/>
                  </a:lnTo>
                  <a:lnTo>
                    <a:pt x="462" y="183"/>
                  </a:lnTo>
                  <a:lnTo>
                    <a:pt x="0" y="5"/>
                  </a:lnTo>
                  <a:lnTo>
                    <a:pt x="0"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2" name="Freeform 94"/>
            <p:cNvSpPr>
              <a:spLocks/>
            </p:cNvSpPr>
            <p:nvPr/>
          </p:nvSpPr>
          <p:spPr bwMode="auto">
            <a:xfrm rot="5400000">
              <a:off x="3552825" y="4383574"/>
              <a:ext cx="2371725" cy="369888"/>
            </a:xfrm>
            <a:custGeom>
              <a:avLst/>
              <a:gdLst>
                <a:gd name="T0" fmla="*/ 746 w 1494"/>
                <a:gd name="T1" fmla="*/ 233 h 233"/>
                <a:gd name="T2" fmla="*/ 0 w 1494"/>
                <a:gd name="T3" fmla="*/ 9 h 233"/>
                <a:gd name="T4" fmla="*/ 0 w 1494"/>
                <a:gd name="T5" fmla="*/ 0 h 233"/>
                <a:gd name="T6" fmla="*/ 746 w 1494"/>
                <a:gd name="T7" fmla="*/ 222 h 233"/>
                <a:gd name="T8" fmla="*/ 1494 w 1494"/>
                <a:gd name="T9" fmla="*/ 0 h 233"/>
                <a:gd name="T10" fmla="*/ 1494 w 1494"/>
                <a:gd name="T11" fmla="*/ 9 h 233"/>
                <a:gd name="T12" fmla="*/ 746 w 1494"/>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1494" h="233">
                  <a:moveTo>
                    <a:pt x="746" y="233"/>
                  </a:moveTo>
                  <a:lnTo>
                    <a:pt x="0" y="9"/>
                  </a:lnTo>
                  <a:lnTo>
                    <a:pt x="0" y="0"/>
                  </a:lnTo>
                  <a:lnTo>
                    <a:pt x="746" y="222"/>
                  </a:lnTo>
                  <a:lnTo>
                    <a:pt x="1494" y="0"/>
                  </a:lnTo>
                  <a:lnTo>
                    <a:pt x="1494" y="9"/>
                  </a:lnTo>
                  <a:lnTo>
                    <a:pt x="746" y="233"/>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3" name="Freeform 95"/>
            <p:cNvSpPr>
              <a:spLocks/>
            </p:cNvSpPr>
            <p:nvPr/>
          </p:nvSpPr>
          <p:spPr bwMode="auto">
            <a:xfrm rot="5400000">
              <a:off x="4252120" y="4471681"/>
              <a:ext cx="2371725" cy="193675"/>
            </a:xfrm>
            <a:custGeom>
              <a:avLst/>
              <a:gdLst>
                <a:gd name="T0" fmla="*/ 743 w 1494"/>
                <a:gd name="T1" fmla="*/ 122 h 122"/>
                <a:gd name="T2" fmla="*/ 0 w 1494"/>
                <a:gd name="T3" fmla="*/ 9 h 122"/>
                <a:gd name="T4" fmla="*/ 0 w 1494"/>
                <a:gd name="T5" fmla="*/ 0 h 122"/>
                <a:gd name="T6" fmla="*/ 743 w 1494"/>
                <a:gd name="T7" fmla="*/ 112 h 122"/>
                <a:gd name="T8" fmla="*/ 751 w 1494"/>
                <a:gd name="T9" fmla="*/ 112 h 122"/>
                <a:gd name="T10" fmla="*/ 1494 w 1494"/>
                <a:gd name="T11" fmla="*/ 0 h 122"/>
                <a:gd name="T12" fmla="*/ 1494 w 1494"/>
                <a:gd name="T13" fmla="*/ 9 h 122"/>
                <a:gd name="T14" fmla="*/ 751 w 1494"/>
                <a:gd name="T15" fmla="*/ 122 h 122"/>
                <a:gd name="T16" fmla="*/ 743 w 1494"/>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122"/>
                  </a:moveTo>
                  <a:lnTo>
                    <a:pt x="0" y="9"/>
                  </a:lnTo>
                  <a:lnTo>
                    <a:pt x="0" y="0"/>
                  </a:lnTo>
                  <a:lnTo>
                    <a:pt x="743" y="112"/>
                  </a:lnTo>
                  <a:lnTo>
                    <a:pt x="751" y="112"/>
                  </a:lnTo>
                  <a:lnTo>
                    <a:pt x="1494" y="0"/>
                  </a:lnTo>
                  <a:lnTo>
                    <a:pt x="1494" y="9"/>
                  </a:lnTo>
                  <a:lnTo>
                    <a:pt x="751" y="122"/>
                  </a:lnTo>
                  <a:lnTo>
                    <a:pt x="743" y="122"/>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4" name="Freeform 96"/>
            <p:cNvSpPr>
              <a:spLocks/>
            </p:cNvSpPr>
            <p:nvPr/>
          </p:nvSpPr>
          <p:spPr bwMode="auto">
            <a:xfrm rot="5400000">
              <a:off x="4868863" y="4470886"/>
              <a:ext cx="3263900" cy="195263"/>
            </a:xfrm>
            <a:custGeom>
              <a:avLst/>
              <a:gdLst>
                <a:gd name="T0" fmla="*/ 1027 w 2056"/>
                <a:gd name="T1" fmla="*/ 0 h 123"/>
                <a:gd name="T2" fmla="*/ 0 w 2056"/>
                <a:gd name="T3" fmla="*/ 111 h 123"/>
                <a:gd name="T4" fmla="*/ 0 w 2056"/>
                <a:gd name="T5" fmla="*/ 123 h 123"/>
                <a:gd name="T6" fmla="*/ 1027 w 2056"/>
                <a:gd name="T7" fmla="*/ 14 h 123"/>
                <a:gd name="T8" fmla="*/ 2056 w 2056"/>
                <a:gd name="T9" fmla="*/ 123 h 123"/>
                <a:gd name="T10" fmla="*/ 2056 w 2056"/>
                <a:gd name="T11" fmla="*/ 111 h 123"/>
                <a:gd name="T12" fmla="*/ 1027 w 205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2056" h="123">
                  <a:moveTo>
                    <a:pt x="1027" y="0"/>
                  </a:moveTo>
                  <a:lnTo>
                    <a:pt x="0" y="111"/>
                  </a:lnTo>
                  <a:lnTo>
                    <a:pt x="0" y="123"/>
                  </a:lnTo>
                  <a:lnTo>
                    <a:pt x="1027" y="14"/>
                  </a:lnTo>
                  <a:lnTo>
                    <a:pt x="2056" y="123"/>
                  </a:lnTo>
                  <a:lnTo>
                    <a:pt x="2056" y="111"/>
                  </a:lnTo>
                  <a:lnTo>
                    <a:pt x="1027"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5" name="Freeform 97"/>
            <p:cNvSpPr>
              <a:spLocks/>
            </p:cNvSpPr>
            <p:nvPr/>
          </p:nvSpPr>
          <p:spPr bwMode="auto">
            <a:xfrm rot="5400000">
              <a:off x="4043363" y="4474061"/>
              <a:ext cx="3263900" cy="188913"/>
            </a:xfrm>
            <a:custGeom>
              <a:avLst/>
              <a:gdLst>
                <a:gd name="T0" fmla="*/ 1027 w 2056"/>
                <a:gd name="T1" fmla="*/ 119 h 119"/>
                <a:gd name="T2" fmla="*/ 0 w 2056"/>
                <a:gd name="T3" fmla="*/ 10 h 119"/>
                <a:gd name="T4" fmla="*/ 0 w 2056"/>
                <a:gd name="T5" fmla="*/ 0 h 119"/>
                <a:gd name="T6" fmla="*/ 1027 w 2056"/>
                <a:gd name="T7" fmla="*/ 104 h 119"/>
                <a:gd name="T8" fmla="*/ 2056 w 2056"/>
                <a:gd name="T9" fmla="*/ 0 h 119"/>
                <a:gd name="T10" fmla="*/ 2056 w 2056"/>
                <a:gd name="T11" fmla="*/ 10 h 119"/>
                <a:gd name="T12" fmla="*/ 1027 w 2056"/>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2056" h="119">
                  <a:moveTo>
                    <a:pt x="1027" y="119"/>
                  </a:moveTo>
                  <a:lnTo>
                    <a:pt x="0" y="10"/>
                  </a:lnTo>
                  <a:lnTo>
                    <a:pt x="0" y="0"/>
                  </a:lnTo>
                  <a:lnTo>
                    <a:pt x="1027" y="104"/>
                  </a:lnTo>
                  <a:lnTo>
                    <a:pt x="2056" y="0"/>
                  </a:lnTo>
                  <a:lnTo>
                    <a:pt x="2056" y="10"/>
                  </a:lnTo>
                  <a:lnTo>
                    <a:pt x="1027" y="119"/>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grpSp>
      <p:sp>
        <p:nvSpPr>
          <p:cNvPr id="36" name="TextBox 35"/>
          <p:cNvSpPr txBox="1"/>
          <p:nvPr/>
        </p:nvSpPr>
        <p:spPr>
          <a:xfrm>
            <a:off x="5761484" y="3259249"/>
            <a:ext cx="652743" cy="646331"/>
          </a:xfrm>
          <a:prstGeom prst="rect">
            <a:avLst/>
          </a:prstGeom>
          <a:noFill/>
        </p:spPr>
        <p:txBody>
          <a:bodyPr wrap="none" rtlCol="0" anchor="ctr">
            <a:spAutoFit/>
          </a:bodyPr>
          <a:lstStyle/>
          <a:p>
            <a:pPr algn="ctr"/>
            <a:r>
              <a:rPr lang="en-US" sz="3600" b="1">
                <a:solidFill>
                  <a:prstClr val="white"/>
                </a:solidFill>
              </a:rPr>
              <a:t>03</a:t>
            </a:r>
          </a:p>
        </p:txBody>
      </p:sp>
      <p:sp>
        <p:nvSpPr>
          <p:cNvPr id="67" name="TextBox 66"/>
          <p:cNvSpPr txBox="1"/>
          <p:nvPr/>
        </p:nvSpPr>
        <p:spPr>
          <a:xfrm>
            <a:off x="3340352" y="3249878"/>
            <a:ext cx="652743" cy="646331"/>
          </a:xfrm>
          <a:prstGeom prst="rect">
            <a:avLst/>
          </a:prstGeom>
          <a:noFill/>
        </p:spPr>
        <p:txBody>
          <a:bodyPr wrap="none" rtlCol="0" anchor="ctr">
            <a:spAutoFit/>
          </a:bodyPr>
          <a:lstStyle/>
          <a:p>
            <a:pPr algn="ctr"/>
            <a:r>
              <a:rPr lang="en-US" sz="3600" b="1">
                <a:solidFill>
                  <a:prstClr val="white"/>
                </a:solidFill>
              </a:rPr>
              <a:t>01</a:t>
            </a:r>
          </a:p>
        </p:txBody>
      </p:sp>
      <p:sp>
        <p:nvSpPr>
          <p:cNvPr id="68" name="TextBox 67"/>
          <p:cNvSpPr txBox="1"/>
          <p:nvPr/>
        </p:nvSpPr>
        <p:spPr>
          <a:xfrm>
            <a:off x="4523486" y="3249878"/>
            <a:ext cx="652743" cy="646331"/>
          </a:xfrm>
          <a:prstGeom prst="rect">
            <a:avLst/>
          </a:prstGeom>
          <a:noFill/>
        </p:spPr>
        <p:txBody>
          <a:bodyPr wrap="none" rtlCol="0" anchor="ctr">
            <a:spAutoFit/>
          </a:bodyPr>
          <a:lstStyle/>
          <a:p>
            <a:pPr algn="ctr"/>
            <a:r>
              <a:rPr lang="en-US" sz="3600" b="1">
                <a:solidFill>
                  <a:prstClr val="white"/>
                </a:solidFill>
              </a:rPr>
              <a:t>02</a:t>
            </a:r>
          </a:p>
        </p:txBody>
      </p:sp>
      <p:sp>
        <p:nvSpPr>
          <p:cNvPr id="69" name="TextBox 68"/>
          <p:cNvSpPr txBox="1"/>
          <p:nvPr/>
        </p:nvSpPr>
        <p:spPr>
          <a:xfrm>
            <a:off x="6999482" y="3249878"/>
            <a:ext cx="652743" cy="646331"/>
          </a:xfrm>
          <a:prstGeom prst="rect">
            <a:avLst/>
          </a:prstGeom>
          <a:noFill/>
        </p:spPr>
        <p:txBody>
          <a:bodyPr wrap="none" rtlCol="0" anchor="ctr">
            <a:spAutoFit/>
          </a:bodyPr>
          <a:lstStyle/>
          <a:p>
            <a:pPr algn="ctr"/>
            <a:r>
              <a:rPr lang="en-US" sz="3600" b="1">
                <a:solidFill>
                  <a:prstClr val="white"/>
                </a:solidFill>
              </a:rPr>
              <a:t>04</a:t>
            </a:r>
          </a:p>
        </p:txBody>
      </p:sp>
      <p:sp>
        <p:nvSpPr>
          <p:cNvPr id="70" name="TextBox 69"/>
          <p:cNvSpPr txBox="1"/>
          <p:nvPr/>
        </p:nvSpPr>
        <p:spPr>
          <a:xfrm>
            <a:off x="8182615" y="3249878"/>
            <a:ext cx="652743" cy="646331"/>
          </a:xfrm>
          <a:prstGeom prst="rect">
            <a:avLst/>
          </a:prstGeom>
          <a:noFill/>
        </p:spPr>
        <p:txBody>
          <a:bodyPr wrap="none" rtlCol="0" anchor="ctr">
            <a:spAutoFit/>
          </a:bodyPr>
          <a:lstStyle/>
          <a:p>
            <a:pPr algn="ctr"/>
            <a:r>
              <a:rPr lang="en-US" sz="3600" b="1">
                <a:solidFill>
                  <a:prstClr val="white"/>
                </a:solidFill>
              </a:rPr>
              <a:t>05</a:t>
            </a:r>
          </a:p>
        </p:txBody>
      </p:sp>
      <p:grpSp>
        <p:nvGrpSpPr>
          <p:cNvPr id="95" name="Group 94"/>
          <p:cNvGrpSpPr/>
          <p:nvPr/>
        </p:nvGrpSpPr>
        <p:grpSpPr>
          <a:xfrm>
            <a:off x="189359" y="3259249"/>
            <a:ext cx="2690831" cy="776994"/>
            <a:chOff x="479911" y="2661496"/>
            <a:chExt cx="2690831" cy="776994"/>
          </a:xfrm>
        </p:grpSpPr>
        <p:sp>
          <p:nvSpPr>
            <p:cNvPr id="89" name="Rectangle 1436"/>
            <p:cNvSpPr>
              <a:spLocks noChangeArrowheads="1"/>
            </p:cNvSpPr>
            <p:nvPr/>
          </p:nvSpPr>
          <p:spPr bwMode="auto">
            <a:xfrm>
              <a:off x="479911" y="2661496"/>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814E7E"/>
                  </a:solidFill>
                </a:rPr>
                <a:t>Mobile Security</a:t>
              </a:r>
            </a:p>
          </p:txBody>
        </p:sp>
        <p:sp>
          <p:nvSpPr>
            <p:cNvPr id="90" name="Content Placeholder 2"/>
            <p:cNvSpPr txBox="1">
              <a:spLocks/>
            </p:cNvSpPr>
            <p:nvPr/>
          </p:nvSpPr>
          <p:spPr>
            <a:xfrm>
              <a:off x="773152" y="2976825"/>
              <a:ext cx="239759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Revolutionary enterprise mobile security solution.</a:t>
              </a:r>
              <a:endParaRPr lang="en-US" sz="1200" dirty="0">
                <a:solidFill>
                  <a:srgbClr val="8C9CA6"/>
                </a:solidFill>
              </a:endParaRPr>
            </a:p>
          </p:txBody>
        </p:sp>
      </p:grpSp>
      <p:sp>
        <p:nvSpPr>
          <p:cNvPr id="91" name="Rectangle 1436"/>
          <p:cNvSpPr>
            <a:spLocks noChangeArrowheads="1"/>
          </p:cNvSpPr>
          <p:nvPr/>
        </p:nvSpPr>
        <p:spPr bwMode="auto">
          <a:xfrm>
            <a:off x="1549634" y="5236822"/>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0095CD"/>
                </a:solidFill>
              </a:rPr>
              <a:t>The solution</a:t>
            </a:r>
          </a:p>
        </p:txBody>
      </p:sp>
      <p:sp>
        <p:nvSpPr>
          <p:cNvPr id="92" name="Content Placeholder 2"/>
          <p:cNvSpPr txBox="1">
            <a:spLocks/>
          </p:cNvSpPr>
          <p:nvPr/>
        </p:nvSpPr>
        <p:spPr>
          <a:xfrm>
            <a:off x="1307821" y="555215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sz="1800">
                <a:solidFill>
                  <a:srgbClr val="000000"/>
                </a:solidFill>
                <a:uFillTx/>
              </a:defRPr>
            </a:pPr>
            <a:r>
              <a:rPr lang="en-US" altLang="en-US" sz="1200" dirty="0">
                <a:solidFill>
                  <a:srgbClr val="0095CD">
                    <a:lumMod val="75000"/>
                  </a:srgbClr>
                </a:solidFill>
                <a:sym typeface="Arial" charset="0"/>
              </a:rPr>
              <a:t>Behavioral analytics threat detection engine, based on machine learning algorithms, transforms mobile devices from a threat to an advantage</a:t>
            </a:r>
          </a:p>
        </p:txBody>
      </p:sp>
      <p:grpSp>
        <p:nvGrpSpPr>
          <p:cNvPr id="96" name="Group 95"/>
          <p:cNvGrpSpPr/>
          <p:nvPr/>
        </p:nvGrpSpPr>
        <p:grpSpPr>
          <a:xfrm>
            <a:off x="2253454" y="1354809"/>
            <a:ext cx="2932644" cy="813927"/>
            <a:chOff x="2417623" y="1354809"/>
            <a:chExt cx="2932644" cy="813927"/>
          </a:xfrm>
        </p:grpSpPr>
        <p:sp>
          <p:nvSpPr>
            <p:cNvPr id="93" name="Rectangle 1436"/>
            <p:cNvSpPr>
              <a:spLocks noChangeArrowheads="1"/>
            </p:cNvSpPr>
            <p:nvPr/>
          </p:nvSpPr>
          <p:spPr bwMode="auto">
            <a:xfrm>
              <a:off x="2659436" y="1354809"/>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F17C3F"/>
                  </a:solidFill>
                </a:rPr>
                <a:t>Investors</a:t>
              </a:r>
            </a:p>
          </p:txBody>
        </p:sp>
        <p:sp>
          <p:nvSpPr>
            <p:cNvPr id="94" name="Content Placeholder 2"/>
            <p:cNvSpPr txBox="1">
              <a:spLocks/>
            </p:cNvSpPr>
            <p:nvPr/>
          </p:nvSpPr>
          <p:spPr>
            <a:xfrm>
              <a:off x="2417623" y="1670138"/>
              <a:ext cx="2932644" cy="498598"/>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10000"/>
                </a:lnSpc>
                <a:spcBef>
                  <a:spcPts val="7400"/>
                </a:spcBef>
                <a:buClr>
                  <a:srgbClr val="4A5969"/>
                </a:buClr>
                <a:defRPr sz="1800">
                  <a:solidFill>
                    <a:srgbClr val="000000"/>
                  </a:solidFill>
                  <a:uFillTx/>
                </a:defRPr>
              </a:pPr>
              <a:r>
                <a:rPr lang="en-US" altLang="en-US" sz="1200" dirty="0">
                  <a:solidFill>
                    <a:srgbClr val="0095CD">
                      <a:lumMod val="75000"/>
                    </a:srgbClr>
                  </a:solidFill>
                </a:rPr>
                <a:t>Funded by Warburg </a:t>
              </a:r>
              <a:r>
                <a:rPr lang="en-US" altLang="en-US" sz="1200" dirty="0" err="1">
                  <a:solidFill>
                    <a:srgbClr val="0095CD">
                      <a:lumMod val="75000"/>
                    </a:srgbClr>
                  </a:solidFill>
                </a:rPr>
                <a:t>Pincus</a:t>
              </a:r>
              <a:r>
                <a:rPr lang="en-US" altLang="en-US" sz="1200" dirty="0">
                  <a:solidFill>
                    <a:srgbClr val="0095CD">
                      <a:lumMod val="75000"/>
                    </a:srgbClr>
                  </a:solidFill>
                </a:rPr>
                <a:t>, Sierra Ventures, Telstra and </a:t>
              </a:r>
              <a:r>
                <a:rPr lang="en-US" altLang="en-US" sz="1200" dirty="0" smtClean="0">
                  <a:solidFill>
                    <a:srgbClr val="0095CD">
                      <a:lumMod val="75000"/>
                    </a:srgbClr>
                  </a:solidFill>
                </a:rPr>
                <a:t>Oxygen</a:t>
              </a:r>
              <a:endParaRPr lang="en-US" altLang="en-US" sz="1200" dirty="0">
                <a:solidFill>
                  <a:srgbClr val="0095CD">
                    <a:lumMod val="75000"/>
                  </a:srgbClr>
                </a:solidFill>
              </a:endParaRPr>
            </a:p>
          </p:txBody>
        </p:sp>
      </p:grpSp>
      <p:sp>
        <p:nvSpPr>
          <p:cNvPr id="101" name="Oval 100"/>
          <p:cNvSpPr/>
          <p:nvPr/>
        </p:nvSpPr>
        <p:spPr>
          <a:xfrm>
            <a:off x="6025364" y="1792226"/>
            <a:ext cx="118783" cy="1187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p:cNvSpPr/>
          <p:nvPr/>
        </p:nvSpPr>
        <p:spPr>
          <a:xfrm>
            <a:off x="4956977" y="5357617"/>
            <a:ext cx="118783" cy="1187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p:cNvSpPr/>
          <p:nvPr/>
        </p:nvSpPr>
        <p:spPr>
          <a:xfrm>
            <a:off x="3881155" y="2870132"/>
            <a:ext cx="118783" cy="1187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4" name="Group 103"/>
          <p:cNvGrpSpPr/>
          <p:nvPr/>
        </p:nvGrpSpPr>
        <p:grpSpPr>
          <a:xfrm>
            <a:off x="9355842" y="3259249"/>
            <a:ext cx="2690831" cy="1931156"/>
            <a:chOff x="479911" y="2661496"/>
            <a:chExt cx="2690831" cy="1931156"/>
          </a:xfrm>
        </p:grpSpPr>
        <p:sp>
          <p:nvSpPr>
            <p:cNvPr id="105" name="Rectangle 1436"/>
            <p:cNvSpPr>
              <a:spLocks noChangeArrowheads="1"/>
            </p:cNvSpPr>
            <p:nvPr/>
          </p:nvSpPr>
          <p:spPr bwMode="auto">
            <a:xfrm>
              <a:off x="479911" y="2661496"/>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324D5E"/>
                  </a:solidFill>
                </a:rPr>
                <a:t>Awards</a:t>
              </a:r>
            </a:p>
          </p:txBody>
        </p:sp>
        <p:sp>
          <p:nvSpPr>
            <p:cNvPr id="106" name="Content Placeholder 2"/>
            <p:cNvSpPr txBox="1">
              <a:spLocks/>
            </p:cNvSpPr>
            <p:nvPr/>
          </p:nvSpPr>
          <p:spPr>
            <a:xfrm>
              <a:off x="479911" y="2976825"/>
              <a:ext cx="2397590" cy="161582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BE1E7"/>
                </a:buClr>
                <a:defRPr sz="1800">
                  <a:solidFill>
                    <a:srgbClr val="000000"/>
                  </a:solidFill>
                  <a:uFillTx/>
                </a:defRPr>
              </a:pPr>
              <a:r>
                <a:rPr lang="en-US" altLang="en-US" sz="900" dirty="0">
                  <a:solidFill>
                    <a:srgbClr val="0095CD">
                      <a:lumMod val="75000"/>
                    </a:srgbClr>
                  </a:solidFill>
                  <a:sym typeface="Arial" charset="0"/>
                </a:rPr>
                <a:t>2016 Most Innovative Cyber Security Company – CEA</a:t>
              </a:r>
            </a:p>
            <a:p>
              <a:pPr>
                <a:buClr>
                  <a:srgbClr val="DBE1E7"/>
                </a:buClr>
                <a:defRPr sz="1800">
                  <a:solidFill>
                    <a:srgbClr val="000000"/>
                  </a:solidFill>
                  <a:uFillTx/>
                </a:defRPr>
              </a:pPr>
              <a:r>
                <a:rPr lang="en-US" altLang="en-US" sz="900" dirty="0">
                  <a:solidFill>
                    <a:srgbClr val="0095CD">
                      <a:lumMod val="75000"/>
                    </a:srgbClr>
                  </a:solidFill>
                  <a:sym typeface="Arial" charset="0"/>
                </a:rPr>
                <a:t>2016 Best in Breed for Mobile Endpoint  -- CDM </a:t>
              </a:r>
            </a:p>
            <a:p>
              <a:pPr>
                <a:buClr>
                  <a:srgbClr val="DBE1E7"/>
                </a:buClr>
                <a:defRPr sz="1800">
                  <a:solidFill>
                    <a:srgbClr val="000000"/>
                  </a:solidFill>
                  <a:uFillTx/>
                </a:defRPr>
              </a:pPr>
              <a:r>
                <a:rPr lang="en-US" altLang="en-US" sz="900" dirty="0">
                  <a:solidFill>
                    <a:srgbClr val="0095CD">
                      <a:lumMod val="75000"/>
                    </a:srgbClr>
                  </a:solidFill>
                  <a:sym typeface="Arial" charset="0"/>
                </a:rPr>
                <a:t>2016 Most Disruptive Technology – Telecom Council</a:t>
              </a:r>
            </a:p>
            <a:p>
              <a:pPr>
                <a:buClr>
                  <a:srgbClr val="DBE1E7"/>
                </a:buClr>
                <a:defRPr sz="1800">
                  <a:solidFill>
                    <a:srgbClr val="000000"/>
                  </a:solidFill>
                  <a:uFillTx/>
                </a:defRPr>
              </a:pPr>
              <a:r>
                <a:rPr lang="en-US" altLang="en-US" sz="900" dirty="0">
                  <a:solidFill>
                    <a:srgbClr val="0095CD">
                      <a:lumMod val="75000"/>
                    </a:srgbClr>
                  </a:solidFill>
                  <a:sym typeface="Arial" charset="0"/>
                </a:rPr>
                <a:t>2015 Awesome Product of the Year – Info Security</a:t>
              </a:r>
            </a:p>
            <a:p>
              <a:pPr>
                <a:buClr>
                  <a:srgbClr val="DBE1E7"/>
                </a:buClr>
                <a:defRPr sz="1800">
                  <a:solidFill>
                    <a:srgbClr val="000000"/>
                  </a:solidFill>
                  <a:uFillTx/>
                </a:defRPr>
              </a:pPr>
              <a:r>
                <a:rPr lang="en-US" altLang="en-US" sz="900" dirty="0">
                  <a:solidFill>
                    <a:srgbClr val="0095CD">
                      <a:lumMod val="75000"/>
                    </a:srgbClr>
                  </a:solidFill>
                  <a:sym typeface="Arial" charset="0"/>
                </a:rPr>
                <a:t>2015 Best of the Show Award – </a:t>
              </a:r>
              <a:r>
                <a:rPr lang="en-US" altLang="en-US" sz="900" dirty="0" err="1">
                  <a:solidFill>
                    <a:srgbClr val="0095CD">
                      <a:lumMod val="75000"/>
                    </a:srgbClr>
                  </a:solidFill>
                  <a:sym typeface="Arial" charset="0"/>
                </a:rPr>
                <a:t>InterOp</a:t>
              </a:r>
              <a:endParaRPr lang="en-US" altLang="en-US" sz="900" dirty="0">
                <a:solidFill>
                  <a:srgbClr val="0095CD">
                    <a:lumMod val="75000"/>
                  </a:srgbClr>
                </a:solidFill>
                <a:sym typeface="Arial" charset="0"/>
              </a:endParaRPr>
            </a:p>
            <a:p>
              <a:pPr>
                <a:buClr>
                  <a:srgbClr val="DBE1E7"/>
                </a:buClr>
                <a:defRPr sz="1800">
                  <a:solidFill>
                    <a:srgbClr val="000000"/>
                  </a:solidFill>
                  <a:uFillTx/>
                </a:defRPr>
              </a:pPr>
              <a:r>
                <a:rPr lang="en-US" altLang="en-US" sz="900" dirty="0">
                  <a:solidFill>
                    <a:srgbClr val="0095CD">
                      <a:lumMod val="75000"/>
                    </a:srgbClr>
                  </a:solidFill>
                  <a:sym typeface="Arial" charset="0"/>
                </a:rPr>
                <a:t>2013 Start-up of the year -- KPMG</a:t>
              </a:r>
            </a:p>
          </p:txBody>
        </p:sp>
      </p:grpSp>
      <p:sp>
        <p:nvSpPr>
          <p:cNvPr id="109" name="Rectangle 1436"/>
          <p:cNvSpPr>
            <a:spLocks noChangeArrowheads="1"/>
          </p:cNvSpPr>
          <p:nvPr/>
        </p:nvSpPr>
        <p:spPr bwMode="auto">
          <a:xfrm>
            <a:off x="7936543" y="5236822"/>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7BB21B"/>
                </a:solidFill>
              </a:rPr>
              <a:t>Leadership</a:t>
            </a:r>
          </a:p>
        </p:txBody>
      </p:sp>
      <p:sp>
        <p:nvSpPr>
          <p:cNvPr id="110" name="Content Placeholder 2"/>
          <p:cNvSpPr txBox="1">
            <a:spLocks/>
          </p:cNvSpPr>
          <p:nvPr/>
        </p:nvSpPr>
        <p:spPr>
          <a:xfrm>
            <a:off x="7936543" y="555215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altLang="en-US" sz="1200" dirty="0">
                <a:solidFill>
                  <a:srgbClr val="0095CD">
                    <a:lumMod val="75000"/>
                  </a:srgbClr>
                </a:solidFill>
                <a:sym typeface="Arial" charset="0"/>
              </a:rPr>
              <a:t>Leading mobile security researchers. Established the ZHA comprised of 30+ leading MNOs, OEMs, App Developers</a:t>
            </a:r>
          </a:p>
          <a:p>
            <a:pPr marL="0" indent="0">
              <a:spcBef>
                <a:spcPts val="0"/>
              </a:spcBef>
              <a:buFont typeface="Arial" pitchFamily="34" charset="0"/>
              <a:buNone/>
            </a:pPr>
            <a:r>
              <a:rPr lang="en-US" sz="1200" dirty="0" smtClean="0">
                <a:solidFill>
                  <a:srgbClr val="8C9CA6"/>
                </a:solidFill>
              </a:rPr>
              <a:t>.</a:t>
            </a:r>
            <a:endParaRPr lang="en-US" sz="1200" dirty="0">
              <a:solidFill>
                <a:srgbClr val="8C9CA6"/>
              </a:solidFill>
            </a:endParaRPr>
          </a:p>
        </p:txBody>
      </p:sp>
      <p:sp>
        <p:nvSpPr>
          <p:cNvPr id="111" name="Oval 110"/>
          <p:cNvSpPr/>
          <p:nvPr/>
        </p:nvSpPr>
        <p:spPr>
          <a:xfrm>
            <a:off x="7134684" y="5357617"/>
            <a:ext cx="118783" cy="1187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Oval 111"/>
          <p:cNvSpPr/>
          <p:nvPr/>
        </p:nvSpPr>
        <p:spPr>
          <a:xfrm>
            <a:off x="8199621" y="2870132"/>
            <a:ext cx="118783" cy="11878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Elbow Connector 113"/>
          <p:cNvCxnSpPr>
            <a:stCxn id="93" idx="3"/>
            <a:endCxn id="101" idx="0"/>
          </p:cNvCxnSpPr>
          <p:nvPr/>
        </p:nvCxnSpPr>
        <p:spPr>
          <a:xfrm>
            <a:off x="5186098" y="1539475"/>
            <a:ext cx="898658" cy="252751"/>
          </a:xfrm>
          <a:prstGeom prst="bentConnector2">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89" idx="3"/>
            <a:endCxn id="103" idx="0"/>
          </p:cNvCxnSpPr>
          <p:nvPr/>
        </p:nvCxnSpPr>
        <p:spPr>
          <a:xfrm flipV="1">
            <a:off x="2880190" y="2870132"/>
            <a:ext cx="1060357" cy="573783"/>
          </a:xfrm>
          <a:prstGeom prst="bentConnector4">
            <a:avLst>
              <a:gd name="adj1" fmla="val -230"/>
              <a:gd name="adj2" fmla="val 139841"/>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0" name="Elbow Connector 119"/>
          <p:cNvCxnSpPr>
            <a:stCxn id="105" idx="1"/>
            <a:endCxn id="112" idx="0"/>
          </p:cNvCxnSpPr>
          <p:nvPr/>
        </p:nvCxnSpPr>
        <p:spPr>
          <a:xfrm rot="10800000">
            <a:off x="8259014" y="2870133"/>
            <a:ext cx="1096829" cy="573783"/>
          </a:xfrm>
          <a:prstGeom prst="bentConnector4">
            <a:avLst>
              <a:gd name="adj1" fmla="val -227"/>
              <a:gd name="adj2" fmla="val 139841"/>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91" idx="3"/>
            <a:endCxn id="102" idx="2"/>
          </p:cNvCxnSpPr>
          <p:nvPr/>
        </p:nvCxnSpPr>
        <p:spPr>
          <a:xfrm flipV="1">
            <a:off x="4240465" y="5417009"/>
            <a:ext cx="716512" cy="447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09" idx="1"/>
            <a:endCxn id="111" idx="6"/>
          </p:cNvCxnSpPr>
          <p:nvPr/>
        </p:nvCxnSpPr>
        <p:spPr>
          <a:xfrm flipH="1" flipV="1">
            <a:off x="7253467" y="5417009"/>
            <a:ext cx="683076" cy="447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706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7800" b="7800"/>
          <a:stretch>
            <a:fillRect/>
          </a:stretch>
        </p:blipFill>
        <p:spPr>
          <a:solidFill>
            <a:schemeClr val="accent2">
              <a:lumMod val="50000"/>
            </a:schemeClr>
          </a:solidFill>
        </p:spPr>
      </p:pic>
      <p:sp>
        <p:nvSpPr>
          <p:cNvPr id="6" name="Title 5"/>
          <p:cNvSpPr>
            <a:spLocks noGrp="1"/>
          </p:cNvSpPr>
          <p:nvPr>
            <p:ph type="title"/>
          </p:nvPr>
        </p:nvSpPr>
        <p:spPr>
          <a:xfrm>
            <a:off x="342900" y="2560638"/>
            <a:ext cx="4572000" cy="2852737"/>
          </a:xfrm>
          <a:solidFill>
            <a:schemeClr val="bg1">
              <a:alpha val="55000"/>
            </a:schemeClr>
          </a:solidFill>
        </p:spPr>
        <p:txBody>
          <a:bodyPr vert="horz" lIns="274320" tIns="91440" rIns="274320" bIns="182880" rtlCol="0" anchor="ctr">
            <a:normAutofit/>
          </a:bodyPr>
          <a:lstStyle/>
          <a:p>
            <a:r>
              <a:rPr lang="en-US" dirty="0" smtClean="0"/>
              <a:t>CRM</a:t>
            </a:r>
            <a:endParaRPr lang="en-US" dirty="0"/>
          </a:p>
        </p:txBody>
      </p:sp>
      <p:grpSp>
        <p:nvGrpSpPr>
          <p:cNvPr id="13" name="Group 12"/>
          <p:cNvGrpSpPr/>
          <p:nvPr/>
        </p:nvGrpSpPr>
        <p:grpSpPr>
          <a:xfrm>
            <a:off x="3429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F7D8747C-B3C6-4921-823D-5090DDB5E929}" type="datetime1">
              <a:rPr lang="en-US" smtClean="0">
                <a:solidFill>
                  <a:srgbClr val="273339">
                    <a:tint val="75000"/>
                  </a:srgbClr>
                </a:solidFill>
              </a:rPr>
              <a:pPr/>
              <a:t>9/25/2017</a:t>
            </a:fld>
            <a:endParaRPr lang="en-US">
              <a:solidFill>
                <a:srgbClr val="273339">
                  <a:tint val="75000"/>
                </a:srgbClr>
              </a:solidFill>
            </a:endParaRPr>
          </a:p>
        </p:txBody>
      </p:sp>
      <p:sp>
        <p:nvSpPr>
          <p:cNvPr id="7" name="Footer Placeholder 6"/>
          <p:cNvSpPr>
            <a:spLocks noGrp="1"/>
          </p:cNvSpPr>
          <p:nvPr>
            <p:ph type="ftr" sz="quarter" idx="11"/>
          </p:nvPr>
        </p:nvSpPr>
        <p:spPr>
          <a:xfrm>
            <a:off x="4077271" y="6492875"/>
            <a:ext cx="4114800" cy="365125"/>
          </a:xfrm>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8" name="Slide Number Placeholder 7"/>
          <p:cNvSpPr>
            <a:spLocks noGrp="1"/>
          </p:cNvSpPr>
          <p:nvPr>
            <p:ph type="sldNum" sz="quarter" idx="12"/>
          </p:nvPr>
        </p:nvSpPr>
        <p:spPr/>
        <p:txBody>
          <a:bodyPr/>
          <a:lstStyle/>
          <a:p>
            <a:fld id="{6E18DBF4-37B7-4C4F-9728-A1C100B177EE}" type="slidenum">
              <a:rPr lang="en-US" smtClean="0">
                <a:solidFill>
                  <a:srgbClr val="273339">
                    <a:tint val="75000"/>
                  </a:srgbClr>
                </a:solidFill>
              </a:rPr>
              <a:pPr/>
              <a:t>17</a:t>
            </a:fld>
            <a:endParaRPr lang="en-US">
              <a:solidFill>
                <a:srgbClr val="273339">
                  <a:tint val="75000"/>
                </a:srgbClr>
              </a:solidFill>
            </a:endParaRPr>
          </a:p>
        </p:txBody>
      </p:sp>
    </p:spTree>
    <p:extLst>
      <p:ext uri="{BB962C8B-B14F-4D97-AF65-F5344CB8AC3E}">
        <p14:creationId xmlns:p14="http://schemas.microsoft.com/office/powerpoint/2010/main" val="2938742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Services</a:t>
            </a:r>
            <a:endParaRPr lang="en-US" dirty="0"/>
          </a:p>
        </p:txBody>
      </p:sp>
      <p:sp>
        <p:nvSpPr>
          <p:cNvPr id="3" name="Date Placeholder 2"/>
          <p:cNvSpPr>
            <a:spLocks noGrp="1"/>
          </p:cNvSpPr>
          <p:nvPr>
            <p:ph type="dt" sz="half" idx="10"/>
          </p:nvPr>
        </p:nvSpPr>
        <p:spPr/>
        <p:txBody>
          <a:bodyPr/>
          <a:lstStyle/>
          <a:p>
            <a:fld id="{A8B96425-E8D6-44D2-B6D9-7E100EDE7339}"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18</a:t>
            </a:fld>
            <a:endParaRPr lang="en-US"/>
          </a:p>
        </p:txBody>
      </p:sp>
      <p:grpSp>
        <p:nvGrpSpPr>
          <p:cNvPr id="6" name="Group 5"/>
          <p:cNvGrpSpPr/>
          <p:nvPr/>
        </p:nvGrpSpPr>
        <p:grpSpPr>
          <a:xfrm>
            <a:off x="4366959" y="1547363"/>
            <a:ext cx="3458083" cy="4918749"/>
            <a:chOff x="8526463" y="4841875"/>
            <a:chExt cx="6238875" cy="8874125"/>
          </a:xfrm>
        </p:grpSpPr>
        <p:sp>
          <p:nvSpPr>
            <p:cNvPr id="7" name="Freeform 5"/>
            <p:cNvSpPr>
              <a:spLocks/>
            </p:cNvSpPr>
            <p:nvPr/>
          </p:nvSpPr>
          <p:spPr bwMode="auto">
            <a:xfrm>
              <a:off x="9510713" y="10960100"/>
              <a:ext cx="4505325" cy="1149350"/>
            </a:xfrm>
            <a:custGeom>
              <a:avLst/>
              <a:gdLst>
                <a:gd name="T0" fmla="*/ 1662 w 2838"/>
                <a:gd name="T1" fmla="*/ 48 h 724"/>
                <a:gd name="T2" fmla="*/ 1670 w 2838"/>
                <a:gd name="T3" fmla="*/ 74 h 724"/>
                <a:gd name="T4" fmla="*/ 1694 w 2838"/>
                <a:gd name="T5" fmla="*/ 120 h 724"/>
                <a:gd name="T6" fmla="*/ 1706 w 2838"/>
                <a:gd name="T7" fmla="*/ 138 h 724"/>
                <a:gd name="T8" fmla="*/ 1716 w 2838"/>
                <a:gd name="T9" fmla="*/ 176 h 724"/>
                <a:gd name="T10" fmla="*/ 1716 w 2838"/>
                <a:gd name="T11" fmla="*/ 198 h 724"/>
                <a:gd name="T12" fmla="*/ 1716 w 2838"/>
                <a:gd name="T13" fmla="*/ 202 h 724"/>
                <a:gd name="T14" fmla="*/ 1716 w 2838"/>
                <a:gd name="T15" fmla="*/ 202 h 724"/>
                <a:gd name="T16" fmla="*/ 1710 w 2838"/>
                <a:gd name="T17" fmla="*/ 224 h 724"/>
                <a:gd name="T18" fmla="*/ 1690 w 2838"/>
                <a:gd name="T19" fmla="*/ 262 h 724"/>
                <a:gd name="T20" fmla="*/ 1654 w 2838"/>
                <a:gd name="T21" fmla="*/ 290 h 724"/>
                <a:gd name="T22" fmla="*/ 1608 w 2838"/>
                <a:gd name="T23" fmla="*/ 306 h 724"/>
                <a:gd name="T24" fmla="*/ 1582 w 2838"/>
                <a:gd name="T25" fmla="*/ 308 h 724"/>
                <a:gd name="T26" fmla="*/ 1554 w 2838"/>
                <a:gd name="T27" fmla="*/ 306 h 724"/>
                <a:gd name="T28" fmla="*/ 1506 w 2838"/>
                <a:gd name="T29" fmla="*/ 288 h 724"/>
                <a:gd name="T30" fmla="*/ 1470 w 2838"/>
                <a:gd name="T31" fmla="*/ 256 h 724"/>
                <a:gd name="T32" fmla="*/ 1458 w 2838"/>
                <a:gd name="T33" fmla="*/ 236 h 724"/>
                <a:gd name="T34" fmla="*/ 1450 w 2838"/>
                <a:gd name="T35" fmla="*/ 216 h 724"/>
                <a:gd name="T36" fmla="*/ 1448 w 2838"/>
                <a:gd name="T37" fmla="*/ 192 h 724"/>
                <a:gd name="T38" fmla="*/ 1448 w 2838"/>
                <a:gd name="T39" fmla="*/ 192 h 724"/>
                <a:gd name="T40" fmla="*/ 1452 w 2838"/>
                <a:gd name="T41" fmla="*/ 154 h 724"/>
                <a:gd name="T42" fmla="*/ 1470 w 2838"/>
                <a:gd name="T43" fmla="*/ 120 h 724"/>
                <a:gd name="T44" fmla="*/ 1484 w 2838"/>
                <a:gd name="T45" fmla="*/ 98 h 724"/>
                <a:gd name="T46" fmla="*/ 1500 w 2838"/>
                <a:gd name="T47" fmla="*/ 48 h 724"/>
                <a:gd name="T48" fmla="*/ 1502 w 2838"/>
                <a:gd name="T49" fmla="*/ 0 h 724"/>
                <a:gd name="T50" fmla="*/ 60 w 2838"/>
                <a:gd name="T51" fmla="*/ 0 h 724"/>
                <a:gd name="T52" fmla="*/ 22 w 2838"/>
                <a:gd name="T53" fmla="*/ 226 h 724"/>
                <a:gd name="T54" fmla="*/ 1752 w 2838"/>
                <a:gd name="T55" fmla="*/ 724 h 724"/>
                <a:gd name="T56" fmla="*/ 1764 w 2838"/>
                <a:gd name="T57" fmla="*/ 656 h 724"/>
                <a:gd name="T58" fmla="*/ 1796 w 2838"/>
                <a:gd name="T59" fmla="*/ 506 h 724"/>
                <a:gd name="T60" fmla="*/ 1818 w 2838"/>
                <a:gd name="T61" fmla="*/ 424 h 724"/>
                <a:gd name="T62" fmla="*/ 1844 w 2838"/>
                <a:gd name="T63" fmla="*/ 350 h 724"/>
                <a:gd name="T64" fmla="*/ 1874 w 2838"/>
                <a:gd name="T65" fmla="*/ 294 h 724"/>
                <a:gd name="T66" fmla="*/ 1888 w 2838"/>
                <a:gd name="T67" fmla="*/ 276 h 724"/>
                <a:gd name="T68" fmla="*/ 1906 w 2838"/>
                <a:gd name="T69" fmla="*/ 266 h 724"/>
                <a:gd name="T70" fmla="*/ 1914 w 2838"/>
                <a:gd name="T71" fmla="*/ 264 h 724"/>
                <a:gd name="T72" fmla="*/ 1958 w 2838"/>
                <a:gd name="T73" fmla="*/ 264 h 724"/>
                <a:gd name="T74" fmla="*/ 2046 w 2838"/>
                <a:gd name="T75" fmla="*/ 282 h 724"/>
                <a:gd name="T76" fmla="*/ 2220 w 2838"/>
                <a:gd name="T77" fmla="*/ 320 h 724"/>
                <a:gd name="T78" fmla="*/ 2350 w 2838"/>
                <a:gd name="T79" fmla="*/ 342 h 724"/>
                <a:gd name="T80" fmla="*/ 2478 w 2838"/>
                <a:gd name="T81" fmla="*/ 352 h 724"/>
                <a:gd name="T82" fmla="*/ 2538 w 2838"/>
                <a:gd name="T83" fmla="*/ 350 h 724"/>
                <a:gd name="T84" fmla="*/ 2594 w 2838"/>
                <a:gd name="T85" fmla="*/ 340 h 724"/>
                <a:gd name="T86" fmla="*/ 2644 w 2838"/>
                <a:gd name="T87" fmla="*/ 324 h 724"/>
                <a:gd name="T88" fmla="*/ 2688 w 2838"/>
                <a:gd name="T89" fmla="*/ 300 h 724"/>
                <a:gd name="T90" fmla="*/ 2724 w 2838"/>
                <a:gd name="T91" fmla="*/ 266 h 724"/>
                <a:gd name="T92" fmla="*/ 2750 w 2838"/>
                <a:gd name="T93" fmla="*/ 232 h 724"/>
                <a:gd name="T94" fmla="*/ 2790 w 2838"/>
                <a:gd name="T95" fmla="*/ 162 h 724"/>
                <a:gd name="T96" fmla="*/ 2816 w 2838"/>
                <a:gd name="T97" fmla="*/ 96 h 724"/>
                <a:gd name="T98" fmla="*/ 2832 w 2838"/>
                <a:gd name="T99" fmla="*/ 32 h 724"/>
                <a:gd name="T100" fmla="*/ 1662 w 2838"/>
                <a:gd name="T10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38" h="724">
                  <a:moveTo>
                    <a:pt x="1662" y="0"/>
                  </a:moveTo>
                  <a:lnTo>
                    <a:pt x="1662" y="48"/>
                  </a:lnTo>
                  <a:lnTo>
                    <a:pt x="1670" y="74"/>
                  </a:lnTo>
                  <a:lnTo>
                    <a:pt x="1670" y="74"/>
                  </a:lnTo>
                  <a:lnTo>
                    <a:pt x="1680" y="96"/>
                  </a:lnTo>
                  <a:lnTo>
                    <a:pt x="1694" y="120"/>
                  </a:lnTo>
                  <a:lnTo>
                    <a:pt x="1694" y="120"/>
                  </a:lnTo>
                  <a:lnTo>
                    <a:pt x="1706" y="138"/>
                  </a:lnTo>
                  <a:lnTo>
                    <a:pt x="1712" y="156"/>
                  </a:lnTo>
                  <a:lnTo>
                    <a:pt x="1716" y="176"/>
                  </a:lnTo>
                  <a:lnTo>
                    <a:pt x="1716" y="198"/>
                  </a:lnTo>
                  <a:lnTo>
                    <a:pt x="1716" y="198"/>
                  </a:lnTo>
                  <a:lnTo>
                    <a:pt x="1716" y="200"/>
                  </a:lnTo>
                  <a:lnTo>
                    <a:pt x="1716" y="202"/>
                  </a:lnTo>
                  <a:lnTo>
                    <a:pt x="1716" y="202"/>
                  </a:lnTo>
                  <a:lnTo>
                    <a:pt x="1716" y="202"/>
                  </a:lnTo>
                  <a:lnTo>
                    <a:pt x="1714" y="212"/>
                  </a:lnTo>
                  <a:lnTo>
                    <a:pt x="1710" y="224"/>
                  </a:lnTo>
                  <a:lnTo>
                    <a:pt x="1702" y="244"/>
                  </a:lnTo>
                  <a:lnTo>
                    <a:pt x="1690" y="262"/>
                  </a:lnTo>
                  <a:lnTo>
                    <a:pt x="1672" y="276"/>
                  </a:lnTo>
                  <a:lnTo>
                    <a:pt x="1654" y="290"/>
                  </a:lnTo>
                  <a:lnTo>
                    <a:pt x="1632" y="300"/>
                  </a:lnTo>
                  <a:lnTo>
                    <a:pt x="1608" y="306"/>
                  </a:lnTo>
                  <a:lnTo>
                    <a:pt x="1582" y="308"/>
                  </a:lnTo>
                  <a:lnTo>
                    <a:pt x="1582" y="308"/>
                  </a:lnTo>
                  <a:lnTo>
                    <a:pt x="1568" y="308"/>
                  </a:lnTo>
                  <a:lnTo>
                    <a:pt x="1554" y="306"/>
                  </a:lnTo>
                  <a:lnTo>
                    <a:pt x="1530" y="298"/>
                  </a:lnTo>
                  <a:lnTo>
                    <a:pt x="1506" y="288"/>
                  </a:lnTo>
                  <a:lnTo>
                    <a:pt x="1486" y="274"/>
                  </a:lnTo>
                  <a:lnTo>
                    <a:pt x="1470" y="256"/>
                  </a:lnTo>
                  <a:lnTo>
                    <a:pt x="1464" y="248"/>
                  </a:lnTo>
                  <a:lnTo>
                    <a:pt x="1458" y="236"/>
                  </a:lnTo>
                  <a:lnTo>
                    <a:pt x="1454" y="226"/>
                  </a:lnTo>
                  <a:lnTo>
                    <a:pt x="1450" y="216"/>
                  </a:lnTo>
                  <a:lnTo>
                    <a:pt x="1448" y="204"/>
                  </a:lnTo>
                  <a:lnTo>
                    <a:pt x="1448" y="192"/>
                  </a:lnTo>
                  <a:lnTo>
                    <a:pt x="1448" y="192"/>
                  </a:lnTo>
                  <a:lnTo>
                    <a:pt x="1448" y="192"/>
                  </a:lnTo>
                  <a:lnTo>
                    <a:pt x="1448" y="172"/>
                  </a:lnTo>
                  <a:lnTo>
                    <a:pt x="1452" y="154"/>
                  </a:lnTo>
                  <a:lnTo>
                    <a:pt x="1460" y="136"/>
                  </a:lnTo>
                  <a:lnTo>
                    <a:pt x="1470" y="120"/>
                  </a:lnTo>
                  <a:lnTo>
                    <a:pt x="1470" y="120"/>
                  </a:lnTo>
                  <a:lnTo>
                    <a:pt x="1484" y="98"/>
                  </a:lnTo>
                  <a:lnTo>
                    <a:pt x="1492" y="78"/>
                  </a:lnTo>
                  <a:lnTo>
                    <a:pt x="1500" y="48"/>
                  </a:lnTo>
                  <a:lnTo>
                    <a:pt x="1502" y="48"/>
                  </a:lnTo>
                  <a:lnTo>
                    <a:pt x="1502" y="0"/>
                  </a:lnTo>
                  <a:lnTo>
                    <a:pt x="60" y="0"/>
                  </a:lnTo>
                  <a:lnTo>
                    <a:pt x="60" y="0"/>
                  </a:lnTo>
                  <a:lnTo>
                    <a:pt x="40" y="124"/>
                  </a:lnTo>
                  <a:lnTo>
                    <a:pt x="22" y="226"/>
                  </a:lnTo>
                  <a:lnTo>
                    <a:pt x="0" y="322"/>
                  </a:lnTo>
                  <a:lnTo>
                    <a:pt x="1752" y="724"/>
                  </a:lnTo>
                  <a:lnTo>
                    <a:pt x="1752" y="724"/>
                  </a:lnTo>
                  <a:lnTo>
                    <a:pt x="1764" y="656"/>
                  </a:lnTo>
                  <a:lnTo>
                    <a:pt x="1778" y="588"/>
                  </a:lnTo>
                  <a:lnTo>
                    <a:pt x="1796" y="506"/>
                  </a:lnTo>
                  <a:lnTo>
                    <a:pt x="1806" y="466"/>
                  </a:lnTo>
                  <a:lnTo>
                    <a:pt x="1818" y="424"/>
                  </a:lnTo>
                  <a:lnTo>
                    <a:pt x="1830" y="386"/>
                  </a:lnTo>
                  <a:lnTo>
                    <a:pt x="1844" y="350"/>
                  </a:lnTo>
                  <a:lnTo>
                    <a:pt x="1858" y="320"/>
                  </a:lnTo>
                  <a:lnTo>
                    <a:pt x="1874" y="294"/>
                  </a:lnTo>
                  <a:lnTo>
                    <a:pt x="1880" y="284"/>
                  </a:lnTo>
                  <a:lnTo>
                    <a:pt x="1888" y="276"/>
                  </a:lnTo>
                  <a:lnTo>
                    <a:pt x="1896" y="270"/>
                  </a:lnTo>
                  <a:lnTo>
                    <a:pt x="1906" y="266"/>
                  </a:lnTo>
                  <a:lnTo>
                    <a:pt x="1906" y="266"/>
                  </a:lnTo>
                  <a:lnTo>
                    <a:pt x="1914" y="264"/>
                  </a:lnTo>
                  <a:lnTo>
                    <a:pt x="1928" y="262"/>
                  </a:lnTo>
                  <a:lnTo>
                    <a:pt x="1958" y="264"/>
                  </a:lnTo>
                  <a:lnTo>
                    <a:pt x="2000" y="272"/>
                  </a:lnTo>
                  <a:lnTo>
                    <a:pt x="2046" y="282"/>
                  </a:lnTo>
                  <a:lnTo>
                    <a:pt x="2158" y="306"/>
                  </a:lnTo>
                  <a:lnTo>
                    <a:pt x="2220" y="320"/>
                  </a:lnTo>
                  <a:lnTo>
                    <a:pt x="2284" y="332"/>
                  </a:lnTo>
                  <a:lnTo>
                    <a:pt x="2350" y="342"/>
                  </a:lnTo>
                  <a:lnTo>
                    <a:pt x="2414" y="348"/>
                  </a:lnTo>
                  <a:lnTo>
                    <a:pt x="2478" y="352"/>
                  </a:lnTo>
                  <a:lnTo>
                    <a:pt x="2508" y="352"/>
                  </a:lnTo>
                  <a:lnTo>
                    <a:pt x="2538" y="350"/>
                  </a:lnTo>
                  <a:lnTo>
                    <a:pt x="2566" y="346"/>
                  </a:lnTo>
                  <a:lnTo>
                    <a:pt x="2594" y="340"/>
                  </a:lnTo>
                  <a:lnTo>
                    <a:pt x="2620" y="334"/>
                  </a:lnTo>
                  <a:lnTo>
                    <a:pt x="2644" y="324"/>
                  </a:lnTo>
                  <a:lnTo>
                    <a:pt x="2668" y="314"/>
                  </a:lnTo>
                  <a:lnTo>
                    <a:pt x="2688" y="300"/>
                  </a:lnTo>
                  <a:lnTo>
                    <a:pt x="2708" y="284"/>
                  </a:lnTo>
                  <a:lnTo>
                    <a:pt x="2724" y="266"/>
                  </a:lnTo>
                  <a:lnTo>
                    <a:pt x="2724" y="266"/>
                  </a:lnTo>
                  <a:lnTo>
                    <a:pt x="2750" y="232"/>
                  </a:lnTo>
                  <a:lnTo>
                    <a:pt x="2772" y="198"/>
                  </a:lnTo>
                  <a:lnTo>
                    <a:pt x="2790" y="162"/>
                  </a:lnTo>
                  <a:lnTo>
                    <a:pt x="2804" y="128"/>
                  </a:lnTo>
                  <a:lnTo>
                    <a:pt x="2816" y="96"/>
                  </a:lnTo>
                  <a:lnTo>
                    <a:pt x="2826" y="62"/>
                  </a:lnTo>
                  <a:lnTo>
                    <a:pt x="2832" y="32"/>
                  </a:lnTo>
                  <a:lnTo>
                    <a:pt x="2838" y="0"/>
                  </a:lnTo>
                  <a:lnTo>
                    <a:pt x="1662"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8" name="Freeform 6"/>
            <p:cNvSpPr>
              <a:spLocks/>
            </p:cNvSpPr>
            <p:nvPr/>
          </p:nvSpPr>
          <p:spPr bwMode="auto">
            <a:xfrm>
              <a:off x="12723813" y="6146800"/>
              <a:ext cx="1562100" cy="1371600"/>
            </a:xfrm>
            <a:custGeom>
              <a:avLst/>
              <a:gdLst>
                <a:gd name="T0" fmla="*/ 0 w 984"/>
                <a:gd name="T1" fmla="*/ 0 h 864"/>
                <a:gd name="T2" fmla="*/ 130 w 984"/>
                <a:gd name="T3" fmla="*/ 864 h 864"/>
                <a:gd name="T4" fmla="*/ 124 w 984"/>
                <a:gd name="T5" fmla="*/ 814 h 864"/>
                <a:gd name="T6" fmla="*/ 114 w 984"/>
                <a:gd name="T7" fmla="*/ 792 h 864"/>
                <a:gd name="T8" fmla="*/ 98 w 984"/>
                <a:gd name="T9" fmla="*/ 768 h 864"/>
                <a:gd name="T10" fmla="*/ 80 w 984"/>
                <a:gd name="T11" fmla="*/ 732 h 864"/>
                <a:gd name="T12" fmla="*/ 78 w 984"/>
                <a:gd name="T13" fmla="*/ 690 h 864"/>
                <a:gd name="T14" fmla="*/ 78 w 984"/>
                <a:gd name="T15" fmla="*/ 688 h 864"/>
                <a:gd name="T16" fmla="*/ 78 w 984"/>
                <a:gd name="T17" fmla="*/ 686 h 864"/>
                <a:gd name="T18" fmla="*/ 80 w 984"/>
                <a:gd name="T19" fmla="*/ 676 h 864"/>
                <a:gd name="T20" fmla="*/ 92 w 984"/>
                <a:gd name="T21" fmla="*/ 644 h 864"/>
                <a:gd name="T22" fmla="*/ 120 w 984"/>
                <a:gd name="T23" fmla="*/ 612 h 864"/>
                <a:gd name="T24" fmla="*/ 162 w 984"/>
                <a:gd name="T25" fmla="*/ 588 h 864"/>
                <a:gd name="T26" fmla="*/ 212 w 984"/>
                <a:gd name="T27" fmla="*/ 580 h 864"/>
                <a:gd name="T28" fmla="*/ 226 w 984"/>
                <a:gd name="T29" fmla="*/ 580 h 864"/>
                <a:gd name="T30" fmla="*/ 264 w 984"/>
                <a:gd name="T31" fmla="*/ 590 h 864"/>
                <a:gd name="T32" fmla="*/ 306 w 984"/>
                <a:gd name="T33" fmla="*/ 614 h 864"/>
                <a:gd name="T34" fmla="*/ 330 w 984"/>
                <a:gd name="T35" fmla="*/ 640 h 864"/>
                <a:gd name="T36" fmla="*/ 340 w 984"/>
                <a:gd name="T37" fmla="*/ 662 h 864"/>
                <a:gd name="T38" fmla="*/ 346 w 984"/>
                <a:gd name="T39" fmla="*/ 684 h 864"/>
                <a:gd name="T40" fmla="*/ 346 w 984"/>
                <a:gd name="T41" fmla="*/ 696 h 864"/>
                <a:gd name="T42" fmla="*/ 346 w 984"/>
                <a:gd name="T43" fmla="*/ 716 h 864"/>
                <a:gd name="T44" fmla="*/ 334 w 984"/>
                <a:gd name="T45" fmla="*/ 752 h 864"/>
                <a:gd name="T46" fmla="*/ 324 w 984"/>
                <a:gd name="T47" fmla="*/ 768 h 864"/>
                <a:gd name="T48" fmla="*/ 300 w 984"/>
                <a:gd name="T49" fmla="*/ 810 h 864"/>
                <a:gd name="T50" fmla="*/ 292 w 984"/>
                <a:gd name="T51" fmla="*/ 840 h 864"/>
                <a:gd name="T52" fmla="*/ 982 w 984"/>
                <a:gd name="T53" fmla="*/ 864 h 864"/>
                <a:gd name="T54" fmla="*/ 984 w 984"/>
                <a:gd name="T55" fmla="*/ 822 h 864"/>
                <a:gd name="T56" fmla="*/ 984 w 984"/>
                <a:gd name="T57" fmla="*/ 728 h 864"/>
                <a:gd name="T58" fmla="*/ 978 w 984"/>
                <a:gd name="T59" fmla="*/ 628 h 864"/>
                <a:gd name="T60" fmla="*/ 964 w 984"/>
                <a:gd name="T61" fmla="*/ 522 h 864"/>
                <a:gd name="T62" fmla="*/ 942 w 984"/>
                <a:gd name="T63" fmla="*/ 410 h 864"/>
                <a:gd name="T64" fmla="*/ 908 w 984"/>
                <a:gd name="T65" fmla="*/ 294 h 864"/>
                <a:gd name="T66" fmla="*/ 860 w 984"/>
                <a:gd name="T67" fmla="*/ 178 h 864"/>
                <a:gd name="T68" fmla="*/ 800 w 984"/>
                <a:gd name="T69" fmla="*/ 60 h 864"/>
                <a:gd name="T70" fmla="*/ 764 w 984"/>
                <a:gd name="T71"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4" h="864">
                  <a:moveTo>
                    <a:pt x="764" y="0"/>
                  </a:moveTo>
                  <a:lnTo>
                    <a:pt x="0" y="0"/>
                  </a:lnTo>
                  <a:lnTo>
                    <a:pt x="0" y="864"/>
                  </a:lnTo>
                  <a:lnTo>
                    <a:pt x="130" y="864"/>
                  </a:lnTo>
                  <a:lnTo>
                    <a:pt x="130" y="840"/>
                  </a:lnTo>
                  <a:lnTo>
                    <a:pt x="124" y="814"/>
                  </a:lnTo>
                  <a:lnTo>
                    <a:pt x="124" y="814"/>
                  </a:lnTo>
                  <a:lnTo>
                    <a:pt x="114" y="792"/>
                  </a:lnTo>
                  <a:lnTo>
                    <a:pt x="98" y="768"/>
                  </a:lnTo>
                  <a:lnTo>
                    <a:pt x="98" y="768"/>
                  </a:lnTo>
                  <a:lnTo>
                    <a:pt x="88" y="750"/>
                  </a:lnTo>
                  <a:lnTo>
                    <a:pt x="80" y="732"/>
                  </a:lnTo>
                  <a:lnTo>
                    <a:pt x="78" y="712"/>
                  </a:lnTo>
                  <a:lnTo>
                    <a:pt x="78" y="690"/>
                  </a:lnTo>
                  <a:lnTo>
                    <a:pt x="78" y="690"/>
                  </a:lnTo>
                  <a:lnTo>
                    <a:pt x="78" y="688"/>
                  </a:lnTo>
                  <a:lnTo>
                    <a:pt x="78" y="686"/>
                  </a:lnTo>
                  <a:lnTo>
                    <a:pt x="78" y="686"/>
                  </a:lnTo>
                  <a:lnTo>
                    <a:pt x="78" y="686"/>
                  </a:lnTo>
                  <a:lnTo>
                    <a:pt x="80" y="676"/>
                  </a:lnTo>
                  <a:lnTo>
                    <a:pt x="82" y="664"/>
                  </a:lnTo>
                  <a:lnTo>
                    <a:pt x="92" y="644"/>
                  </a:lnTo>
                  <a:lnTo>
                    <a:pt x="104" y="626"/>
                  </a:lnTo>
                  <a:lnTo>
                    <a:pt x="120" y="612"/>
                  </a:lnTo>
                  <a:lnTo>
                    <a:pt x="140" y="598"/>
                  </a:lnTo>
                  <a:lnTo>
                    <a:pt x="162" y="588"/>
                  </a:lnTo>
                  <a:lnTo>
                    <a:pt x="186" y="582"/>
                  </a:lnTo>
                  <a:lnTo>
                    <a:pt x="212" y="580"/>
                  </a:lnTo>
                  <a:lnTo>
                    <a:pt x="212" y="580"/>
                  </a:lnTo>
                  <a:lnTo>
                    <a:pt x="226" y="580"/>
                  </a:lnTo>
                  <a:lnTo>
                    <a:pt x="238" y="582"/>
                  </a:lnTo>
                  <a:lnTo>
                    <a:pt x="264" y="590"/>
                  </a:lnTo>
                  <a:lnTo>
                    <a:pt x="286" y="600"/>
                  </a:lnTo>
                  <a:lnTo>
                    <a:pt x="306" y="614"/>
                  </a:lnTo>
                  <a:lnTo>
                    <a:pt x="322" y="632"/>
                  </a:lnTo>
                  <a:lnTo>
                    <a:pt x="330" y="640"/>
                  </a:lnTo>
                  <a:lnTo>
                    <a:pt x="336" y="652"/>
                  </a:lnTo>
                  <a:lnTo>
                    <a:pt x="340" y="662"/>
                  </a:lnTo>
                  <a:lnTo>
                    <a:pt x="344" y="672"/>
                  </a:lnTo>
                  <a:lnTo>
                    <a:pt x="346" y="684"/>
                  </a:lnTo>
                  <a:lnTo>
                    <a:pt x="346" y="696"/>
                  </a:lnTo>
                  <a:lnTo>
                    <a:pt x="346" y="696"/>
                  </a:lnTo>
                  <a:lnTo>
                    <a:pt x="346" y="696"/>
                  </a:lnTo>
                  <a:lnTo>
                    <a:pt x="346" y="716"/>
                  </a:lnTo>
                  <a:lnTo>
                    <a:pt x="342" y="734"/>
                  </a:lnTo>
                  <a:lnTo>
                    <a:pt x="334" y="752"/>
                  </a:lnTo>
                  <a:lnTo>
                    <a:pt x="324" y="768"/>
                  </a:lnTo>
                  <a:lnTo>
                    <a:pt x="324" y="768"/>
                  </a:lnTo>
                  <a:lnTo>
                    <a:pt x="310" y="790"/>
                  </a:lnTo>
                  <a:lnTo>
                    <a:pt x="300" y="810"/>
                  </a:lnTo>
                  <a:lnTo>
                    <a:pt x="292" y="840"/>
                  </a:lnTo>
                  <a:lnTo>
                    <a:pt x="292" y="840"/>
                  </a:lnTo>
                  <a:lnTo>
                    <a:pt x="292" y="864"/>
                  </a:lnTo>
                  <a:lnTo>
                    <a:pt x="982" y="864"/>
                  </a:lnTo>
                  <a:lnTo>
                    <a:pt x="982" y="864"/>
                  </a:lnTo>
                  <a:lnTo>
                    <a:pt x="984" y="822"/>
                  </a:lnTo>
                  <a:lnTo>
                    <a:pt x="984" y="776"/>
                  </a:lnTo>
                  <a:lnTo>
                    <a:pt x="984" y="728"/>
                  </a:lnTo>
                  <a:lnTo>
                    <a:pt x="982" y="678"/>
                  </a:lnTo>
                  <a:lnTo>
                    <a:pt x="978" y="628"/>
                  </a:lnTo>
                  <a:lnTo>
                    <a:pt x="972" y="576"/>
                  </a:lnTo>
                  <a:lnTo>
                    <a:pt x="964" y="522"/>
                  </a:lnTo>
                  <a:lnTo>
                    <a:pt x="954" y="466"/>
                  </a:lnTo>
                  <a:lnTo>
                    <a:pt x="942" y="410"/>
                  </a:lnTo>
                  <a:lnTo>
                    <a:pt x="926" y="352"/>
                  </a:lnTo>
                  <a:lnTo>
                    <a:pt x="908" y="294"/>
                  </a:lnTo>
                  <a:lnTo>
                    <a:pt x="886" y="236"/>
                  </a:lnTo>
                  <a:lnTo>
                    <a:pt x="860" y="178"/>
                  </a:lnTo>
                  <a:lnTo>
                    <a:pt x="832" y="118"/>
                  </a:lnTo>
                  <a:lnTo>
                    <a:pt x="800" y="60"/>
                  </a:lnTo>
                  <a:lnTo>
                    <a:pt x="764" y="0"/>
                  </a:lnTo>
                  <a:lnTo>
                    <a:pt x="764"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9" name="Freeform 7"/>
            <p:cNvSpPr>
              <a:spLocks/>
            </p:cNvSpPr>
            <p:nvPr/>
          </p:nvSpPr>
          <p:spPr bwMode="auto">
            <a:xfrm>
              <a:off x="10209213" y="7750175"/>
              <a:ext cx="2282825" cy="1374775"/>
            </a:xfrm>
            <a:custGeom>
              <a:avLst/>
              <a:gdLst>
                <a:gd name="T0" fmla="*/ 1438 w 1438"/>
                <a:gd name="T1" fmla="*/ 0 h 866"/>
                <a:gd name="T2" fmla="*/ 0 w 1438"/>
                <a:gd name="T3" fmla="*/ 0 h 866"/>
                <a:gd name="T4" fmla="*/ 0 w 1438"/>
                <a:gd name="T5" fmla="*/ 866 h 866"/>
                <a:gd name="T6" fmla="*/ 128 w 1438"/>
                <a:gd name="T7" fmla="*/ 866 h 866"/>
                <a:gd name="T8" fmla="*/ 128 w 1438"/>
                <a:gd name="T9" fmla="*/ 822 h 866"/>
                <a:gd name="T10" fmla="*/ 122 w 1438"/>
                <a:gd name="T11" fmla="*/ 798 h 866"/>
                <a:gd name="T12" fmla="*/ 122 w 1438"/>
                <a:gd name="T13" fmla="*/ 798 h 866"/>
                <a:gd name="T14" fmla="*/ 112 w 1438"/>
                <a:gd name="T15" fmla="*/ 774 h 866"/>
                <a:gd name="T16" fmla="*/ 96 w 1438"/>
                <a:gd name="T17" fmla="*/ 752 h 866"/>
                <a:gd name="T18" fmla="*/ 96 w 1438"/>
                <a:gd name="T19" fmla="*/ 752 h 866"/>
                <a:gd name="T20" fmla="*/ 86 w 1438"/>
                <a:gd name="T21" fmla="*/ 734 h 866"/>
                <a:gd name="T22" fmla="*/ 78 w 1438"/>
                <a:gd name="T23" fmla="*/ 714 h 866"/>
                <a:gd name="T24" fmla="*/ 74 w 1438"/>
                <a:gd name="T25" fmla="*/ 694 h 866"/>
                <a:gd name="T26" fmla="*/ 76 w 1438"/>
                <a:gd name="T27" fmla="*/ 674 h 866"/>
                <a:gd name="T28" fmla="*/ 76 w 1438"/>
                <a:gd name="T29" fmla="*/ 674 h 866"/>
                <a:gd name="T30" fmla="*/ 76 w 1438"/>
                <a:gd name="T31" fmla="*/ 670 h 866"/>
                <a:gd name="T32" fmla="*/ 76 w 1438"/>
                <a:gd name="T33" fmla="*/ 670 h 866"/>
                <a:gd name="T34" fmla="*/ 76 w 1438"/>
                <a:gd name="T35" fmla="*/ 670 h 866"/>
                <a:gd name="T36" fmla="*/ 76 w 1438"/>
                <a:gd name="T37" fmla="*/ 670 h 866"/>
                <a:gd name="T38" fmla="*/ 78 w 1438"/>
                <a:gd name="T39" fmla="*/ 658 h 866"/>
                <a:gd name="T40" fmla="*/ 80 w 1438"/>
                <a:gd name="T41" fmla="*/ 648 h 866"/>
                <a:gd name="T42" fmla="*/ 88 w 1438"/>
                <a:gd name="T43" fmla="*/ 628 h 866"/>
                <a:gd name="T44" fmla="*/ 102 w 1438"/>
                <a:gd name="T45" fmla="*/ 610 h 866"/>
                <a:gd name="T46" fmla="*/ 118 w 1438"/>
                <a:gd name="T47" fmla="*/ 594 h 866"/>
                <a:gd name="T48" fmla="*/ 138 w 1438"/>
                <a:gd name="T49" fmla="*/ 582 h 866"/>
                <a:gd name="T50" fmla="*/ 160 w 1438"/>
                <a:gd name="T51" fmla="*/ 572 h 866"/>
                <a:gd name="T52" fmla="*/ 184 w 1438"/>
                <a:gd name="T53" fmla="*/ 566 h 866"/>
                <a:gd name="T54" fmla="*/ 210 w 1438"/>
                <a:gd name="T55" fmla="*/ 564 h 866"/>
                <a:gd name="T56" fmla="*/ 210 w 1438"/>
                <a:gd name="T57" fmla="*/ 564 h 866"/>
                <a:gd name="T58" fmla="*/ 222 w 1438"/>
                <a:gd name="T59" fmla="*/ 564 h 866"/>
                <a:gd name="T60" fmla="*/ 236 w 1438"/>
                <a:gd name="T61" fmla="*/ 566 h 866"/>
                <a:gd name="T62" fmla="*/ 262 w 1438"/>
                <a:gd name="T63" fmla="*/ 572 h 866"/>
                <a:gd name="T64" fmla="*/ 284 w 1438"/>
                <a:gd name="T65" fmla="*/ 582 h 866"/>
                <a:gd name="T66" fmla="*/ 304 w 1438"/>
                <a:gd name="T67" fmla="*/ 598 h 866"/>
                <a:gd name="T68" fmla="*/ 320 w 1438"/>
                <a:gd name="T69" fmla="*/ 614 h 866"/>
                <a:gd name="T70" fmla="*/ 328 w 1438"/>
                <a:gd name="T71" fmla="*/ 624 h 866"/>
                <a:gd name="T72" fmla="*/ 332 w 1438"/>
                <a:gd name="T73" fmla="*/ 634 h 866"/>
                <a:gd name="T74" fmla="*/ 338 w 1438"/>
                <a:gd name="T75" fmla="*/ 644 h 866"/>
                <a:gd name="T76" fmla="*/ 340 w 1438"/>
                <a:gd name="T77" fmla="*/ 656 h 866"/>
                <a:gd name="T78" fmla="*/ 342 w 1438"/>
                <a:gd name="T79" fmla="*/ 666 h 866"/>
                <a:gd name="T80" fmla="*/ 344 w 1438"/>
                <a:gd name="T81" fmla="*/ 678 h 866"/>
                <a:gd name="T82" fmla="*/ 344 w 1438"/>
                <a:gd name="T83" fmla="*/ 678 h 866"/>
                <a:gd name="T84" fmla="*/ 344 w 1438"/>
                <a:gd name="T85" fmla="*/ 678 h 866"/>
                <a:gd name="T86" fmla="*/ 342 w 1438"/>
                <a:gd name="T87" fmla="*/ 698 h 866"/>
                <a:gd name="T88" fmla="*/ 338 w 1438"/>
                <a:gd name="T89" fmla="*/ 718 h 866"/>
                <a:gd name="T90" fmla="*/ 332 w 1438"/>
                <a:gd name="T91" fmla="*/ 734 h 866"/>
                <a:gd name="T92" fmla="*/ 322 w 1438"/>
                <a:gd name="T93" fmla="*/ 752 h 866"/>
                <a:gd name="T94" fmla="*/ 322 w 1438"/>
                <a:gd name="T95" fmla="*/ 752 h 866"/>
                <a:gd name="T96" fmla="*/ 308 w 1438"/>
                <a:gd name="T97" fmla="*/ 772 h 866"/>
                <a:gd name="T98" fmla="*/ 298 w 1438"/>
                <a:gd name="T99" fmla="*/ 792 h 866"/>
                <a:gd name="T100" fmla="*/ 290 w 1438"/>
                <a:gd name="T101" fmla="*/ 822 h 866"/>
                <a:gd name="T102" fmla="*/ 290 w 1438"/>
                <a:gd name="T103" fmla="*/ 822 h 866"/>
                <a:gd name="T104" fmla="*/ 290 w 1438"/>
                <a:gd name="T105" fmla="*/ 866 h 866"/>
                <a:gd name="T106" fmla="*/ 1438 w 1438"/>
                <a:gd name="T107" fmla="*/ 866 h 866"/>
                <a:gd name="T108" fmla="*/ 1438 w 1438"/>
                <a:gd name="T109"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6">
                  <a:moveTo>
                    <a:pt x="1438" y="0"/>
                  </a:moveTo>
                  <a:lnTo>
                    <a:pt x="0" y="0"/>
                  </a:lnTo>
                  <a:lnTo>
                    <a:pt x="0" y="866"/>
                  </a:lnTo>
                  <a:lnTo>
                    <a:pt x="128" y="866"/>
                  </a:lnTo>
                  <a:lnTo>
                    <a:pt x="128" y="822"/>
                  </a:lnTo>
                  <a:lnTo>
                    <a:pt x="122" y="798"/>
                  </a:lnTo>
                  <a:lnTo>
                    <a:pt x="122" y="798"/>
                  </a:lnTo>
                  <a:lnTo>
                    <a:pt x="112" y="774"/>
                  </a:lnTo>
                  <a:lnTo>
                    <a:pt x="96" y="752"/>
                  </a:lnTo>
                  <a:lnTo>
                    <a:pt x="96" y="752"/>
                  </a:lnTo>
                  <a:lnTo>
                    <a:pt x="86" y="734"/>
                  </a:lnTo>
                  <a:lnTo>
                    <a:pt x="78" y="714"/>
                  </a:lnTo>
                  <a:lnTo>
                    <a:pt x="74" y="694"/>
                  </a:lnTo>
                  <a:lnTo>
                    <a:pt x="76" y="674"/>
                  </a:lnTo>
                  <a:lnTo>
                    <a:pt x="76" y="674"/>
                  </a:lnTo>
                  <a:lnTo>
                    <a:pt x="76" y="670"/>
                  </a:lnTo>
                  <a:lnTo>
                    <a:pt x="76" y="670"/>
                  </a:lnTo>
                  <a:lnTo>
                    <a:pt x="76" y="670"/>
                  </a:lnTo>
                  <a:lnTo>
                    <a:pt x="76" y="670"/>
                  </a:lnTo>
                  <a:lnTo>
                    <a:pt x="78" y="658"/>
                  </a:lnTo>
                  <a:lnTo>
                    <a:pt x="80" y="648"/>
                  </a:lnTo>
                  <a:lnTo>
                    <a:pt x="88" y="628"/>
                  </a:lnTo>
                  <a:lnTo>
                    <a:pt x="102" y="610"/>
                  </a:lnTo>
                  <a:lnTo>
                    <a:pt x="118" y="594"/>
                  </a:lnTo>
                  <a:lnTo>
                    <a:pt x="138" y="582"/>
                  </a:lnTo>
                  <a:lnTo>
                    <a:pt x="160" y="572"/>
                  </a:lnTo>
                  <a:lnTo>
                    <a:pt x="184" y="566"/>
                  </a:lnTo>
                  <a:lnTo>
                    <a:pt x="210" y="564"/>
                  </a:lnTo>
                  <a:lnTo>
                    <a:pt x="210" y="564"/>
                  </a:lnTo>
                  <a:lnTo>
                    <a:pt x="222" y="564"/>
                  </a:lnTo>
                  <a:lnTo>
                    <a:pt x="236" y="566"/>
                  </a:lnTo>
                  <a:lnTo>
                    <a:pt x="262" y="572"/>
                  </a:lnTo>
                  <a:lnTo>
                    <a:pt x="284" y="582"/>
                  </a:lnTo>
                  <a:lnTo>
                    <a:pt x="304" y="598"/>
                  </a:lnTo>
                  <a:lnTo>
                    <a:pt x="320" y="614"/>
                  </a:lnTo>
                  <a:lnTo>
                    <a:pt x="328" y="624"/>
                  </a:lnTo>
                  <a:lnTo>
                    <a:pt x="332" y="634"/>
                  </a:lnTo>
                  <a:lnTo>
                    <a:pt x="338" y="644"/>
                  </a:lnTo>
                  <a:lnTo>
                    <a:pt x="340" y="656"/>
                  </a:lnTo>
                  <a:lnTo>
                    <a:pt x="342" y="666"/>
                  </a:lnTo>
                  <a:lnTo>
                    <a:pt x="344" y="678"/>
                  </a:lnTo>
                  <a:lnTo>
                    <a:pt x="344" y="678"/>
                  </a:lnTo>
                  <a:lnTo>
                    <a:pt x="344" y="678"/>
                  </a:lnTo>
                  <a:lnTo>
                    <a:pt x="342" y="698"/>
                  </a:lnTo>
                  <a:lnTo>
                    <a:pt x="338" y="718"/>
                  </a:lnTo>
                  <a:lnTo>
                    <a:pt x="332" y="734"/>
                  </a:lnTo>
                  <a:lnTo>
                    <a:pt x="322" y="752"/>
                  </a:lnTo>
                  <a:lnTo>
                    <a:pt x="322" y="752"/>
                  </a:lnTo>
                  <a:lnTo>
                    <a:pt x="308" y="772"/>
                  </a:lnTo>
                  <a:lnTo>
                    <a:pt x="298" y="792"/>
                  </a:lnTo>
                  <a:lnTo>
                    <a:pt x="290" y="822"/>
                  </a:lnTo>
                  <a:lnTo>
                    <a:pt x="290" y="822"/>
                  </a:lnTo>
                  <a:lnTo>
                    <a:pt x="290" y="866"/>
                  </a:lnTo>
                  <a:lnTo>
                    <a:pt x="1438" y="866"/>
                  </a:lnTo>
                  <a:lnTo>
                    <a:pt x="1438" y="0"/>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0" name="Freeform 8"/>
            <p:cNvSpPr>
              <a:spLocks/>
            </p:cNvSpPr>
            <p:nvPr/>
          </p:nvSpPr>
          <p:spPr bwMode="auto">
            <a:xfrm>
              <a:off x="8939213" y="9356725"/>
              <a:ext cx="2257425" cy="1371600"/>
            </a:xfrm>
            <a:custGeom>
              <a:avLst/>
              <a:gdLst>
                <a:gd name="T0" fmla="*/ 558 w 1422"/>
                <a:gd name="T1" fmla="*/ 32 h 864"/>
                <a:gd name="T2" fmla="*/ 564 w 1422"/>
                <a:gd name="T3" fmla="*/ 58 h 864"/>
                <a:gd name="T4" fmla="*/ 590 w 1422"/>
                <a:gd name="T5" fmla="*/ 104 h 864"/>
                <a:gd name="T6" fmla="*/ 600 w 1422"/>
                <a:gd name="T7" fmla="*/ 122 h 864"/>
                <a:gd name="T8" fmla="*/ 612 w 1422"/>
                <a:gd name="T9" fmla="*/ 162 h 864"/>
                <a:gd name="T10" fmla="*/ 610 w 1422"/>
                <a:gd name="T11" fmla="*/ 182 h 864"/>
                <a:gd name="T12" fmla="*/ 610 w 1422"/>
                <a:gd name="T13" fmla="*/ 186 h 864"/>
                <a:gd name="T14" fmla="*/ 610 w 1422"/>
                <a:gd name="T15" fmla="*/ 186 h 864"/>
                <a:gd name="T16" fmla="*/ 606 w 1422"/>
                <a:gd name="T17" fmla="*/ 208 h 864"/>
                <a:gd name="T18" fmla="*/ 584 w 1422"/>
                <a:gd name="T19" fmla="*/ 246 h 864"/>
                <a:gd name="T20" fmla="*/ 548 w 1422"/>
                <a:gd name="T21" fmla="*/ 274 h 864"/>
                <a:gd name="T22" fmla="*/ 502 w 1422"/>
                <a:gd name="T23" fmla="*/ 290 h 864"/>
                <a:gd name="T24" fmla="*/ 476 w 1422"/>
                <a:gd name="T25" fmla="*/ 292 h 864"/>
                <a:gd name="T26" fmla="*/ 450 w 1422"/>
                <a:gd name="T27" fmla="*/ 290 h 864"/>
                <a:gd name="T28" fmla="*/ 402 w 1422"/>
                <a:gd name="T29" fmla="*/ 272 h 864"/>
                <a:gd name="T30" fmla="*/ 366 w 1422"/>
                <a:gd name="T31" fmla="*/ 242 h 864"/>
                <a:gd name="T32" fmla="*/ 354 w 1422"/>
                <a:gd name="T33" fmla="*/ 222 h 864"/>
                <a:gd name="T34" fmla="*/ 346 w 1422"/>
                <a:gd name="T35" fmla="*/ 200 h 864"/>
                <a:gd name="T36" fmla="*/ 342 w 1422"/>
                <a:gd name="T37" fmla="*/ 176 h 864"/>
                <a:gd name="T38" fmla="*/ 342 w 1422"/>
                <a:gd name="T39" fmla="*/ 176 h 864"/>
                <a:gd name="T40" fmla="*/ 348 w 1422"/>
                <a:gd name="T41" fmla="*/ 138 h 864"/>
                <a:gd name="T42" fmla="*/ 364 w 1422"/>
                <a:gd name="T43" fmla="*/ 104 h 864"/>
                <a:gd name="T44" fmla="*/ 378 w 1422"/>
                <a:gd name="T45" fmla="*/ 84 h 864"/>
                <a:gd name="T46" fmla="*/ 396 w 1422"/>
                <a:gd name="T47" fmla="*/ 32 h 864"/>
                <a:gd name="T48" fmla="*/ 396 w 1422"/>
                <a:gd name="T49" fmla="*/ 0 h 864"/>
                <a:gd name="T50" fmla="*/ 0 w 1422"/>
                <a:gd name="T51" fmla="*/ 0 h 864"/>
                <a:gd name="T52" fmla="*/ 78 w 1422"/>
                <a:gd name="T53" fmla="*/ 124 h 864"/>
                <a:gd name="T54" fmla="*/ 170 w 1422"/>
                <a:gd name="T55" fmla="*/ 248 h 864"/>
                <a:gd name="T56" fmla="*/ 274 w 1422"/>
                <a:gd name="T57" fmla="*/ 372 h 864"/>
                <a:gd name="T58" fmla="*/ 394 w 1422"/>
                <a:gd name="T59" fmla="*/ 496 h 864"/>
                <a:gd name="T60" fmla="*/ 402 w 1422"/>
                <a:gd name="T61" fmla="*/ 508 h 864"/>
                <a:gd name="T62" fmla="*/ 418 w 1422"/>
                <a:gd name="T63" fmla="*/ 536 h 864"/>
                <a:gd name="T64" fmla="*/ 430 w 1422"/>
                <a:gd name="T65" fmla="*/ 574 h 864"/>
                <a:gd name="T66" fmla="*/ 442 w 1422"/>
                <a:gd name="T67" fmla="*/ 640 h 864"/>
                <a:gd name="T68" fmla="*/ 444 w 1422"/>
                <a:gd name="T69" fmla="*/ 746 h 864"/>
                <a:gd name="T70" fmla="*/ 438 w 1422"/>
                <a:gd name="T71" fmla="*/ 864 h 864"/>
                <a:gd name="T72" fmla="*/ 1422 w 1422"/>
                <a:gd name="T7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2" h="864">
                  <a:moveTo>
                    <a:pt x="558" y="0"/>
                  </a:moveTo>
                  <a:lnTo>
                    <a:pt x="558" y="32"/>
                  </a:lnTo>
                  <a:lnTo>
                    <a:pt x="564" y="58"/>
                  </a:lnTo>
                  <a:lnTo>
                    <a:pt x="564" y="58"/>
                  </a:lnTo>
                  <a:lnTo>
                    <a:pt x="574" y="82"/>
                  </a:lnTo>
                  <a:lnTo>
                    <a:pt x="590" y="104"/>
                  </a:lnTo>
                  <a:lnTo>
                    <a:pt x="590" y="104"/>
                  </a:lnTo>
                  <a:lnTo>
                    <a:pt x="600" y="122"/>
                  </a:lnTo>
                  <a:lnTo>
                    <a:pt x="608" y="140"/>
                  </a:lnTo>
                  <a:lnTo>
                    <a:pt x="612" y="162"/>
                  </a:lnTo>
                  <a:lnTo>
                    <a:pt x="610" y="182"/>
                  </a:lnTo>
                  <a:lnTo>
                    <a:pt x="610" y="182"/>
                  </a:lnTo>
                  <a:lnTo>
                    <a:pt x="610" y="184"/>
                  </a:lnTo>
                  <a:lnTo>
                    <a:pt x="610" y="186"/>
                  </a:lnTo>
                  <a:lnTo>
                    <a:pt x="610" y="186"/>
                  </a:lnTo>
                  <a:lnTo>
                    <a:pt x="610" y="186"/>
                  </a:lnTo>
                  <a:lnTo>
                    <a:pt x="608" y="198"/>
                  </a:lnTo>
                  <a:lnTo>
                    <a:pt x="606" y="208"/>
                  </a:lnTo>
                  <a:lnTo>
                    <a:pt x="598" y="228"/>
                  </a:lnTo>
                  <a:lnTo>
                    <a:pt x="584" y="246"/>
                  </a:lnTo>
                  <a:lnTo>
                    <a:pt x="568" y="262"/>
                  </a:lnTo>
                  <a:lnTo>
                    <a:pt x="548" y="274"/>
                  </a:lnTo>
                  <a:lnTo>
                    <a:pt x="526" y="284"/>
                  </a:lnTo>
                  <a:lnTo>
                    <a:pt x="502" y="290"/>
                  </a:lnTo>
                  <a:lnTo>
                    <a:pt x="476" y="292"/>
                  </a:lnTo>
                  <a:lnTo>
                    <a:pt x="476" y="292"/>
                  </a:lnTo>
                  <a:lnTo>
                    <a:pt x="464" y="292"/>
                  </a:lnTo>
                  <a:lnTo>
                    <a:pt x="450" y="290"/>
                  </a:lnTo>
                  <a:lnTo>
                    <a:pt x="424" y="284"/>
                  </a:lnTo>
                  <a:lnTo>
                    <a:pt x="402" y="272"/>
                  </a:lnTo>
                  <a:lnTo>
                    <a:pt x="382" y="258"/>
                  </a:lnTo>
                  <a:lnTo>
                    <a:pt x="366" y="242"/>
                  </a:lnTo>
                  <a:lnTo>
                    <a:pt x="358" y="232"/>
                  </a:lnTo>
                  <a:lnTo>
                    <a:pt x="354" y="222"/>
                  </a:lnTo>
                  <a:lnTo>
                    <a:pt x="348" y="212"/>
                  </a:lnTo>
                  <a:lnTo>
                    <a:pt x="346" y="200"/>
                  </a:lnTo>
                  <a:lnTo>
                    <a:pt x="344" y="188"/>
                  </a:lnTo>
                  <a:lnTo>
                    <a:pt x="342" y="176"/>
                  </a:lnTo>
                  <a:lnTo>
                    <a:pt x="342" y="176"/>
                  </a:lnTo>
                  <a:lnTo>
                    <a:pt x="342" y="176"/>
                  </a:lnTo>
                  <a:lnTo>
                    <a:pt x="344" y="156"/>
                  </a:lnTo>
                  <a:lnTo>
                    <a:pt x="348" y="138"/>
                  </a:lnTo>
                  <a:lnTo>
                    <a:pt x="354" y="120"/>
                  </a:lnTo>
                  <a:lnTo>
                    <a:pt x="364" y="104"/>
                  </a:lnTo>
                  <a:lnTo>
                    <a:pt x="364" y="104"/>
                  </a:lnTo>
                  <a:lnTo>
                    <a:pt x="378" y="84"/>
                  </a:lnTo>
                  <a:lnTo>
                    <a:pt x="388" y="64"/>
                  </a:lnTo>
                  <a:lnTo>
                    <a:pt x="396" y="32"/>
                  </a:lnTo>
                  <a:lnTo>
                    <a:pt x="396" y="32"/>
                  </a:lnTo>
                  <a:lnTo>
                    <a:pt x="396" y="0"/>
                  </a:lnTo>
                  <a:lnTo>
                    <a:pt x="0" y="0"/>
                  </a:lnTo>
                  <a:lnTo>
                    <a:pt x="0" y="0"/>
                  </a:lnTo>
                  <a:lnTo>
                    <a:pt x="38" y="62"/>
                  </a:lnTo>
                  <a:lnTo>
                    <a:pt x="78" y="124"/>
                  </a:lnTo>
                  <a:lnTo>
                    <a:pt x="122" y="186"/>
                  </a:lnTo>
                  <a:lnTo>
                    <a:pt x="170" y="248"/>
                  </a:lnTo>
                  <a:lnTo>
                    <a:pt x="220" y="310"/>
                  </a:lnTo>
                  <a:lnTo>
                    <a:pt x="274" y="372"/>
                  </a:lnTo>
                  <a:lnTo>
                    <a:pt x="332" y="434"/>
                  </a:lnTo>
                  <a:lnTo>
                    <a:pt x="394" y="496"/>
                  </a:lnTo>
                  <a:lnTo>
                    <a:pt x="394" y="496"/>
                  </a:lnTo>
                  <a:lnTo>
                    <a:pt x="402" y="508"/>
                  </a:lnTo>
                  <a:lnTo>
                    <a:pt x="412" y="522"/>
                  </a:lnTo>
                  <a:lnTo>
                    <a:pt x="418" y="536"/>
                  </a:lnTo>
                  <a:lnTo>
                    <a:pt x="426" y="554"/>
                  </a:lnTo>
                  <a:lnTo>
                    <a:pt x="430" y="574"/>
                  </a:lnTo>
                  <a:lnTo>
                    <a:pt x="436" y="594"/>
                  </a:lnTo>
                  <a:lnTo>
                    <a:pt x="442" y="640"/>
                  </a:lnTo>
                  <a:lnTo>
                    <a:pt x="444" y="692"/>
                  </a:lnTo>
                  <a:lnTo>
                    <a:pt x="444" y="746"/>
                  </a:lnTo>
                  <a:lnTo>
                    <a:pt x="442" y="804"/>
                  </a:lnTo>
                  <a:lnTo>
                    <a:pt x="438" y="864"/>
                  </a:lnTo>
                  <a:lnTo>
                    <a:pt x="1422" y="864"/>
                  </a:lnTo>
                  <a:lnTo>
                    <a:pt x="1422" y="0"/>
                  </a:lnTo>
                  <a:lnTo>
                    <a:pt x="55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1" name="Freeform 9"/>
            <p:cNvSpPr>
              <a:spLocks/>
            </p:cNvSpPr>
            <p:nvPr/>
          </p:nvSpPr>
          <p:spPr bwMode="auto">
            <a:xfrm>
              <a:off x="8939213" y="9356725"/>
              <a:ext cx="2257425" cy="1371600"/>
            </a:xfrm>
            <a:custGeom>
              <a:avLst/>
              <a:gdLst>
                <a:gd name="T0" fmla="*/ 558 w 1422"/>
                <a:gd name="T1" fmla="*/ 32 h 864"/>
                <a:gd name="T2" fmla="*/ 564 w 1422"/>
                <a:gd name="T3" fmla="*/ 58 h 864"/>
                <a:gd name="T4" fmla="*/ 590 w 1422"/>
                <a:gd name="T5" fmla="*/ 104 h 864"/>
                <a:gd name="T6" fmla="*/ 600 w 1422"/>
                <a:gd name="T7" fmla="*/ 122 h 864"/>
                <a:gd name="T8" fmla="*/ 612 w 1422"/>
                <a:gd name="T9" fmla="*/ 162 h 864"/>
                <a:gd name="T10" fmla="*/ 610 w 1422"/>
                <a:gd name="T11" fmla="*/ 182 h 864"/>
                <a:gd name="T12" fmla="*/ 610 w 1422"/>
                <a:gd name="T13" fmla="*/ 186 h 864"/>
                <a:gd name="T14" fmla="*/ 610 w 1422"/>
                <a:gd name="T15" fmla="*/ 186 h 864"/>
                <a:gd name="T16" fmla="*/ 606 w 1422"/>
                <a:gd name="T17" fmla="*/ 208 h 864"/>
                <a:gd name="T18" fmla="*/ 584 w 1422"/>
                <a:gd name="T19" fmla="*/ 246 h 864"/>
                <a:gd name="T20" fmla="*/ 548 w 1422"/>
                <a:gd name="T21" fmla="*/ 274 h 864"/>
                <a:gd name="T22" fmla="*/ 502 w 1422"/>
                <a:gd name="T23" fmla="*/ 290 h 864"/>
                <a:gd name="T24" fmla="*/ 476 w 1422"/>
                <a:gd name="T25" fmla="*/ 292 h 864"/>
                <a:gd name="T26" fmla="*/ 450 w 1422"/>
                <a:gd name="T27" fmla="*/ 290 h 864"/>
                <a:gd name="T28" fmla="*/ 402 w 1422"/>
                <a:gd name="T29" fmla="*/ 272 h 864"/>
                <a:gd name="T30" fmla="*/ 366 w 1422"/>
                <a:gd name="T31" fmla="*/ 242 h 864"/>
                <a:gd name="T32" fmla="*/ 354 w 1422"/>
                <a:gd name="T33" fmla="*/ 222 h 864"/>
                <a:gd name="T34" fmla="*/ 346 w 1422"/>
                <a:gd name="T35" fmla="*/ 200 h 864"/>
                <a:gd name="T36" fmla="*/ 342 w 1422"/>
                <a:gd name="T37" fmla="*/ 176 h 864"/>
                <a:gd name="T38" fmla="*/ 342 w 1422"/>
                <a:gd name="T39" fmla="*/ 176 h 864"/>
                <a:gd name="T40" fmla="*/ 348 w 1422"/>
                <a:gd name="T41" fmla="*/ 138 h 864"/>
                <a:gd name="T42" fmla="*/ 364 w 1422"/>
                <a:gd name="T43" fmla="*/ 104 h 864"/>
                <a:gd name="T44" fmla="*/ 378 w 1422"/>
                <a:gd name="T45" fmla="*/ 84 h 864"/>
                <a:gd name="T46" fmla="*/ 396 w 1422"/>
                <a:gd name="T47" fmla="*/ 32 h 864"/>
                <a:gd name="T48" fmla="*/ 396 w 1422"/>
                <a:gd name="T49" fmla="*/ 0 h 864"/>
                <a:gd name="T50" fmla="*/ 0 w 1422"/>
                <a:gd name="T51" fmla="*/ 0 h 864"/>
                <a:gd name="T52" fmla="*/ 78 w 1422"/>
                <a:gd name="T53" fmla="*/ 124 h 864"/>
                <a:gd name="T54" fmla="*/ 170 w 1422"/>
                <a:gd name="T55" fmla="*/ 248 h 864"/>
                <a:gd name="T56" fmla="*/ 274 w 1422"/>
                <a:gd name="T57" fmla="*/ 372 h 864"/>
                <a:gd name="T58" fmla="*/ 394 w 1422"/>
                <a:gd name="T59" fmla="*/ 496 h 864"/>
                <a:gd name="T60" fmla="*/ 402 w 1422"/>
                <a:gd name="T61" fmla="*/ 508 h 864"/>
                <a:gd name="T62" fmla="*/ 418 w 1422"/>
                <a:gd name="T63" fmla="*/ 536 h 864"/>
                <a:gd name="T64" fmla="*/ 430 w 1422"/>
                <a:gd name="T65" fmla="*/ 574 h 864"/>
                <a:gd name="T66" fmla="*/ 442 w 1422"/>
                <a:gd name="T67" fmla="*/ 640 h 864"/>
                <a:gd name="T68" fmla="*/ 444 w 1422"/>
                <a:gd name="T69" fmla="*/ 746 h 864"/>
                <a:gd name="T70" fmla="*/ 438 w 1422"/>
                <a:gd name="T71" fmla="*/ 864 h 864"/>
                <a:gd name="T72" fmla="*/ 1422 w 1422"/>
                <a:gd name="T7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2" h="864">
                  <a:moveTo>
                    <a:pt x="558" y="0"/>
                  </a:moveTo>
                  <a:lnTo>
                    <a:pt x="558" y="32"/>
                  </a:lnTo>
                  <a:lnTo>
                    <a:pt x="564" y="58"/>
                  </a:lnTo>
                  <a:lnTo>
                    <a:pt x="564" y="58"/>
                  </a:lnTo>
                  <a:lnTo>
                    <a:pt x="574" y="82"/>
                  </a:lnTo>
                  <a:lnTo>
                    <a:pt x="590" y="104"/>
                  </a:lnTo>
                  <a:lnTo>
                    <a:pt x="590" y="104"/>
                  </a:lnTo>
                  <a:lnTo>
                    <a:pt x="600" y="122"/>
                  </a:lnTo>
                  <a:lnTo>
                    <a:pt x="608" y="140"/>
                  </a:lnTo>
                  <a:lnTo>
                    <a:pt x="612" y="162"/>
                  </a:lnTo>
                  <a:lnTo>
                    <a:pt x="610" y="182"/>
                  </a:lnTo>
                  <a:lnTo>
                    <a:pt x="610" y="182"/>
                  </a:lnTo>
                  <a:lnTo>
                    <a:pt x="610" y="184"/>
                  </a:lnTo>
                  <a:lnTo>
                    <a:pt x="610" y="186"/>
                  </a:lnTo>
                  <a:lnTo>
                    <a:pt x="610" y="186"/>
                  </a:lnTo>
                  <a:lnTo>
                    <a:pt x="610" y="186"/>
                  </a:lnTo>
                  <a:lnTo>
                    <a:pt x="608" y="198"/>
                  </a:lnTo>
                  <a:lnTo>
                    <a:pt x="606" y="208"/>
                  </a:lnTo>
                  <a:lnTo>
                    <a:pt x="598" y="228"/>
                  </a:lnTo>
                  <a:lnTo>
                    <a:pt x="584" y="246"/>
                  </a:lnTo>
                  <a:lnTo>
                    <a:pt x="568" y="262"/>
                  </a:lnTo>
                  <a:lnTo>
                    <a:pt x="548" y="274"/>
                  </a:lnTo>
                  <a:lnTo>
                    <a:pt x="526" y="284"/>
                  </a:lnTo>
                  <a:lnTo>
                    <a:pt x="502" y="290"/>
                  </a:lnTo>
                  <a:lnTo>
                    <a:pt x="476" y="292"/>
                  </a:lnTo>
                  <a:lnTo>
                    <a:pt x="476" y="292"/>
                  </a:lnTo>
                  <a:lnTo>
                    <a:pt x="464" y="292"/>
                  </a:lnTo>
                  <a:lnTo>
                    <a:pt x="450" y="290"/>
                  </a:lnTo>
                  <a:lnTo>
                    <a:pt x="424" y="284"/>
                  </a:lnTo>
                  <a:lnTo>
                    <a:pt x="402" y="272"/>
                  </a:lnTo>
                  <a:lnTo>
                    <a:pt x="382" y="258"/>
                  </a:lnTo>
                  <a:lnTo>
                    <a:pt x="366" y="242"/>
                  </a:lnTo>
                  <a:lnTo>
                    <a:pt x="358" y="232"/>
                  </a:lnTo>
                  <a:lnTo>
                    <a:pt x="354" y="222"/>
                  </a:lnTo>
                  <a:lnTo>
                    <a:pt x="348" y="212"/>
                  </a:lnTo>
                  <a:lnTo>
                    <a:pt x="346" y="200"/>
                  </a:lnTo>
                  <a:lnTo>
                    <a:pt x="344" y="188"/>
                  </a:lnTo>
                  <a:lnTo>
                    <a:pt x="342" y="176"/>
                  </a:lnTo>
                  <a:lnTo>
                    <a:pt x="342" y="176"/>
                  </a:lnTo>
                  <a:lnTo>
                    <a:pt x="342" y="176"/>
                  </a:lnTo>
                  <a:lnTo>
                    <a:pt x="344" y="156"/>
                  </a:lnTo>
                  <a:lnTo>
                    <a:pt x="348" y="138"/>
                  </a:lnTo>
                  <a:lnTo>
                    <a:pt x="354" y="120"/>
                  </a:lnTo>
                  <a:lnTo>
                    <a:pt x="364" y="104"/>
                  </a:lnTo>
                  <a:lnTo>
                    <a:pt x="364" y="104"/>
                  </a:lnTo>
                  <a:lnTo>
                    <a:pt x="378" y="84"/>
                  </a:lnTo>
                  <a:lnTo>
                    <a:pt x="388" y="64"/>
                  </a:lnTo>
                  <a:lnTo>
                    <a:pt x="396" y="32"/>
                  </a:lnTo>
                  <a:lnTo>
                    <a:pt x="396" y="32"/>
                  </a:lnTo>
                  <a:lnTo>
                    <a:pt x="396" y="0"/>
                  </a:lnTo>
                  <a:lnTo>
                    <a:pt x="0" y="0"/>
                  </a:lnTo>
                  <a:lnTo>
                    <a:pt x="0" y="0"/>
                  </a:lnTo>
                  <a:lnTo>
                    <a:pt x="38" y="62"/>
                  </a:lnTo>
                  <a:lnTo>
                    <a:pt x="78" y="124"/>
                  </a:lnTo>
                  <a:lnTo>
                    <a:pt x="122" y="186"/>
                  </a:lnTo>
                  <a:lnTo>
                    <a:pt x="170" y="248"/>
                  </a:lnTo>
                  <a:lnTo>
                    <a:pt x="220" y="310"/>
                  </a:lnTo>
                  <a:lnTo>
                    <a:pt x="274" y="372"/>
                  </a:lnTo>
                  <a:lnTo>
                    <a:pt x="332" y="434"/>
                  </a:lnTo>
                  <a:lnTo>
                    <a:pt x="394" y="496"/>
                  </a:lnTo>
                  <a:lnTo>
                    <a:pt x="394" y="496"/>
                  </a:lnTo>
                  <a:lnTo>
                    <a:pt x="402" y="508"/>
                  </a:lnTo>
                  <a:lnTo>
                    <a:pt x="412" y="522"/>
                  </a:lnTo>
                  <a:lnTo>
                    <a:pt x="418" y="536"/>
                  </a:lnTo>
                  <a:lnTo>
                    <a:pt x="426" y="554"/>
                  </a:lnTo>
                  <a:lnTo>
                    <a:pt x="430" y="574"/>
                  </a:lnTo>
                  <a:lnTo>
                    <a:pt x="436" y="594"/>
                  </a:lnTo>
                  <a:lnTo>
                    <a:pt x="442" y="640"/>
                  </a:lnTo>
                  <a:lnTo>
                    <a:pt x="444" y="692"/>
                  </a:lnTo>
                  <a:lnTo>
                    <a:pt x="444" y="746"/>
                  </a:lnTo>
                  <a:lnTo>
                    <a:pt x="442" y="804"/>
                  </a:lnTo>
                  <a:lnTo>
                    <a:pt x="438" y="864"/>
                  </a:lnTo>
                  <a:lnTo>
                    <a:pt x="1422" y="864"/>
                  </a:lnTo>
                  <a:lnTo>
                    <a:pt x="1422" y="0"/>
                  </a:lnTo>
                  <a:lnTo>
                    <a:pt x="5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2" name="Freeform 10"/>
            <p:cNvSpPr>
              <a:spLocks/>
            </p:cNvSpPr>
            <p:nvPr/>
          </p:nvSpPr>
          <p:spPr bwMode="auto">
            <a:xfrm>
              <a:off x="10209213" y="4841875"/>
              <a:ext cx="3556000" cy="1073150"/>
            </a:xfrm>
            <a:custGeom>
              <a:avLst/>
              <a:gdLst>
                <a:gd name="T0" fmla="*/ 1586 w 2240"/>
                <a:gd name="T1" fmla="*/ 198 h 676"/>
                <a:gd name="T2" fmla="*/ 1468 w 2240"/>
                <a:gd name="T3" fmla="*/ 148 h 676"/>
                <a:gd name="T4" fmla="*/ 1352 w 2240"/>
                <a:gd name="T5" fmla="*/ 106 h 676"/>
                <a:gd name="T6" fmla="*/ 1240 w 2240"/>
                <a:gd name="T7" fmla="*/ 70 h 676"/>
                <a:gd name="T8" fmla="*/ 1128 w 2240"/>
                <a:gd name="T9" fmla="*/ 44 h 676"/>
                <a:gd name="T10" fmla="*/ 1020 w 2240"/>
                <a:gd name="T11" fmla="*/ 22 h 676"/>
                <a:gd name="T12" fmla="*/ 914 w 2240"/>
                <a:gd name="T13" fmla="*/ 10 h 676"/>
                <a:gd name="T14" fmla="*/ 810 w 2240"/>
                <a:gd name="T15" fmla="*/ 2 h 676"/>
                <a:gd name="T16" fmla="*/ 710 w 2240"/>
                <a:gd name="T17" fmla="*/ 2 h 676"/>
                <a:gd name="T18" fmla="*/ 612 w 2240"/>
                <a:gd name="T19" fmla="*/ 6 h 676"/>
                <a:gd name="T20" fmla="*/ 516 w 2240"/>
                <a:gd name="T21" fmla="*/ 16 h 676"/>
                <a:gd name="T22" fmla="*/ 422 w 2240"/>
                <a:gd name="T23" fmla="*/ 32 h 676"/>
                <a:gd name="T24" fmla="*/ 332 w 2240"/>
                <a:gd name="T25" fmla="*/ 52 h 676"/>
                <a:gd name="T26" fmla="*/ 246 w 2240"/>
                <a:gd name="T27" fmla="*/ 78 h 676"/>
                <a:gd name="T28" fmla="*/ 160 w 2240"/>
                <a:gd name="T29" fmla="*/ 108 h 676"/>
                <a:gd name="T30" fmla="*/ 0 w 2240"/>
                <a:gd name="T31" fmla="*/ 178 h 676"/>
                <a:gd name="T32" fmla="*/ 1206 w 2240"/>
                <a:gd name="T33" fmla="*/ 676 h 676"/>
                <a:gd name="T34" fmla="*/ 1200 w 2240"/>
                <a:gd name="T35" fmla="*/ 566 h 676"/>
                <a:gd name="T36" fmla="*/ 1190 w 2240"/>
                <a:gd name="T37" fmla="*/ 542 h 676"/>
                <a:gd name="T38" fmla="*/ 1174 w 2240"/>
                <a:gd name="T39" fmla="*/ 520 h 676"/>
                <a:gd name="T40" fmla="*/ 1156 w 2240"/>
                <a:gd name="T41" fmla="*/ 482 h 676"/>
                <a:gd name="T42" fmla="*/ 1154 w 2240"/>
                <a:gd name="T43" fmla="*/ 440 h 676"/>
                <a:gd name="T44" fmla="*/ 1154 w 2240"/>
                <a:gd name="T45" fmla="*/ 438 h 676"/>
                <a:gd name="T46" fmla="*/ 1154 w 2240"/>
                <a:gd name="T47" fmla="*/ 438 h 676"/>
                <a:gd name="T48" fmla="*/ 1156 w 2240"/>
                <a:gd name="T49" fmla="*/ 426 h 676"/>
                <a:gd name="T50" fmla="*/ 1168 w 2240"/>
                <a:gd name="T51" fmla="*/ 396 h 676"/>
                <a:gd name="T52" fmla="*/ 1196 w 2240"/>
                <a:gd name="T53" fmla="*/ 362 h 676"/>
                <a:gd name="T54" fmla="*/ 1238 w 2240"/>
                <a:gd name="T55" fmla="*/ 340 h 676"/>
                <a:gd name="T56" fmla="*/ 1288 w 2240"/>
                <a:gd name="T57" fmla="*/ 330 h 676"/>
                <a:gd name="T58" fmla="*/ 1302 w 2240"/>
                <a:gd name="T59" fmla="*/ 332 h 676"/>
                <a:gd name="T60" fmla="*/ 1340 w 2240"/>
                <a:gd name="T61" fmla="*/ 340 h 676"/>
                <a:gd name="T62" fmla="*/ 1382 w 2240"/>
                <a:gd name="T63" fmla="*/ 364 h 676"/>
                <a:gd name="T64" fmla="*/ 1406 w 2240"/>
                <a:gd name="T65" fmla="*/ 392 h 676"/>
                <a:gd name="T66" fmla="*/ 1416 w 2240"/>
                <a:gd name="T67" fmla="*/ 412 h 676"/>
                <a:gd name="T68" fmla="*/ 1422 w 2240"/>
                <a:gd name="T69" fmla="*/ 434 h 676"/>
                <a:gd name="T70" fmla="*/ 1422 w 2240"/>
                <a:gd name="T71" fmla="*/ 446 h 676"/>
                <a:gd name="T72" fmla="*/ 1422 w 2240"/>
                <a:gd name="T73" fmla="*/ 466 h 676"/>
                <a:gd name="T74" fmla="*/ 1410 w 2240"/>
                <a:gd name="T75" fmla="*/ 502 h 676"/>
                <a:gd name="T76" fmla="*/ 1400 w 2240"/>
                <a:gd name="T77" fmla="*/ 520 h 676"/>
                <a:gd name="T78" fmla="*/ 1376 w 2240"/>
                <a:gd name="T79" fmla="*/ 560 h 676"/>
                <a:gd name="T80" fmla="*/ 1368 w 2240"/>
                <a:gd name="T81" fmla="*/ 590 h 676"/>
                <a:gd name="T82" fmla="*/ 2240 w 2240"/>
                <a:gd name="T83" fmla="*/ 676 h 676"/>
                <a:gd name="T84" fmla="*/ 2212 w 2240"/>
                <a:gd name="T85" fmla="*/ 642 h 676"/>
                <a:gd name="T86" fmla="*/ 2150 w 2240"/>
                <a:gd name="T87" fmla="*/ 578 h 676"/>
                <a:gd name="T88" fmla="*/ 2082 w 2240"/>
                <a:gd name="T89" fmla="*/ 514 h 676"/>
                <a:gd name="T90" fmla="*/ 2008 w 2240"/>
                <a:gd name="T91" fmla="*/ 452 h 676"/>
                <a:gd name="T92" fmla="*/ 1928 w 2240"/>
                <a:gd name="T93" fmla="*/ 392 h 676"/>
                <a:gd name="T94" fmla="*/ 1838 w 2240"/>
                <a:gd name="T95" fmla="*/ 334 h 676"/>
                <a:gd name="T96" fmla="*/ 1744 w 2240"/>
                <a:gd name="T97" fmla="*/ 278 h 676"/>
                <a:gd name="T98" fmla="*/ 1640 w 2240"/>
                <a:gd name="T99" fmla="*/ 224 h 676"/>
                <a:gd name="T100" fmla="*/ 1586 w 2240"/>
                <a:gd name="T101" fmla="*/ 198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40" h="676">
                  <a:moveTo>
                    <a:pt x="1586" y="198"/>
                  </a:moveTo>
                  <a:lnTo>
                    <a:pt x="1586" y="198"/>
                  </a:lnTo>
                  <a:lnTo>
                    <a:pt x="1526" y="172"/>
                  </a:lnTo>
                  <a:lnTo>
                    <a:pt x="1468" y="148"/>
                  </a:lnTo>
                  <a:lnTo>
                    <a:pt x="1410" y="126"/>
                  </a:lnTo>
                  <a:lnTo>
                    <a:pt x="1352" y="106"/>
                  </a:lnTo>
                  <a:lnTo>
                    <a:pt x="1296" y="88"/>
                  </a:lnTo>
                  <a:lnTo>
                    <a:pt x="1240" y="70"/>
                  </a:lnTo>
                  <a:lnTo>
                    <a:pt x="1184" y="56"/>
                  </a:lnTo>
                  <a:lnTo>
                    <a:pt x="1128" y="44"/>
                  </a:lnTo>
                  <a:lnTo>
                    <a:pt x="1074" y="32"/>
                  </a:lnTo>
                  <a:lnTo>
                    <a:pt x="1020" y="22"/>
                  </a:lnTo>
                  <a:lnTo>
                    <a:pt x="966" y="16"/>
                  </a:lnTo>
                  <a:lnTo>
                    <a:pt x="914" y="10"/>
                  </a:lnTo>
                  <a:lnTo>
                    <a:pt x="862" y="4"/>
                  </a:lnTo>
                  <a:lnTo>
                    <a:pt x="810" y="2"/>
                  </a:lnTo>
                  <a:lnTo>
                    <a:pt x="760" y="0"/>
                  </a:lnTo>
                  <a:lnTo>
                    <a:pt x="710" y="2"/>
                  </a:lnTo>
                  <a:lnTo>
                    <a:pt x="660" y="2"/>
                  </a:lnTo>
                  <a:lnTo>
                    <a:pt x="612" y="6"/>
                  </a:lnTo>
                  <a:lnTo>
                    <a:pt x="564" y="10"/>
                  </a:lnTo>
                  <a:lnTo>
                    <a:pt x="516" y="16"/>
                  </a:lnTo>
                  <a:lnTo>
                    <a:pt x="470" y="24"/>
                  </a:lnTo>
                  <a:lnTo>
                    <a:pt x="422" y="32"/>
                  </a:lnTo>
                  <a:lnTo>
                    <a:pt x="378" y="42"/>
                  </a:lnTo>
                  <a:lnTo>
                    <a:pt x="332" y="52"/>
                  </a:lnTo>
                  <a:lnTo>
                    <a:pt x="288" y="64"/>
                  </a:lnTo>
                  <a:lnTo>
                    <a:pt x="246" y="78"/>
                  </a:lnTo>
                  <a:lnTo>
                    <a:pt x="202" y="92"/>
                  </a:lnTo>
                  <a:lnTo>
                    <a:pt x="160" y="108"/>
                  </a:lnTo>
                  <a:lnTo>
                    <a:pt x="78" y="142"/>
                  </a:lnTo>
                  <a:lnTo>
                    <a:pt x="0" y="178"/>
                  </a:lnTo>
                  <a:lnTo>
                    <a:pt x="0" y="676"/>
                  </a:lnTo>
                  <a:lnTo>
                    <a:pt x="1206" y="676"/>
                  </a:lnTo>
                  <a:lnTo>
                    <a:pt x="1206" y="590"/>
                  </a:lnTo>
                  <a:lnTo>
                    <a:pt x="1200" y="566"/>
                  </a:lnTo>
                  <a:lnTo>
                    <a:pt x="1200" y="566"/>
                  </a:lnTo>
                  <a:lnTo>
                    <a:pt x="1190" y="542"/>
                  </a:lnTo>
                  <a:lnTo>
                    <a:pt x="1174" y="520"/>
                  </a:lnTo>
                  <a:lnTo>
                    <a:pt x="1174" y="520"/>
                  </a:lnTo>
                  <a:lnTo>
                    <a:pt x="1164" y="502"/>
                  </a:lnTo>
                  <a:lnTo>
                    <a:pt x="1156" y="482"/>
                  </a:lnTo>
                  <a:lnTo>
                    <a:pt x="1154" y="462"/>
                  </a:lnTo>
                  <a:lnTo>
                    <a:pt x="1154" y="440"/>
                  </a:lnTo>
                  <a:lnTo>
                    <a:pt x="1154" y="440"/>
                  </a:lnTo>
                  <a:lnTo>
                    <a:pt x="1154" y="438"/>
                  </a:lnTo>
                  <a:lnTo>
                    <a:pt x="1154" y="438"/>
                  </a:lnTo>
                  <a:lnTo>
                    <a:pt x="1154" y="438"/>
                  </a:lnTo>
                  <a:lnTo>
                    <a:pt x="1154" y="438"/>
                  </a:lnTo>
                  <a:lnTo>
                    <a:pt x="1156" y="426"/>
                  </a:lnTo>
                  <a:lnTo>
                    <a:pt x="1158" y="416"/>
                  </a:lnTo>
                  <a:lnTo>
                    <a:pt x="1168" y="396"/>
                  </a:lnTo>
                  <a:lnTo>
                    <a:pt x="1180" y="378"/>
                  </a:lnTo>
                  <a:lnTo>
                    <a:pt x="1196" y="362"/>
                  </a:lnTo>
                  <a:lnTo>
                    <a:pt x="1216" y="348"/>
                  </a:lnTo>
                  <a:lnTo>
                    <a:pt x="1238" y="340"/>
                  </a:lnTo>
                  <a:lnTo>
                    <a:pt x="1262" y="334"/>
                  </a:lnTo>
                  <a:lnTo>
                    <a:pt x="1288" y="330"/>
                  </a:lnTo>
                  <a:lnTo>
                    <a:pt x="1288" y="330"/>
                  </a:lnTo>
                  <a:lnTo>
                    <a:pt x="1302" y="332"/>
                  </a:lnTo>
                  <a:lnTo>
                    <a:pt x="1314" y="334"/>
                  </a:lnTo>
                  <a:lnTo>
                    <a:pt x="1340" y="340"/>
                  </a:lnTo>
                  <a:lnTo>
                    <a:pt x="1362" y="350"/>
                  </a:lnTo>
                  <a:lnTo>
                    <a:pt x="1382" y="364"/>
                  </a:lnTo>
                  <a:lnTo>
                    <a:pt x="1398" y="382"/>
                  </a:lnTo>
                  <a:lnTo>
                    <a:pt x="1406" y="392"/>
                  </a:lnTo>
                  <a:lnTo>
                    <a:pt x="1412" y="402"/>
                  </a:lnTo>
                  <a:lnTo>
                    <a:pt x="1416" y="412"/>
                  </a:lnTo>
                  <a:lnTo>
                    <a:pt x="1420" y="424"/>
                  </a:lnTo>
                  <a:lnTo>
                    <a:pt x="1422" y="434"/>
                  </a:lnTo>
                  <a:lnTo>
                    <a:pt x="1422" y="446"/>
                  </a:lnTo>
                  <a:lnTo>
                    <a:pt x="1422" y="446"/>
                  </a:lnTo>
                  <a:lnTo>
                    <a:pt x="1422" y="446"/>
                  </a:lnTo>
                  <a:lnTo>
                    <a:pt x="1422" y="466"/>
                  </a:lnTo>
                  <a:lnTo>
                    <a:pt x="1418" y="484"/>
                  </a:lnTo>
                  <a:lnTo>
                    <a:pt x="1410" y="502"/>
                  </a:lnTo>
                  <a:lnTo>
                    <a:pt x="1400" y="520"/>
                  </a:lnTo>
                  <a:lnTo>
                    <a:pt x="1400" y="520"/>
                  </a:lnTo>
                  <a:lnTo>
                    <a:pt x="1386" y="540"/>
                  </a:lnTo>
                  <a:lnTo>
                    <a:pt x="1376" y="560"/>
                  </a:lnTo>
                  <a:lnTo>
                    <a:pt x="1368" y="590"/>
                  </a:lnTo>
                  <a:lnTo>
                    <a:pt x="1368" y="590"/>
                  </a:lnTo>
                  <a:lnTo>
                    <a:pt x="1368" y="676"/>
                  </a:lnTo>
                  <a:lnTo>
                    <a:pt x="2240" y="676"/>
                  </a:lnTo>
                  <a:lnTo>
                    <a:pt x="2240" y="676"/>
                  </a:lnTo>
                  <a:lnTo>
                    <a:pt x="2212" y="642"/>
                  </a:lnTo>
                  <a:lnTo>
                    <a:pt x="2182" y="610"/>
                  </a:lnTo>
                  <a:lnTo>
                    <a:pt x="2150" y="578"/>
                  </a:lnTo>
                  <a:lnTo>
                    <a:pt x="2116" y="546"/>
                  </a:lnTo>
                  <a:lnTo>
                    <a:pt x="2082" y="514"/>
                  </a:lnTo>
                  <a:lnTo>
                    <a:pt x="2046" y="484"/>
                  </a:lnTo>
                  <a:lnTo>
                    <a:pt x="2008" y="452"/>
                  </a:lnTo>
                  <a:lnTo>
                    <a:pt x="1968" y="422"/>
                  </a:lnTo>
                  <a:lnTo>
                    <a:pt x="1928" y="392"/>
                  </a:lnTo>
                  <a:lnTo>
                    <a:pt x="1884" y="364"/>
                  </a:lnTo>
                  <a:lnTo>
                    <a:pt x="1838" y="334"/>
                  </a:lnTo>
                  <a:lnTo>
                    <a:pt x="1792" y="306"/>
                  </a:lnTo>
                  <a:lnTo>
                    <a:pt x="1744" y="278"/>
                  </a:lnTo>
                  <a:lnTo>
                    <a:pt x="1692" y="252"/>
                  </a:lnTo>
                  <a:lnTo>
                    <a:pt x="1640" y="224"/>
                  </a:lnTo>
                  <a:lnTo>
                    <a:pt x="1586" y="198"/>
                  </a:lnTo>
                  <a:lnTo>
                    <a:pt x="1586" y="19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3" name="Freeform 11"/>
            <p:cNvSpPr>
              <a:spLocks/>
            </p:cNvSpPr>
            <p:nvPr/>
          </p:nvSpPr>
          <p:spPr bwMode="auto">
            <a:xfrm>
              <a:off x="10209213" y="6146800"/>
              <a:ext cx="2282825" cy="1371600"/>
            </a:xfrm>
            <a:custGeom>
              <a:avLst/>
              <a:gdLst>
                <a:gd name="T0" fmla="*/ 0 w 1438"/>
                <a:gd name="T1" fmla="*/ 0 h 864"/>
                <a:gd name="T2" fmla="*/ 0 w 1438"/>
                <a:gd name="T3" fmla="*/ 864 h 864"/>
                <a:gd name="T4" fmla="*/ 1114 w 1438"/>
                <a:gd name="T5" fmla="*/ 864 h 864"/>
                <a:gd name="T6" fmla="*/ 1114 w 1438"/>
                <a:gd name="T7" fmla="*/ 780 h 864"/>
                <a:gd name="T8" fmla="*/ 1106 w 1438"/>
                <a:gd name="T9" fmla="*/ 754 h 864"/>
                <a:gd name="T10" fmla="*/ 1106 w 1438"/>
                <a:gd name="T11" fmla="*/ 754 h 864"/>
                <a:gd name="T12" fmla="*/ 1096 w 1438"/>
                <a:gd name="T13" fmla="*/ 732 h 864"/>
                <a:gd name="T14" fmla="*/ 1082 w 1438"/>
                <a:gd name="T15" fmla="*/ 708 h 864"/>
                <a:gd name="T16" fmla="*/ 1082 w 1438"/>
                <a:gd name="T17" fmla="*/ 708 h 864"/>
                <a:gd name="T18" fmla="*/ 1070 w 1438"/>
                <a:gd name="T19" fmla="*/ 690 h 864"/>
                <a:gd name="T20" fmla="*/ 1064 w 1438"/>
                <a:gd name="T21" fmla="*/ 672 h 864"/>
                <a:gd name="T22" fmla="*/ 1060 w 1438"/>
                <a:gd name="T23" fmla="*/ 652 h 864"/>
                <a:gd name="T24" fmla="*/ 1060 w 1438"/>
                <a:gd name="T25" fmla="*/ 630 h 864"/>
                <a:gd name="T26" fmla="*/ 1060 w 1438"/>
                <a:gd name="T27" fmla="*/ 630 h 864"/>
                <a:gd name="T28" fmla="*/ 1060 w 1438"/>
                <a:gd name="T29" fmla="*/ 628 h 864"/>
                <a:gd name="T30" fmla="*/ 1060 w 1438"/>
                <a:gd name="T31" fmla="*/ 626 h 864"/>
                <a:gd name="T32" fmla="*/ 1060 w 1438"/>
                <a:gd name="T33" fmla="*/ 626 h 864"/>
                <a:gd name="T34" fmla="*/ 1060 w 1438"/>
                <a:gd name="T35" fmla="*/ 626 h 864"/>
                <a:gd name="T36" fmla="*/ 1062 w 1438"/>
                <a:gd name="T37" fmla="*/ 616 h 864"/>
                <a:gd name="T38" fmla="*/ 1064 w 1438"/>
                <a:gd name="T39" fmla="*/ 604 h 864"/>
                <a:gd name="T40" fmla="*/ 1074 w 1438"/>
                <a:gd name="T41" fmla="*/ 584 h 864"/>
                <a:gd name="T42" fmla="*/ 1086 w 1438"/>
                <a:gd name="T43" fmla="*/ 566 h 864"/>
                <a:gd name="T44" fmla="*/ 1104 w 1438"/>
                <a:gd name="T45" fmla="*/ 550 h 864"/>
                <a:gd name="T46" fmla="*/ 1122 w 1438"/>
                <a:gd name="T47" fmla="*/ 538 h 864"/>
                <a:gd name="T48" fmla="*/ 1144 w 1438"/>
                <a:gd name="T49" fmla="*/ 528 h 864"/>
                <a:gd name="T50" fmla="*/ 1168 w 1438"/>
                <a:gd name="T51" fmla="*/ 522 h 864"/>
                <a:gd name="T52" fmla="*/ 1194 w 1438"/>
                <a:gd name="T53" fmla="*/ 520 h 864"/>
                <a:gd name="T54" fmla="*/ 1194 w 1438"/>
                <a:gd name="T55" fmla="*/ 520 h 864"/>
                <a:gd name="T56" fmla="*/ 1208 w 1438"/>
                <a:gd name="T57" fmla="*/ 520 h 864"/>
                <a:gd name="T58" fmla="*/ 1222 w 1438"/>
                <a:gd name="T59" fmla="*/ 522 h 864"/>
                <a:gd name="T60" fmla="*/ 1246 w 1438"/>
                <a:gd name="T61" fmla="*/ 530 h 864"/>
                <a:gd name="T62" fmla="*/ 1270 w 1438"/>
                <a:gd name="T63" fmla="*/ 540 h 864"/>
                <a:gd name="T64" fmla="*/ 1288 w 1438"/>
                <a:gd name="T65" fmla="*/ 554 h 864"/>
                <a:gd name="T66" fmla="*/ 1306 w 1438"/>
                <a:gd name="T67" fmla="*/ 570 h 864"/>
                <a:gd name="T68" fmla="*/ 1312 w 1438"/>
                <a:gd name="T69" fmla="*/ 580 h 864"/>
                <a:gd name="T70" fmla="*/ 1318 w 1438"/>
                <a:gd name="T71" fmla="*/ 590 h 864"/>
                <a:gd name="T72" fmla="*/ 1322 w 1438"/>
                <a:gd name="T73" fmla="*/ 602 h 864"/>
                <a:gd name="T74" fmla="*/ 1326 w 1438"/>
                <a:gd name="T75" fmla="*/ 612 h 864"/>
                <a:gd name="T76" fmla="*/ 1328 w 1438"/>
                <a:gd name="T77" fmla="*/ 624 h 864"/>
                <a:gd name="T78" fmla="*/ 1328 w 1438"/>
                <a:gd name="T79" fmla="*/ 636 h 864"/>
                <a:gd name="T80" fmla="*/ 1328 w 1438"/>
                <a:gd name="T81" fmla="*/ 636 h 864"/>
                <a:gd name="T82" fmla="*/ 1328 w 1438"/>
                <a:gd name="T83" fmla="*/ 636 h 864"/>
                <a:gd name="T84" fmla="*/ 1328 w 1438"/>
                <a:gd name="T85" fmla="*/ 656 h 864"/>
                <a:gd name="T86" fmla="*/ 1324 w 1438"/>
                <a:gd name="T87" fmla="*/ 674 h 864"/>
                <a:gd name="T88" fmla="*/ 1316 w 1438"/>
                <a:gd name="T89" fmla="*/ 692 h 864"/>
                <a:gd name="T90" fmla="*/ 1306 w 1438"/>
                <a:gd name="T91" fmla="*/ 708 h 864"/>
                <a:gd name="T92" fmla="*/ 1306 w 1438"/>
                <a:gd name="T93" fmla="*/ 708 h 864"/>
                <a:gd name="T94" fmla="*/ 1292 w 1438"/>
                <a:gd name="T95" fmla="*/ 730 h 864"/>
                <a:gd name="T96" fmla="*/ 1282 w 1438"/>
                <a:gd name="T97" fmla="*/ 750 h 864"/>
                <a:gd name="T98" fmla="*/ 1276 w 1438"/>
                <a:gd name="T99" fmla="*/ 780 h 864"/>
                <a:gd name="T100" fmla="*/ 1274 w 1438"/>
                <a:gd name="T101" fmla="*/ 780 h 864"/>
                <a:gd name="T102" fmla="*/ 1274 w 1438"/>
                <a:gd name="T103" fmla="*/ 864 h 864"/>
                <a:gd name="T104" fmla="*/ 1438 w 1438"/>
                <a:gd name="T105" fmla="*/ 864 h 864"/>
                <a:gd name="T106" fmla="*/ 1438 w 1438"/>
                <a:gd name="T107" fmla="*/ 0 h 864"/>
                <a:gd name="T108" fmla="*/ 0 w 1438"/>
                <a:gd name="T10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4">
                  <a:moveTo>
                    <a:pt x="0" y="0"/>
                  </a:moveTo>
                  <a:lnTo>
                    <a:pt x="0" y="864"/>
                  </a:lnTo>
                  <a:lnTo>
                    <a:pt x="1114" y="864"/>
                  </a:lnTo>
                  <a:lnTo>
                    <a:pt x="1114" y="780"/>
                  </a:lnTo>
                  <a:lnTo>
                    <a:pt x="1106" y="754"/>
                  </a:lnTo>
                  <a:lnTo>
                    <a:pt x="1106" y="754"/>
                  </a:lnTo>
                  <a:lnTo>
                    <a:pt x="1096" y="732"/>
                  </a:lnTo>
                  <a:lnTo>
                    <a:pt x="1082" y="708"/>
                  </a:lnTo>
                  <a:lnTo>
                    <a:pt x="1082" y="708"/>
                  </a:lnTo>
                  <a:lnTo>
                    <a:pt x="1070" y="690"/>
                  </a:lnTo>
                  <a:lnTo>
                    <a:pt x="1064" y="672"/>
                  </a:lnTo>
                  <a:lnTo>
                    <a:pt x="1060" y="652"/>
                  </a:lnTo>
                  <a:lnTo>
                    <a:pt x="1060" y="630"/>
                  </a:lnTo>
                  <a:lnTo>
                    <a:pt x="1060" y="630"/>
                  </a:lnTo>
                  <a:lnTo>
                    <a:pt x="1060" y="628"/>
                  </a:lnTo>
                  <a:lnTo>
                    <a:pt x="1060" y="626"/>
                  </a:lnTo>
                  <a:lnTo>
                    <a:pt x="1060" y="626"/>
                  </a:lnTo>
                  <a:lnTo>
                    <a:pt x="1060" y="626"/>
                  </a:lnTo>
                  <a:lnTo>
                    <a:pt x="1062" y="616"/>
                  </a:lnTo>
                  <a:lnTo>
                    <a:pt x="1064" y="604"/>
                  </a:lnTo>
                  <a:lnTo>
                    <a:pt x="1074" y="584"/>
                  </a:lnTo>
                  <a:lnTo>
                    <a:pt x="1086" y="566"/>
                  </a:lnTo>
                  <a:lnTo>
                    <a:pt x="1104" y="550"/>
                  </a:lnTo>
                  <a:lnTo>
                    <a:pt x="1122" y="538"/>
                  </a:lnTo>
                  <a:lnTo>
                    <a:pt x="1144" y="528"/>
                  </a:lnTo>
                  <a:lnTo>
                    <a:pt x="1168" y="522"/>
                  </a:lnTo>
                  <a:lnTo>
                    <a:pt x="1194" y="520"/>
                  </a:lnTo>
                  <a:lnTo>
                    <a:pt x="1194" y="520"/>
                  </a:lnTo>
                  <a:lnTo>
                    <a:pt x="1208" y="520"/>
                  </a:lnTo>
                  <a:lnTo>
                    <a:pt x="1222" y="522"/>
                  </a:lnTo>
                  <a:lnTo>
                    <a:pt x="1246" y="530"/>
                  </a:lnTo>
                  <a:lnTo>
                    <a:pt x="1270" y="540"/>
                  </a:lnTo>
                  <a:lnTo>
                    <a:pt x="1288" y="554"/>
                  </a:lnTo>
                  <a:lnTo>
                    <a:pt x="1306" y="570"/>
                  </a:lnTo>
                  <a:lnTo>
                    <a:pt x="1312" y="580"/>
                  </a:lnTo>
                  <a:lnTo>
                    <a:pt x="1318" y="590"/>
                  </a:lnTo>
                  <a:lnTo>
                    <a:pt x="1322" y="602"/>
                  </a:lnTo>
                  <a:lnTo>
                    <a:pt x="1326" y="612"/>
                  </a:lnTo>
                  <a:lnTo>
                    <a:pt x="1328" y="624"/>
                  </a:lnTo>
                  <a:lnTo>
                    <a:pt x="1328" y="636"/>
                  </a:lnTo>
                  <a:lnTo>
                    <a:pt x="1328" y="636"/>
                  </a:lnTo>
                  <a:lnTo>
                    <a:pt x="1328" y="636"/>
                  </a:lnTo>
                  <a:lnTo>
                    <a:pt x="1328" y="656"/>
                  </a:lnTo>
                  <a:lnTo>
                    <a:pt x="1324" y="674"/>
                  </a:lnTo>
                  <a:lnTo>
                    <a:pt x="1316" y="692"/>
                  </a:lnTo>
                  <a:lnTo>
                    <a:pt x="1306" y="708"/>
                  </a:lnTo>
                  <a:lnTo>
                    <a:pt x="1306" y="708"/>
                  </a:lnTo>
                  <a:lnTo>
                    <a:pt x="1292" y="730"/>
                  </a:lnTo>
                  <a:lnTo>
                    <a:pt x="1282" y="750"/>
                  </a:lnTo>
                  <a:lnTo>
                    <a:pt x="1276" y="780"/>
                  </a:lnTo>
                  <a:lnTo>
                    <a:pt x="1274" y="780"/>
                  </a:lnTo>
                  <a:lnTo>
                    <a:pt x="1274" y="864"/>
                  </a:lnTo>
                  <a:lnTo>
                    <a:pt x="1438" y="864"/>
                  </a:lnTo>
                  <a:lnTo>
                    <a:pt x="143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4" name="Freeform 12"/>
            <p:cNvSpPr>
              <a:spLocks/>
            </p:cNvSpPr>
            <p:nvPr/>
          </p:nvSpPr>
          <p:spPr bwMode="auto">
            <a:xfrm>
              <a:off x="10209213" y="6146800"/>
              <a:ext cx="2282825" cy="1371600"/>
            </a:xfrm>
            <a:custGeom>
              <a:avLst/>
              <a:gdLst>
                <a:gd name="T0" fmla="*/ 0 w 1438"/>
                <a:gd name="T1" fmla="*/ 0 h 864"/>
                <a:gd name="T2" fmla="*/ 0 w 1438"/>
                <a:gd name="T3" fmla="*/ 864 h 864"/>
                <a:gd name="T4" fmla="*/ 1114 w 1438"/>
                <a:gd name="T5" fmla="*/ 864 h 864"/>
                <a:gd name="T6" fmla="*/ 1114 w 1438"/>
                <a:gd name="T7" fmla="*/ 780 h 864"/>
                <a:gd name="T8" fmla="*/ 1106 w 1438"/>
                <a:gd name="T9" fmla="*/ 754 h 864"/>
                <a:gd name="T10" fmla="*/ 1106 w 1438"/>
                <a:gd name="T11" fmla="*/ 754 h 864"/>
                <a:gd name="T12" fmla="*/ 1096 w 1438"/>
                <a:gd name="T13" fmla="*/ 732 h 864"/>
                <a:gd name="T14" fmla="*/ 1082 w 1438"/>
                <a:gd name="T15" fmla="*/ 708 h 864"/>
                <a:gd name="T16" fmla="*/ 1082 w 1438"/>
                <a:gd name="T17" fmla="*/ 708 h 864"/>
                <a:gd name="T18" fmla="*/ 1070 w 1438"/>
                <a:gd name="T19" fmla="*/ 690 h 864"/>
                <a:gd name="T20" fmla="*/ 1064 w 1438"/>
                <a:gd name="T21" fmla="*/ 672 h 864"/>
                <a:gd name="T22" fmla="*/ 1060 w 1438"/>
                <a:gd name="T23" fmla="*/ 652 h 864"/>
                <a:gd name="T24" fmla="*/ 1060 w 1438"/>
                <a:gd name="T25" fmla="*/ 630 h 864"/>
                <a:gd name="T26" fmla="*/ 1060 w 1438"/>
                <a:gd name="T27" fmla="*/ 630 h 864"/>
                <a:gd name="T28" fmla="*/ 1060 w 1438"/>
                <a:gd name="T29" fmla="*/ 628 h 864"/>
                <a:gd name="T30" fmla="*/ 1060 w 1438"/>
                <a:gd name="T31" fmla="*/ 626 h 864"/>
                <a:gd name="T32" fmla="*/ 1060 w 1438"/>
                <a:gd name="T33" fmla="*/ 626 h 864"/>
                <a:gd name="T34" fmla="*/ 1060 w 1438"/>
                <a:gd name="T35" fmla="*/ 626 h 864"/>
                <a:gd name="T36" fmla="*/ 1062 w 1438"/>
                <a:gd name="T37" fmla="*/ 616 h 864"/>
                <a:gd name="T38" fmla="*/ 1064 w 1438"/>
                <a:gd name="T39" fmla="*/ 604 h 864"/>
                <a:gd name="T40" fmla="*/ 1074 w 1438"/>
                <a:gd name="T41" fmla="*/ 584 h 864"/>
                <a:gd name="T42" fmla="*/ 1086 w 1438"/>
                <a:gd name="T43" fmla="*/ 566 h 864"/>
                <a:gd name="T44" fmla="*/ 1104 w 1438"/>
                <a:gd name="T45" fmla="*/ 550 h 864"/>
                <a:gd name="T46" fmla="*/ 1122 w 1438"/>
                <a:gd name="T47" fmla="*/ 538 h 864"/>
                <a:gd name="T48" fmla="*/ 1144 w 1438"/>
                <a:gd name="T49" fmla="*/ 528 h 864"/>
                <a:gd name="T50" fmla="*/ 1168 w 1438"/>
                <a:gd name="T51" fmla="*/ 522 h 864"/>
                <a:gd name="T52" fmla="*/ 1194 w 1438"/>
                <a:gd name="T53" fmla="*/ 520 h 864"/>
                <a:gd name="T54" fmla="*/ 1194 w 1438"/>
                <a:gd name="T55" fmla="*/ 520 h 864"/>
                <a:gd name="T56" fmla="*/ 1208 w 1438"/>
                <a:gd name="T57" fmla="*/ 520 h 864"/>
                <a:gd name="T58" fmla="*/ 1222 w 1438"/>
                <a:gd name="T59" fmla="*/ 522 h 864"/>
                <a:gd name="T60" fmla="*/ 1246 w 1438"/>
                <a:gd name="T61" fmla="*/ 530 h 864"/>
                <a:gd name="T62" fmla="*/ 1270 w 1438"/>
                <a:gd name="T63" fmla="*/ 540 h 864"/>
                <a:gd name="T64" fmla="*/ 1288 w 1438"/>
                <a:gd name="T65" fmla="*/ 554 h 864"/>
                <a:gd name="T66" fmla="*/ 1306 w 1438"/>
                <a:gd name="T67" fmla="*/ 570 h 864"/>
                <a:gd name="T68" fmla="*/ 1312 w 1438"/>
                <a:gd name="T69" fmla="*/ 580 h 864"/>
                <a:gd name="T70" fmla="*/ 1318 w 1438"/>
                <a:gd name="T71" fmla="*/ 590 h 864"/>
                <a:gd name="T72" fmla="*/ 1322 w 1438"/>
                <a:gd name="T73" fmla="*/ 602 h 864"/>
                <a:gd name="T74" fmla="*/ 1326 w 1438"/>
                <a:gd name="T75" fmla="*/ 612 h 864"/>
                <a:gd name="T76" fmla="*/ 1328 w 1438"/>
                <a:gd name="T77" fmla="*/ 624 h 864"/>
                <a:gd name="T78" fmla="*/ 1328 w 1438"/>
                <a:gd name="T79" fmla="*/ 636 h 864"/>
                <a:gd name="T80" fmla="*/ 1328 w 1438"/>
                <a:gd name="T81" fmla="*/ 636 h 864"/>
                <a:gd name="T82" fmla="*/ 1328 w 1438"/>
                <a:gd name="T83" fmla="*/ 636 h 864"/>
                <a:gd name="T84" fmla="*/ 1328 w 1438"/>
                <a:gd name="T85" fmla="*/ 656 h 864"/>
                <a:gd name="T86" fmla="*/ 1324 w 1438"/>
                <a:gd name="T87" fmla="*/ 674 h 864"/>
                <a:gd name="T88" fmla="*/ 1316 w 1438"/>
                <a:gd name="T89" fmla="*/ 692 h 864"/>
                <a:gd name="T90" fmla="*/ 1306 w 1438"/>
                <a:gd name="T91" fmla="*/ 708 h 864"/>
                <a:gd name="T92" fmla="*/ 1306 w 1438"/>
                <a:gd name="T93" fmla="*/ 708 h 864"/>
                <a:gd name="T94" fmla="*/ 1292 w 1438"/>
                <a:gd name="T95" fmla="*/ 730 h 864"/>
                <a:gd name="T96" fmla="*/ 1282 w 1438"/>
                <a:gd name="T97" fmla="*/ 750 h 864"/>
                <a:gd name="T98" fmla="*/ 1276 w 1438"/>
                <a:gd name="T99" fmla="*/ 780 h 864"/>
                <a:gd name="T100" fmla="*/ 1274 w 1438"/>
                <a:gd name="T101" fmla="*/ 780 h 864"/>
                <a:gd name="T102" fmla="*/ 1274 w 1438"/>
                <a:gd name="T103" fmla="*/ 864 h 864"/>
                <a:gd name="T104" fmla="*/ 1438 w 1438"/>
                <a:gd name="T105" fmla="*/ 864 h 864"/>
                <a:gd name="T106" fmla="*/ 1438 w 1438"/>
                <a:gd name="T107" fmla="*/ 0 h 864"/>
                <a:gd name="T108" fmla="*/ 0 w 1438"/>
                <a:gd name="T10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4">
                  <a:moveTo>
                    <a:pt x="0" y="0"/>
                  </a:moveTo>
                  <a:lnTo>
                    <a:pt x="0" y="864"/>
                  </a:lnTo>
                  <a:lnTo>
                    <a:pt x="1114" y="864"/>
                  </a:lnTo>
                  <a:lnTo>
                    <a:pt x="1114" y="780"/>
                  </a:lnTo>
                  <a:lnTo>
                    <a:pt x="1106" y="754"/>
                  </a:lnTo>
                  <a:lnTo>
                    <a:pt x="1106" y="754"/>
                  </a:lnTo>
                  <a:lnTo>
                    <a:pt x="1096" y="732"/>
                  </a:lnTo>
                  <a:lnTo>
                    <a:pt x="1082" y="708"/>
                  </a:lnTo>
                  <a:lnTo>
                    <a:pt x="1082" y="708"/>
                  </a:lnTo>
                  <a:lnTo>
                    <a:pt x="1070" y="690"/>
                  </a:lnTo>
                  <a:lnTo>
                    <a:pt x="1064" y="672"/>
                  </a:lnTo>
                  <a:lnTo>
                    <a:pt x="1060" y="652"/>
                  </a:lnTo>
                  <a:lnTo>
                    <a:pt x="1060" y="630"/>
                  </a:lnTo>
                  <a:lnTo>
                    <a:pt x="1060" y="630"/>
                  </a:lnTo>
                  <a:lnTo>
                    <a:pt x="1060" y="628"/>
                  </a:lnTo>
                  <a:lnTo>
                    <a:pt x="1060" y="626"/>
                  </a:lnTo>
                  <a:lnTo>
                    <a:pt x="1060" y="626"/>
                  </a:lnTo>
                  <a:lnTo>
                    <a:pt x="1060" y="626"/>
                  </a:lnTo>
                  <a:lnTo>
                    <a:pt x="1062" y="616"/>
                  </a:lnTo>
                  <a:lnTo>
                    <a:pt x="1064" y="604"/>
                  </a:lnTo>
                  <a:lnTo>
                    <a:pt x="1074" y="584"/>
                  </a:lnTo>
                  <a:lnTo>
                    <a:pt x="1086" y="566"/>
                  </a:lnTo>
                  <a:lnTo>
                    <a:pt x="1104" y="550"/>
                  </a:lnTo>
                  <a:lnTo>
                    <a:pt x="1122" y="538"/>
                  </a:lnTo>
                  <a:lnTo>
                    <a:pt x="1144" y="528"/>
                  </a:lnTo>
                  <a:lnTo>
                    <a:pt x="1168" y="522"/>
                  </a:lnTo>
                  <a:lnTo>
                    <a:pt x="1194" y="520"/>
                  </a:lnTo>
                  <a:lnTo>
                    <a:pt x="1194" y="520"/>
                  </a:lnTo>
                  <a:lnTo>
                    <a:pt x="1208" y="520"/>
                  </a:lnTo>
                  <a:lnTo>
                    <a:pt x="1222" y="522"/>
                  </a:lnTo>
                  <a:lnTo>
                    <a:pt x="1246" y="530"/>
                  </a:lnTo>
                  <a:lnTo>
                    <a:pt x="1270" y="540"/>
                  </a:lnTo>
                  <a:lnTo>
                    <a:pt x="1288" y="554"/>
                  </a:lnTo>
                  <a:lnTo>
                    <a:pt x="1306" y="570"/>
                  </a:lnTo>
                  <a:lnTo>
                    <a:pt x="1312" y="580"/>
                  </a:lnTo>
                  <a:lnTo>
                    <a:pt x="1318" y="590"/>
                  </a:lnTo>
                  <a:lnTo>
                    <a:pt x="1322" y="602"/>
                  </a:lnTo>
                  <a:lnTo>
                    <a:pt x="1326" y="612"/>
                  </a:lnTo>
                  <a:lnTo>
                    <a:pt x="1328" y="624"/>
                  </a:lnTo>
                  <a:lnTo>
                    <a:pt x="1328" y="636"/>
                  </a:lnTo>
                  <a:lnTo>
                    <a:pt x="1328" y="636"/>
                  </a:lnTo>
                  <a:lnTo>
                    <a:pt x="1328" y="636"/>
                  </a:lnTo>
                  <a:lnTo>
                    <a:pt x="1328" y="656"/>
                  </a:lnTo>
                  <a:lnTo>
                    <a:pt x="1324" y="674"/>
                  </a:lnTo>
                  <a:lnTo>
                    <a:pt x="1316" y="692"/>
                  </a:lnTo>
                  <a:lnTo>
                    <a:pt x="1306" y="708"/>
                  </a:lnTo>
                  <a:lnTo>
                    <a:pt x="1306" y="708"/>
                  </a:lnTo>
                  <a:lnTo>
                    <a:pt x="1292" y="730"/>
                  </a:lnTo>
                  <a:lnTo>
                    <a:pt x="1282" y="750"/>
                  </a:lnTo>
                  <a:lnTo>
                    <a:pt x="1276" y="780"/>
                  </a:lnTo>
                  <a:lnTo>
                    <a:pt x="1274" y="780"/>
                  </a:lnTo>
                  <a:lnTo>
                    <a:pt x="1274" y="864"/>
                  </a:lnTo>
                  <a:lnTo>
                    <a:pt x="1438" y="864"/>
                  </a:lnTo>
                  <a:lnTo>
                    <a:pt x="143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5" name="Freeform 13"/>
            <p:cNvSpPr>
              <a:spLocks/>
            </p:cNvSpPr>
            <p:nvPr/>
          </p:nvSpPr>
          <p:spPr bwMode="auto">
            <a:xfrm>
              <a:off x="11428413" y="9356725"/>
              <a:ext cx="3336925" cy="1371600"/>
            </a:xfrm>
            <a:custGeom>
              <a:avLst/>
              <a:gdLst>
                <a:gd name="T0" fmla="*/ 2102 w 2102"/>
                <a:gd name="T1" fmla="*/ 0 h 864"/>
                <a:gd name="T2" fmla="*/ 0 w 2102"/>
                <a:gd name="T3" fmla="*/ 0 h 864"/>
                <a:gd name="T4" fmla="*/ 0 w 2102"/>
                <a:gd name="T5" fmla="*/ 864 h 864"/>
                <a:gd name="T6" fmla="*/ 1548 w 2102"/>
                <a:gd name="T7" fmla="*/ 864 h 864"/>
                <a:gd name="T8" fmla="*/ 1548 w 2102"/>
                <a:gd name="T9" fmla="*/ 864 h 864"/>
                <a:gd name="T10" fmla="*/ 1628 w 2102"/>
                <a:gd name="T11" fmla="*/ 864 h 864"/>
                <a:gd name="T12" fmla="*/ 1630 w 2102"/>
                <a:gd name="T13" fmla="*/ 730 h 864"/>
                <a:gd name="T14" fmla="*/ 1630 w 2102"/>
                <a:gd name="T15" fmla="*/ 730 h 864"/>
                <a:gd name="T16" fmla="*/ 1644 w 2102"/>
                <a:gd name="T17" fmla="*/ 720 h 864"/>
                <a:gd name="T18" fmla="*/ 1678 w 2102"/>
                <a:gd name="T19" fmla="*/ 694 h 864"/>
                <a:gd name="T20" fmla="*/ 1698 w 2102"/>
                <a:gd name="T21" fmla="*/ 678 h 864"/>
                <a:gd name="T22" fmla="*/ 1716 w 2102"/>
                <a:gd name="T23" fmla="*/ 662 h 864"/>
                <a:gd name="T24" fmla="*/ 1730 w 2102"/>
                <a:gd name="T25" fmla="*/ 648 h 864"/>
                <a:gd name="T26" fmla="*/ 1740 w 2102"/>
                <a:gd name="T27" fmla="*/ 634 h 864"/>
                <a:gd name="T28" fmla="*/ 1740 w 2102"/>
                <a:gd name="T29" fmla="*/ 634 h 864"/>
                <a:gd name="T30" fmla="*/ 1744 w 2102"/>
                <a:gd name="T31" fmla="*/ 620 h 864"/>
                <a:gd name="T32" fmla="*/ 1748 w 2102"/>
                <a:gd name="T33" fmla="*/ 608 h 864"/>
                <a:gd name="T34" fmla="*/ 1748 w 2102"/>
                <a:gd name="T35" fmla="*/ 596 h 864"/>
                <a:gd name="T36" fmla="*/ 1748 w 2102"/>
                <a:gd name="T37" fmla="*/ 584 h 864"/>
                <a:gd name="T38" fmla="*/ 1746 w 2102"/>
                <a:gd name="T39" fmla="*/ 574 h 864"/>
                <a:gd name="T40" fmla="*/ 1744 w 2102"/>
                <a:gd name="T41" fmla="*/ 566 h 864"/>
                <a:gd name="T42" fmla="*/ 1736 w 2102"/>
                <a:gd name="T43" fmla="*/ 552 h 864"/>
                <a:gd name="T44" fmla="*/ 1724 w 2102"/>
                <a:gd name="T45" fmla="*/ 540 h 864"/>
                <a:gd name="T46" fmla="*/ 1716 w 2102"/>
                <a:gd name="T47" fmla="*/ 532 h 864"/>
                <a:gd name="T48" fmla="*/ 1706 w 2102"/>
                <a:gd name="T49" fmla="*/ 526 h 864"/>
                <a:gd name="T50" fmla="*/ 1706 w 2102"/>
                <a:gd name="T51" fmla="*/ 526 h 864"/>
                <a:gd name="T52" fmla="*/ 1720 w 2102"/>
                <a:gd name="T53" fmla="*/ 516 h 864"/>
                <a:gd name="T54" fmla="*/ 1736 w 2102"/>
                <a:gd name="T55" fmla="*/ 502 h 864"/>
                <a:gd name="T56" fmla="*/ 1752 w 2102"/>
                <a:gd name="T57" fmla="*/ 486 h 864"/>
                <a:gd name="T58" fmla="*/ 1766 w 2102"/>
                <a:gd name="T59" fmla="*/ 468 h 864"/>
                <a:gd name="T60" fmla="*/ 1772 w 2102"/>
                <a:gd name="T61" fmla="*/ 456 h 864"/>
                <a:gd name="T62" fmla="*/ 1776 w 2102"/>
                <a:gd name="T63" fmla="*/ 446 h 864"/>
                <a:gd name="T64" fmla="*/ 1778 w 2102"/>
                <a:gd name="T65" fmla="*/ 434 h 864"/>
                <a:gd name="T66" fmla="*/ 1780 w 2102"/>
                <a:gd name="T67" fmla="*/ 422 h 864"/>
                <a:gd name="T68" fmla="*/ 1778 w 2102"/>
                <a:gd name="T69" fmla="*/ 410 h 864"/>
                <a:gd name="T70" fmla="*/ 1774 w 2102"/>
                <a:gd name="T71" fmla="*/ 398 h 864"/>
                <a:gd name="T72" fmla="*/ 1774 w 2102"/>
                <a:gd name="T73" fmla="*/ 398 h 864"/>
                <a:gd name="T74" fmla="*/ 1760 w 2102"/>
                <a:gd name="T75" fmla="*/ 366 h 864"/>
                <a:gd name="T76" fmla="*/ 1746 w 2102"/>
                <a:gd name="T77" fmla="*/ 324 h 864"/>
                <a:gd name="T78" fmla="*/ 1730 w 2102"/>
                <a:gd name="T79" fmla="*/ 270 h 864"/>
                <a:gd name="T80" fmla="*/ 1762 w 2102"/>
                <a:gd name="T81" fmla="*/ 170 h 864"/>
                <a:gd name="T82" fmla="*/ 1782 w 2102"/>
                <a:gd name="T83" fmla="*/ 126 h 864"/>
                <a:gd name="T84" fmla="*/ 2102 w 2102"/>
                <a:gd name="T85"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2" h="864">
                  <a:moveTo>
                    <a:pt x="2102" y="0"/>
                  </a:moveTo>
                  <a:lnTo>
                    <a:pt x="0" y="0"/>
                  </a:lnTo>
                  <a:lnTo>
                    <a:pt x="0" y="864"/>
                  </a:lnTo>
                  <a:lnTo>
                    <a:pt x="1548" y="864"/>
                  </a:lnTo>
                  <a:lnTo>
                    <a:pt x="1548" y="864"/>
                  </a:lnTo>
                  <a:lnTo>
                    <a:pt x="1628" y="864"/>
                  </a:lnTo>
                  <a:lnTo>
                    <a:pt x="1630" y="730"/>
                  </a:lnTo>
                  <a:lnTo>
                    <a:pt x="1630" y="730"/>
                  </a:lnTo>
                  <a:lnTo>
                    <a:pt x="1644" y="720"/>
                  </a:lnTo>
                  <a:lnTo>
                    <a:pt x="1678" y="694"/>
                  </a:lnTo>
                  <a:lnTo>
                    <a:pt x="1698" y="678"/>
                  </a:lnTo>
                  <a:lnTo>
                    <a:pt x="1716" y="662"/>
                  </a:lnTo>
                  <a:lnTo>
                    <a:pt x="1730" y="648"/>
                  </a:lnTo>
                  <a:lnTo>
                    <a:pt x="1740" y="634"/>
                  </a:lnTo>
                  <a:lnTo>
                    <a:pt x="1740" y="634"/>
                  </a:lnTo>
                  <a:lnTo>
                    <a:pt x="1744" y="620"/>
                  </a:lnTo>
                  <a:lnTo>
                    <a:pt x="1748" y="608"/>
                  </a:lnTo>
                  <a:lnTo>
                    <a:pt x="1748" y="596"/>
                  </a:lnTo>
                  <a:lnTo>
                    <a:pt x="1748" y="584"/>
                  </a:lnTo>
                  <a:lnTo>
                    <a:pt x="1746" y="574"/>
                  </a:lnTo>
                  <a:lnTo>
                    <a:pt x="1744" y="566"/>
                  </a:lnTo>
                  <a:lnTo>
                    <a:pt x="1736" y="552"/>
                  </a:lnTo>
                  <a:lnTo>
                    <a:pt x="1724" y="540"/>
                  </a:lnTo>
                  <a:lnTo>
                    <a:pt x="1716" y="532"/>
                  </a:lnTo>
                  <a:lnTo>
                    <a:pt x="1706" y="526"/>
                  </a:lnTo>
                  <a:lnTo>
                    <a:pt x="1706" y="526"/>
                  </a:lnTo>
                  <a:lnTo>
                    <a:pt x="1720" y="516"/>
                  </a:lnTo>
                  <a:lnTo>
                    <a:pt x="1736" y="502"/>
                  </a:lnTo>
                  <a:lnTo>
                    <a:pt x="1752" y="486"/>
                  </a:lnTo>
                  <a:lnTo>
                    <a:pt x="1766" y="468"/>
                  </a:lnTo>
                  <a:lnTo>
                    <a:pt x="1772" y="456"/>
                  </a:lnTo>
                  <a:lnTo>
                    <a:pt x="1776" y="446"/>
                  </a:lnTo>
                  <a:lnTo>
                    <a:pt x="1778" y="434"/>
                  </a:lnTo>
                  <a:lnTo>
                    <a:pt x="1780" y="422"/>
                  </a:lnTo>
                  <a:lnTo>
                    <a:pt x="1778" y="410"/>
                  </a:lnTo>
                  <a:lnTo>
                    <a:pt x="1774" y="398"/>
                  </a:lnTo>
                  <a:lnTo>
                    <a:pt x="1774" y="398"/>
                  </a:lnTo>
                  <a:lnTo>
                    <a:pt x="1760" y="366"/>
                  </a:lnTo>
                  <a:lnTo>
                    <a:pt x="1746" y="324"/>
                  </a:lnTo>
                  <a:lnTo>
                    <a:pt x="1730" y="270"/>
                  </a:lnTo>
                  <a:lnTo>
                    <a:pt x="1762" y="170"/>
                  </a:lnTo>
                  <a:lnTo>
                    <a:pt x="1782" y="126"/>
                  </a:lnTo>
                  <a:lnTo>
                    <a:pt x="2102"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6" name="Freeform 14"/>
            <p:cNvSpPr>
              <a:spLocks/>
            </p:cNvSpPr>
            <p:nvPr/>
          </p:nvSpPr>
          <p:spPr bwMode="auto">
            <a:xfrm>
              <a:off x="11428413" y="9356725"/>
              <a:ext cx="3336925" cy="1371600"/>
            </a:xfrm>
            <a:custGeom>
              <a:avLst/>
              <a:gdLst>
                <a:gd name="T0" fmla="*/ 2102 w 2102"/>
                <a:gd name="T1" fmla="*/ 0 h 864"/>
                <a:gd name="T2" fmla="*/ 0 w 2102"/>
                <a:gd name="T3" fmla="*/ 0 h 864"/>
                <a:gd name="T4" fmla="*/ 0 w 2102"/>
                <a:gd name="T5" fmla="*/ 864 h 864"/>
                <a:gd name="T6" fmla="*/ 1548 w 2102"/>
                <a:gd name="T7" fmla="*/ 864 h 864"/>
                <a:gd name="T8" fmla="*/ 1548 w 2102"/>
                <a:gd name="T9" fmla="*/ 864 h 864"/>
                <a:gd name="T10" fmla="*/ 1628 w 2102"/>
                <a:gd name="T11" fmla="*/ 864 h 864"/>
                <a:gd name="T12" fmla="*/ 1630 w 2102"/>
                <a:gd name="T13" fmla="*/ 730 h 864"/>
                <a:gd name="T14" fmla="*/ 1630 w 2102"/>
                <a:gd name="T15" fmla="*/ 730 h 864"/>
                <a:gd name="T16" fmla="*/ 1644 w 2102"/>
                <a:gd name="T17" fmla="*/ 720 h 864"/>
                <a:gd name="T18" fmla="*/ 1678 w 2102"/>
                <a:gd name="T19" fmla="*/ 694 h 864"/>
                <a:gd name="T20" fmla="*/ 1698 w 2102"/>
                <a:gd name="T21" fmla="*/ 678 h 864"/>
                <a:gd name="T22" fmla="*/ 1716 w 2102"/>
                <a:gd name="T23" fmla="*/ 662 h 864"/>
                <a:gd name="T24" fmla="*/ 1730 w 2102"/>
                <a:gd name="T25" fmla="*/ 648 h 864"/>
                <a:gd name="T26" fmla="*/ 1740 w 2102"/>
                <a:gd name="T27" fmla="*/ 634 h 864"/>
                <a:gd name="T28" fmla="*/ 1740 w 2102"/>
                <a:gd name="T29" fmla="*/ 634 h 864"/>
                <a:gd name="T30" fmla="*/ 1744 w 2102"/>
                <a:gd name="T31" fmla="*/ 620 h 864"/>
                <a:gd name="T32" fmla="*/ 1748 w 2102"/>
                <a:gd name="T33" fmla="*/ 608 h 864"/>
                <a:gd name="T34" fmla="*/ 1748 w 2102"/>
                <a:gd name="T35" fmla="*/ 596 h 864"/>
                <a:gd name="T36" fmla="*/ 1748 w 2102"/>
                <a:gd name="T37" fmla="*/ 584 h 864"/>
                <a:gd name="T38" fmla="*/ 1746 w 2102"/>
                <a:gd name="T39" fmla="*/ 574 h 864"/>
                <a:gd name="T40" fmla="*/ 1744 w 2102"/>
                <a:gd name="T41" fmla="*/ 566 h 864"/>
                <a:gd name="T42" fmla="*/ 1736 w 2102"/>
                <a:gd name="T43" fmla="*/ 552 h 864"/>
                <a:gd name="T44" fmla="*/ 1724 w 2102"/>
                <a:gd name="T45" fmla="*/ 540 h 864"/>
                <a:gd name="T46" fmla="*/ 1716 w 2102"/>
                <a:gd name="T47" fmla="*/ 532 h 864"/>
                <a:gd name="T48" fmla="*/ 1706 w 2102"/>
                <a:gd name="T49" fmla="*/ 526 h 864"/>
                <a:gd name="T50" fmla="*/ 1706 w 2102"/>
                <a:gd name="T51" fmla="*/ 526 h 864"/>
                <a:gd name="T52" fmla="*/ 1720 w 2102"/>
                <a:gd name="T53" fmla="*/ 516 h 864"/>
                <a:gd name="T54" fmla="*/ 1736 w 2102"/>
                <a:gd name="T55" fmla="*/ 502 h 864"/>
                <a:gd name="T56" fmla="*/ 1752 w 2102"/>
                <a:gd name="T57" fmla="*/ 486 h 864"/>
                <a:gd name="T58" fmla="*/ 1766 w 2102"/>
                <a:gd name="T59" fmla="*/ 468 h 864"/>
                <a:gd name="T60" fmla="*/ 1772 w 2102"/>
                <a:gd name="T61" fmla="*/ 456 h 864"/>
                <a:gd name="T62" fmla="*/ 1776 w 2102"/>
                <a:gd name="T63" fmla="*/ 446 h 864"/>
                <a:gd name="T64" fmla="*/ 1778 w 2102"/>
                <a:gd name="T65" fmla="*/ 434 h 864"/>
                <a:gd name="T66" fmla="*/ 1780 w 2102"/>
                <a:gd name="T67" fmla="*/ 422 h 864"/>
                <a:gd name="T68" fmla="*/ 1778 w 2102"/>
                <a:gd name="T69" fmla="*/ 410 h 864"/>
                <a:gd name="T70" fmla="*/ 1774 w 2102"/>
                <a:gd name="T71" fmla="*/ 398 h 864"/>
                <a:gd name="T72" fmla="*/ 1774 w 2102"/>
                <a:gd name="T73" fmla="*/ 398 h 864"/>
                <a:gd name="T74" fmla="*/ 1760 w 2102"/>
                <a:gd name="T75" fmla="*/ 366 h 864"/>
                <a:gd name="T76" fmla="*/ 1746 w 2102"/>
                <a:gd name="T77" fmla="*/ 324 h 864"/>
                <a:gd name="T78" fmla="*/ 1730 w 2102"/>
                <a:gd name="T79" fmla="*/ 270 h 864"/>
                <a:gd name="T80" fmla="*/ 1762 w 2102"/>
                <a:gd name="T81" fmla="*/ 170 h 864"/>
                <a:gd name="T82" fmla="*/ 1782 w 2102"/>
                <a:gd name="T83" fmla="*/ 126 h 864"/>
                <a:gd name="T84" fmla="*/ 2102 w 2102"/>
                <a:gd name="T85"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2" h="864">
                  <a:moveTo>
                    <a:pt x="2102" y="0"/>
                  </a:moveTo>
                  <a:lnTo>
                    <a:pt x="0" y="0"/>
                  </a:lnTo>
                  <a:lnTo>
                    <a:pt x="0" y="864"/>
                  </a:lnTo>
                  <a:lnTo>
                    <a:pt x="1548" y="864"/>
                  </a:lnTo>
                  <a:lnTo>
                    <a:pt x="1548" y="864"/>
                  </a:lnTo>
                  <a:lnTo>
                    <a:pt x="1628" y="864"/>
                  </a:lnTo>
                  <a:lnTo>
                    <a:pt x="1630" y="730"/>
                  </a:lnTo>
                  <a:lnTo>
                    <a:pt x="1630" y="730"/>
                  </a:lnTo>
                  <a:lnTo>
                    <a:pt x="1644" y="720"/>
                  </a:lnTo>
                  <a:lnTo>
                    <a:pt x="1678" y="694"/>
                  </a:lnTo>
                  <a:lnTo>
                    <a:pt x="1698" y="678"/>
                  </a:lnTo>
                  <a:lnTo>
                    <a:pt x="1716" y="662"/>
                  </a:lnTo>
                  <a:lnTo>
                    <a:pt x="1730" y="648"/>
                  </a:lnTo>
                  <a:lnTo>
                    <a:pt x="1740" y="634"/>
                  </a:lnTo>
                  <a:lnTo>
                    <a:pt x="1740" y="634"/>
                  </a:lnTo>
                  <a:lnTo>
                    <a:pt x="1744" y="620"/>
                  </a:lnTo>
                  <a:lnTo>
                    <a:pt x="1748" y="608"/>
                  </a:lnTo>
                  <a:lnTo>
                    <a:pt x="1748" y="596"/>
                  </a:lnTo>
                  <a:lnTo>
                    <a:pt x="1748" y="584"/>
                  </a:lnTo>
                  <a:lnTo>
                    <a:pt x="1746" y="574"/>
                  </a:lnTo>
                  <a:lnTo>
                    <a:pt x="1744" y="566"/>
                  </a:lnTo>
                  <a:lnTo>
                    <a:pt x="1736" y="552"/>
                  </a:lnTo>
                  <a:lnTo>
                    <a:pt x="1724" y="540"/>
                  </a:lnTo>
                  <a:lnTo>
                    <a:pt x="1716" y="532"/>
                  </a:lnTo>
                  <a:lnTo>
                    <a:pt x="1706" y="526"/>
                  </a:lnTo>
                  <a:lnTo>
                    <a:pt x="1706" y="526"/>
                  </a:lnTo>
                  <a:lnTo>
                    <a:pt x="1720" y="516"/>
                  </a:lnTo>
                  <a:lnTo>
                    <a:pt x="1736" y="502"/>
                  </a:lnTo>
                  <a:lnTo>
                    <a:pt x="1752" y="486"/>
                  </a:lnTo>
                  <a:lnTo>
                    <a:pt x="1766" y="468"/>
                  </a:lnTo>
                  <a:lnTo>
                    <a:pt x="1772" y="456"/>
                  </a:lnTo>
                  <a:lnTo>
                    <a:pt x="1776" y="446"/>
                  </a:lnTo>
                  <a:lnTo>
                    <a:pt x="1778" y="434"/>
                  </a:lnTo>
                  <a:lnTo>
                    <a:pt x="1780" y="422"/>
                  </a:lnTo>
                  <a:lnTo>
                    <a:pt x="1778" y="410"/>
                  </a:lnTo>
                  <a:lnTo>
                    <a:pt x="1774" y="398"/>
                  </a:lnTo>
                  <a:lnTo>
                    <a:pt x="1774" y="398"/>
                  </a:lnTo>
                  <a:lnTo>
                    <a:pt x="1760" y="366"/>
                  </a:lnTo>
                  <a:lnTo>
                    <a:pt x="1746" y="324"/>
                  </a:lnTo>
                  <a:lnTo>
                    <a:pt x="1730" y="270"/>
                  </a:lnTo>
                  <a:lnTo>
                    <a:pt x="1762" y="170"/>
                  </a:lnTo>
                  <a:lnTo>
                    <a:pt x="1782" y="126"/>
                  </a:lnTo>
                  <a:lnTo>
                    <a:pt x="2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7" name="Freeform 19"/>
            <p:cNvSpPr>
              <a:spLocks/>
            </p:cNvSpPr>
            <p:nvPr/>
          </p:nvSpPr>
          <p:spPr bwMode="auto">
            <a:xfrm>
              <a:off x="8526463" y="7750175"/>
              <a:ext cx="1447800" cy="1374775"/>
            </a:xfrm>
            <a:custGeom>
              <a:avLst/>
              <a:gdLst>
                <a:gd name="T0" fmla="*/ 912 w 912"/>
                <a:gd name="T1" fmla="*/ 0 h 866"/>
                <a:gd name="T2" fmla="*/ 2 w 912"/>
                <a:gd name="T3" fmla="*/ 0 h 866"/>
                <a:gd name="T4" fmla="*/ 2 w 912"/>
                <a:gd name="T5" fmla="*/ 0 h 866"/>
                <a:gd name="T6" fmla="*/ 0 w 912"/>
                <a:gd name="T7" fmla="*/ 52 h 866"/>
                <a:gd name="T8" fmla="*/ 0 w 912"/>
                <a:gd name="T9" fmla="*/ 104 h 866"/>
                <a:gd name="T10" fmla="*/ 2 w 912"/>
                <a:gd name="T11" fmla="*/ 156 h 866"/>
                <a:gd name="T12" fmla="*/ 6 w 912"/>
                <a:gd name="T13" fmla="*/ 208 h 866"/>
                <a:gd name="T14" fmla="*/ 10 w 912"/>
                <a:gd name="T15" fmla="*/ 262 h 866"/>
                <a:gd name="T16" fmla="*/ 16 w 912"/>
                <a:gd name="T17" fmla="*/ 314 h 866"/>
                <a:gd name="T18" fmla="*/ 24 w 912"/>
                <a:gd name="T19" fmla="*/ 368 h 866"/>
                <a:gd name="T20" fmla="*/ 34 w 912"/>
                <a:gd name="T21" fmla="*/ 422 h 866"/>
                <a:gd name="T22" fmla="*/ 46 w 912"/>
                <a:gd name="T23" fmla="*/ 478 h 866"/>
                <a:gd name="T24" fmla="*/ 58 w 912"/>
                <a:gd name="T25" fmla="*/ 532 h 866"/>
                <a:gd name="T26" fmla="*/ 74 w 912"/>
                <a:gd name="T27" fmla="*/ 586 h 866"/>
                <a:gd name="T28" fmla="*/ 92 w 912"/>
                <a:gd name="T29" fmla="*/ 642 h 866"/>
                <a:gd name="T30" fmla="*/ 110 w 912"/>
                <a:gd name="T31" fmla="*/ 698 h 866"/>
                <a:gd name="T32" fmla="*/ 132 w 912"/>
                <a:gd name="T33" fmla="*/ 754 h 866"/>
                <a:gd name="T34" fmla="*/ 156 w 912"/>
                <a:gd name="T35" fmla="*/ 810 h 866"/>
                <a:gd name="T36" fmla="*/ 182 w 912"/>
                <a:gd name="T37" fmla="*/ 866 h 866"/>
                <a:gd name="T38" fmla="*/ 912 w 912"/>
                <a:gd name="T39" fmla="*/ 866 h 866"/>
                <a:gd name="T40" fmla="*/ 912 w 912"/>
                <a:gd name="T41"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 h="866">
                  <a:moveTo>
                    <a:pt x="912" y="0"/>
                  </a:moveTo>
                  <a:lnTo>
                    <a:pt x="2" y="0"/>
                  </a:lnTo>
                  <a:lnTo>
                    <a:pt x="2" y="0"/>
                  </a:lnTo>
                  <a:lnTo>
                    <a:pt x="0" y="52"/>
                  </a:lnTo>
                  <a:lnTo>
                    <a:pt x="0" y="104"/>
                  </a:lnTo>
                  <a:lnTo>
                    <a:pt x="2" y="156"/>
                  </a:lnTo>
                  <a:lnTo>
                    <a:pt x="6" y="208"/>
                  </a:lnTo>
                  <a:lnTo>
                    <a:pt x="10" y="262"/>
                  </a:lnTo>
                  <a:lnTo>
                    <a:pt x="16" y="314"/>
                  </a:lnTo>
                  <a:lnTo>
                    <a:pt x="24" y="368"/>
                  </a:lnTo>
                  <a:lnTo>
                    <a:pt x="34" y="422"/>
                  </a:lnTo>
                  <a:lnTo>
                    <a:pt x="46" y="478"/>
                  </a:lnTo>
                  <a:lnTo>
                    <a:pt x="58" y="532"/>
                  </a:lnTo>
                  <a:lnTo>
                    <a:pt x="74" y="586"/>
                  </a:lnTo>
                  <a:lnTo>
                    <a:pt x="92" y="642"/>
                  </a:lnTo>
                  <a:lnTo>
                    <a:pt x="110" y="698"/>
                  </a:lnTo>
                  <a:lnTo>
                    <a:pt x="132" y="754"/>
                  </a:lnTo>
                  <a:lnTo>
                    <a:pt x="156" y="810"/>
                  </a:lnTo>
                  <a:lnTo>
                    <a:pt x="182" y="866"/>
                  </a:lnTo>
                  <a:lnTo>
                    <a:pt x="912" y="866"/>
                  </a:lnTo>
                  <a:lnTo>
                    <a:pt x="91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9" name="Freeform 21"/>
            <p:cNvSpPr>
              <a:spLocks/>
            </p:cNvSpPr>
            <p:nvPr/>
          </p:nvSpPr>
          <p:spPr bwMode="auto">
            <a:xfrm>
              <a:off x="9564688" y="9356725"/>
              <a:ext cx="1631950" cy="1371600"/>
            </a:xfrm>
            <a:custGeom>
              <a:avLst/>
              <a:gdLst>
                <a:gd name="T0" fmla="*/ 1028 w 1028"/>
                <a:gd name="T1" fmla="*/ 0 h 864"/>
                <a:gd name="T2" fmla="*/ 1028 w 1028"/>
                <a:gd name="T3" fmla="*/ 0 h 864"/>
                <a:gd name="T4" fmla="*/ 0 w 1028"/>
                <a:gd name="T5" fmla="*/ 496 h 864"/>
                <a:gd name="T6" fmla="*/ 0 w 1028"/>
                <a:gd name="T7" fmla="*/ 496 h 864"/>
                <a:gd name="T8" fmla="*/ 12 w 1028"/>
                <a:gd name="T9" fmla="*/ 512 h 864"/>
                <a:gd name="T10" fmla="*/ 24 w 1028"/>
                <a:gd name="T11" fmla="*/ 532 h 864"/>
                <a:gd name="T12" fmla="*/ 32 w 1028"/>
                <a:gd name="T13" fmla="*/ 556 h 864"/>
                <a:gd name="T14" fmla="*/ 40 w 1028"/>
                <a:gd name="T15" fmla="*/ 584 h 864"/>
                <a:gd name="T16" fmla="*/ 44 w 1028"/>
                <a:gd name="T17" fmla="*/ 614 h 864"/>
                <a:gd name="T18" fmla="*/ 48 w 1028"/>
                <a:gd name="T19" fmla="*/ 648 h 864"/>
                <a:gd name="T20" fmla="*/ 50 w 1028"/>
                <a:gd name="T21" fmla="*/ 682 h 864"/>
                <a:gd name="T22" fmla="*/ 50 w 1028"/>
                <a:gd name="T23" fmla="*/ 720 h 864"/>
                <a:gd name="T24" fmla="*/ 50 w 1028"/>
                <a:gd name="T25" fmla="*/ 720 h 864"/>
                <a:gd name="T26" fmla="*/ 48 w 1028"/>
                <a:gd name="T27" fmla="*/ 790 h 864"/>
                <a:gd name="T28" fmla="*/ 44 w 1028"/>
                <a:gd name="T29" fmla="*/ 864 h 864"/>
                <a:gd name="T30" fmla="*/ 1028 w 1028"/>
                <a:gd name="T31" fmla="*/ 864 h 864"/>
                <a:gd name="T32" fmla="*/ 1028 w 1028"/>
                <a:gd name="T3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8" h="864">
                  <a:moveTo>
                    <a:pt x="1028" y="0"/>
                  </a:moveTo>
                  <a:lnTo>
                    <a:pt x="1028" y="0"/>
                  </a:lnTo>
                  <a:lnTo>
                    <a:pt x="0" y="496"/>
                  </a:lnTo>
                  <a:lnTo>
                    <a:pt x="0" y="496"/>
                  </a:lnTo>
                  <a:lnTo>
                    <a:pt x="12" y="512"/>
                  </a:lnTo>
                  <a:lnTo>
                    <a:pt x="24" y="532"/>
                  </a:lnTo>
                  <a:lnTo>
                    <a:pt x="32" y="556"/>
                  </a:lnTo>
                  <a:lnTo>
                    <a:pt x="40" y="584"/>
                  </a:lnTo>
                  <a:lnTo>
                    <a:pt x="44" y="614"/>
                  </a:lnTo>
                  <a:lnTo>
                    <a:pt x="48" y="648"/>
                  </a:lnTo>
                  <a:lnTo>
                    <a:pt x="50" y="682"/>
                  </a:lnTo>
                  <a:lnTo>
                    <a:pt x="50" y="720"/>
                  </a:lnTo>
                  <a:lnTo>
                    <a:pt x="50" y="720"/>
                  </a:lnTo>
                  <a:lnTo>
                    <a:pt x="48" y="790"/>
                  </a:lnTo>
                  <a:lnTo>
                    <a:pt x="44" y="864"/>
                  </a:lnTo>
                  <a:lnTo>
                    <a:pt x="1028" y="864"/>
                  </a:lnTo>
                  <a:lnTo>
                    <a:pt x="10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0" name="Freeform 22"/>
            <p:cNvSpPr>
              <a:spLocks/>
            </p:cNvSpPr>
            <p:nvPr/>
          </p:nvSpPr>
          <p:spPr bwMode="auto">
            <a:xfrm>
              <a:off x="9228138" y="5257800"/>
              <a:ext cx="746125" cy="657225"/>
            </a:xfrm>
            <a:custGeom>
              <a:avLst/>
              <a:gdLst>
                <a:gd name="T0" fmla="*/ 470 w 470"/>
                <a:gd name="T1" fmla="*/ 414 h 414"/>
                <a:gd name="T2" fmla="*/ 470 w 470"/>
                <a:gd name="T3" fmla="*/ 0 h 414"/>
                <a:gd name="T4" fmla="*/ 470 w 470"/>
                <a:gd name="T5" fmla="*/ 0 h 414"/>
                <a:gd name="T6" fmla="*/ 402 w 470"/>
                <a:gd name="T7" fmla="*/ 44 h 414"/>
                <a:gd name="T8" fmla="*/ 336 w 470"/>
                <a:gd name="T9" fmla="*/ 92 h 414"/>
                <a:gd name="T10" fmla="*/ 272 w 470"/>
                <a:gd name="T11" fmla="*/ 142 h 414"/>
                <a:gd name="T12" fmla="*/ 212 w 470"/>
                <a:gd name="T13" fmla="*/ 194 h 414"/>
                <a:gd name="T14" fmla="*/ 154 w 470"/>
                <a:gd name="T15" fmla="*/ 248 h 414"/>
                <a:gd name="T16" fmla="*/ 100 w 470"/>
                <a:gd name="T17" fmla="*/ 302 h 414"/>
                <a:gd name="T18" fmla="*/ 48 w 470"/>
                <a:gd name="T19" fmla="*/ 358 h 414"/>
                <a:gd name="T20" fmla="*/ 0 w 470"/>
                <a:gd name="T21" fmla="*/ 414 h 414"/>
                <a:gd name="T22" fmla="*/ 470 w 470"/>
                <a:gd name="T23"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414">
                  <a:moveTo>
                    <a:pt x="470" y="414"/>
                  </a:moveTo>
                  <a:lnTo>
                    <a:pt x="470" y="0"/>
                  </a:lnTo>
                  <a:lnTo>
                    <a:pt x="470" y="0"/>
                  </a:lnTo>
                  <a:lnTo>
                    <a:pt x="402" y="44"/>
                  </a:lnTo>
                  <a:lnTo>
                    <a:pt x="336" y="92"/>
                  </a:lnTo>
                  <a:lnTo>
                    <a:pt x="272" y="142"/>
                  </a:lnTo>
                  <a:lnTo>
                    <a:pt x="212" y="194"/>
                  </a:lnTo>
                  <a:lnTo>
                    <a:pt x="154" y="248"/>
                  </a:lnTo>
                  <a:lnTo>
                    <a:pt x="100" y="302"/>
                  </a:lnTo>
                  <a:lnTo>
                    <a:pt x="48" y="358"/>
                  </a:lnTo>
                  <a:lnTo>
                    <a:pt x="0" y="414"/>
                  </a:lnTo>
                  <a:lnTo>
                    <a:pt x="470" y="41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2" name="Freeform 24"/>
            <p:cNvSpPr>
              <a:spLocks/>
            </p:cNvSpPr>
            <p:nvPr/>
          </p:nvSpPr>
          <p:spPr bwMode="auto">
            <a:xfrm>
              <a:off x="10209213" y="6146800"/>
              <a:ext cx="1955800" cy="1371600"/>
            </a:xfrm>
            <a:custGeom>
              <a:avLst/>
              <a:gdLst>
                <a:gd name="T0" fmla="*/ 1232 w 1232"/>
                <a:gd name="T1" fmla="*/ 0 h 864"/>
                <a:gd name="T2" fmla="*/ 0 w 1232"/>
                <a:gd name="T3" fmla="*/ 0 h 864"/>
                <a:gd name="T4" fmla="*/ 0 w 1232"/>
                <a:gd name="T5" fmla="*/ 864 h 864"/>
                <a:gd name="T6" fmla="*/ 748 w 1232"/>
                <a:gd name="T7" fmla="*/ 864 h 864"/>
                <a:gd name="T8" fmla="*/ 1232 w 1232"/>
                <a:gd name="T9" fmla="*/ 0 h 864"/>
              </a:gdLst>
              <a:ahLst/>
              <a:cxnLst>
                <a:cxn ang="0">
                  <a:pos x="T0" y="T1"/>
                </a:cxn>
                <a:cxn ang="0">
                  <a:pos x="T2" y="T3"/>
                </a:cxn>
                <a:cxn ang="0">
                  <a:pos x="T4" y="T5"/>
                </a:cxn>
                <a:cxn ang="0">
                  <a:pos x="T6" y="T7"/>
                </a:cxn>
                <a:cxn ang="0">
                  <a:pos x="T8" y="T9"/>
                </a:cxn>
              </a:cxnLst>
              <a:rect l="0" t="0" r="r" b="b"/>
              <a:pathLst>
                <a:path w="1232" h="864">
                  <a:moveTo>
                    <a:pt x="1232" y="0"/>
                  </a:moveTo>
                  <a:lnTo>
                    <a:pt x="0" y="0"/>
                  </a:lnTo>
                  <a:lnTo>
                    <a:pt x="0" y="864"/>
                  </a:lnTo>
                  <a:lnTo>
                    <a:pt x="748" y="864"/>
                  </a:lnTo>
                  <a:lnTo>
                    <a:pt x="12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4" name="Freeform 26"/>
            <p:cNvSpPr>
              <a:spLocks/>
            </p:cNvSpPr>
            <p:nvPr/>
          </p:nvSpPr>
          <p:spPr bwMode="auto">
            <a:xfrm>
              <a:off x="8551863" y="12058650"/>
              <a:ext cx="4705350" cy="1657350"/>
            </a:xfrm>
            <a:custGeom>
              <a:avLst/>
              <a:gdLst>
                <a:gd name="T0" fmla="*/ 0 w 2964"/>
                <a:gd name="T1" fmla="*/ 1044 h 1044"/>
                <a:gd name="T2" fmla="*/ 386 w 2964"/>
                <a:gd name="T3" fmla="*/ 0 h 1044"/>
                <a:gd name="T4" fmla="*/ 2482 w 2964"/>
                <a:gd name="T5" fmla="*/ 450 h 1044"/>
                <a:gd name="T6" fmla="*/ 2482 w 2964"/>
                <a:gd name="T7" fmla="*/ 376 h 1044"/>
                <a:gd name="T8" fmla="*/ 2964 w 2964"/>
                <a:gd name="T9" fmla="*/ 1044 h 1044"/>
                <a:gd name="T10" fmla="*/ 0 w 2964"/>
                <a:gd name="T11" fmla="*/ 1044 h 1044"/>
              </a:gdLst>
              <a:ahLst/>
              <a:cxnLst>
                <a:cxn ang="0">
                  <a:pos x="T0" y="T1"/>
                </a:cxn>
                <a:cxn ang="0">
                  <a:pos x="T2" y="T3"/>
                </a:cxn>
                <a:cxn ang="0">
                  <a:pos x="T4" y="T5"/>
                </a:cxn>
                <a:cxn ang="0">
                  <a:pos x="T6" y="T7"/>
                </a:cxn>
                <a:cxn ang="0">
                  <a:pos x="T8" y="T9"/>
                </a:cxn>
                <a:cxn ang="0">
                  <a:pos x="T10" y="T11"/>
                </a:cxn>
              </a:cxnLst>
              <a:rect l="0" t="0" r="r" b="b"/>
              <a:pathLst>
                <a:path w="2964" h="1044">
                  <a:moveTo>
                    <a:pt x="0" y="1044"/>
                  </a:moveTo>
                  <a:lnTo>
                    <a:pt x="386" y="0"/>
                  </a:lnTo>
                  <a:lnTo>
                    <a:pt x="2482" y="450"/>
                  </a:lnTo>
                  <a:lnTo>
                    <a:pt x="2482" y="376"/>
                  </a:lnTo>
                  <a:lnTo>
                    <a:pt x="2964" y="1044"/>
                  </a:lnTo>
                  <a:lnTo>
                    <a:pt x="0" y="104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5" name="Freeform 27"/>
            <p:cNvSpPr>
              <a:spLocks/>
            </p:cNvSpPr>
            <p:nvPr/>
          </p:nvSpPr>
          <p:spPr bwMode="auto">
            <a:xfrm>
              <a:off x="9164638" y="11229975"/>
              <a:ext cx="3327400" cy="1543050"/>
            </a:xfrm>
            <a:custGeom>
              <a:avLst/>
              <a:gdLst>
                <a:gd name="T0" fmla="*/ 2096 w 2096"/>
                <a:gd name="T1" fmla="*/ 972 h 972"/>
                <a:gd name="T2" fmla="*/ 0 w 2096"/>
                <a:gd name="T3" fmla="*/ 522 h 972"/>
                <a:gd name="T4" fmla="*/ 176 w 2096"/>
                <a:gd name="T5" fmla="*/ 0 h 972"/>
                <a:gd name="T6" fmla="*/ 2096 w 2096"/>
                <a:gd name="T7" fmla="*/ 448 h 972"/>
                <a:gd name="T8" fmla="*/ 2096 w 2096"/>
                <a:gd name="T9" fmla="*/ 972 h 972"/>
              </a:gdLst>
              <a:ahLst/>
              <a:cxnLst>
                <a:cxn ang="0">
                  <a:pos x="T0" y="T1"/>
                </a:cxn>
                <a:cxn ang="0">
                  <a:pos x="T2" y="T3"/>
                </a:cxn>
                <a:cxn ang="0">
                  <a:pos x="T4" y="T5"/>
                </a:cxn>
                <a:cxn ang="0">
                  <a:pos x="T6" y="T7"/>
                </a:cxn>
                <a:cxn ang="0">
                  <a:pos x="T8" y="T9"/>
                </a:cxn>
              </a:cxnLst>
              <a:rect l="0" t="0" r="r" b="b"/>
              <a:pathLst>
                <a:path w="2096" h="972">
                  <a:moveTo>
                    <a:pt x="2096" y="972"/>
                  </a:moveTo>
                  <a:lnTo>
                    <a:pt x="0" y="522"/>
                  </a:lnTo>
                  <a:lnTo>
                    <a:pt x="176" y="0"/>
                  </a:lnTo>
                  <a:lnTo>
                    <a:pt x="2096" y="448"/>
                  </a:lnTo>
                  <a:lnTo>
                    <a:pt x="2096" y="972"/>
                  </a:lnTo>
                  <a:close/>
                </a:path>
              </a:pathLst>
            </a:custGeom>
            <a:solidFill>
              <a:srgbClr val="6F6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1" name="Freeform 831"/>
            <p:cNvSpPr>
              <a:spLocks/>
            </p:cNvSpPr>
            <p:nvPr/>
          </p:nvSpPr>
          <p:spPr bwMode="auto">
            <a:xfrm>
              <a:off x="11961813" y="7032625"/>
              <a:ext cx="285750" cy="717550"/>
            </a:xfrm>
            <a:custGeom>
              <a:avLst/>
              <a:gdLst>
                <a:gd name="T0" fmla="*/ 136 w 180"/>
                <a:gd name="T1" fmla="*/ 186 h 452"/>
                <a:gd name="T2" fmla="*/ 136 w 180"/>
                <a:gd name="T3" fmla="*/ 186 h 452"/>
                <a:gd name="T4" fmla="*/ 136 w 180"/>
                <a:gd name="T5" fmla="*/ 186 h 452"/>
                <a:gd name="T6" fmla="*/ 142 w 180"/>
                <a:gd name="T7" fmla="*/ 170 h 452"/>
                <a:gd name="T8" fmla="*/ 148 w 180"/>
                <a:gd name="T9" fmla="*/ 158 h 452"/>
                <a:gd name="T10" fmla="*/ 156 w 180"/>
                <a:gd name="T11" fmla="*/ 144 h 452"/>
                <a:gd name="T12" fmla="*/ 166 w 180"/>
                <a:gd name="T13" fmla="*/ 130 h 452"/>
                <a:gd name="T14" fmla="*/ 166 w 180"/>
                <a:gd name="T15" fmla="*/ 130 h 452"/>
                <a:gd name="T16" fmla="*/ 174 w 180"/>
                <a:gd name="T17" fmla="*/ 118 h 452"/>
                <a:gd name="T18" fmla="*/ 178 w 180"/>
                <a:gd name="T19" fmla="*/ 104 h 452"/>
                <a:gd name="T20" fmla="*/ 180 w 180"/>
                <a:gd name="T21" fmla="*/ 88 h 452"/>
                <a:gd name="T22" fmla="*/ 180 w 180"/>
                <a:gd name="T23" fmla="*/ 72 h 452"/>
                <a:gd name="T24" fmla="*/ 180 w 180"/>
                <a:gd name="T25" fmla="*/ 72 h 452"/>
                <a:gd name="T26" fmla="*/ 180 w 180"/>
                <a:gd name="T27" fmla="*/ 72 h 452"/>
                <a:gd name="T28" fmla="*/ 178 w 180"/>
                <a:gd name="T29" fmla="*/ 58 h 452"/>
                <a:gd name="T30" fmla="*/ 172 w 180"/>
                <a:gd name="T31" fmla="*/ 44 h 452"/>
                <a:gd name="T32" fmla="*/ 164 w 180"/>
                <a:gd name="T33" fmla="*/ 32 h 452"/>
                <a:gd name="T34" fmla="*/ 152 w 180"/>
                <a:gd name="T35" fmla="*/ 20 h 452"/>
                <a:gd name="T36" fmla="*/ 138 w 180"/>
                <a:gd name="T37" fmla="*/ 12 h 452"/>
                <a:gd name="T38" fmla="*/ 124 w 180"/>
                <a:gd name="T39" fmla="*/ 4 h 452"/>
                <a:gd name="T40" fmla="*/ 108 w 180"/>
                <a:gd name="T41" fmla="*/ 0 h 452"/>
                <a:gd name="T42" fmla="*/ 90 w 180"/>
                <a:gd name="T43" fmla="*/ 0 h 452"/>
                <a:gd name="T44" fmla="*/ 90 w 180"/>
                <a:gd name="T45" fmla="*/ 0 h 452"/>
                <a:gd name="T46" fmla="*/ 72 w 180"/>
                <a:gd name="T47" fmla="*/ 0 h 452"/>
                <a:gd name="T48" fmla="*/ 54 w 180"/>
                <a:gd name="T49" fmla="*/ 6 h 452"/>
                <a:gd name="T50" fmla="*/ 40 w 180"/>
                <a:gd name="T51" fmla="*/ 12 h 452"/>
                <a:gd name="T52" fmla="*/ 26 w 180"/>
                <a:gd name="T53" fmla="*/ 22 h 452"/>
                <a:gd name="T54" fmla="*/ 14 w 180"/>
                <a:gd name="T55" fmla="*/ 34 h 452"/>
                <a:gd name="T56" fmla="*/ 6 w 180"/>
                <a:gd name="T57" fmla="*/ 48 h 452"/>
                <a:gd name="T58" fmla="*/ 2 w 180"/>
                <a:gd name="T59" fmla="*/ 62 h 452"/>
                <a:gd name="T60" fmla="*/ 0 w 180"/>
                <a:gd name="T61" fmla="*/ 78 h 452"/>
                <a:gd name="T62" fmla="*/ 0 w 180"/>
                <a:gd name="T63" fmla="*/ 78 h 452"/>
                <a:gd name="T64" fmla="*/ 0 w 180"/>
                <a:gd name="T65" fmla="*/ 78 h 452"/>
                <a:gd name="T66" fmla="*/ 0 w 180"/>
                <a:gd name="T67" fmla="*/ 92 h 452"/>
                <a:gd name="T68" fmla="*/ 2 w 180"/>
                <a:gd name="T69" fmla="*/ 106 h 452"/>
                <a:gd name="T70" fmla="*/ 6 w 180"/>
                <a:gd name="T71" fmla="*/ 118 h 452"/>
                <a:gd name="T72" fmla="*/ 14 w 180"/>
                <a:gd name="T73" fmla="*/ 130 h 452"/>
                <a:gd name="T74" fmla="*/ 14 w 180"/>
                <a:gd name="T75" fmla="*/ 130 h 452"/>
                <a:gd name="T76" fmla="*/ 32 w 180"/>
                <a:gd name="T77" fmla="*/ 156 h 452"/>
                <a:gd name="T78" fmla="*/ 42 w 180"/>
                <a:gd name="T79" fmla="*/ 182 h 452"/>
                <a:gd name="T80" fmla="*/ 44 w 180"/>
                <a:gd name="T81" fmla="*/ 182 h 452"/>
                <a:gd name="T82" fmla="*/ 54 w 180"/>
                <a:gd name="T83" fmla="*/ 222 h 452"/>
                <a:gd name="T84" fmla="*/ 54 w 180"/>
                <a:gd name="T85" fmla="*/ 452 h 452"/>
                <a:gd name="T86" fmla="*/ 126 w 180"/>
                <a:gd name="T87" fmla="*/ 452 h 452"/>
                <a:gd name="T88" fmla="*/ 126 w 180"/>
                <a:gd name="T89" fmla="*/ 222 h 452"/>
                <a:gd name="T90" fmla="*/ 136 w 180"/>
                <a:gd name="T91" fmla="*/ 18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2">
                  <a:moveTo>
                    <a:pt x="136" y="186"/>
                  </a:moveTo>
                  <a:lnTo>
                    <a:pt x="136" y="186"/>
                  </a:lnTo>
                  <a:lnTo>
                    <a:pt x="136" y="186"/>
                  </a:lnTo>
                  <a:lnTo>
                    <a:pt x="142" y="170"/>
                  </a:lnTo>
                  <a:lnTo>
                    <a:pt x="148" y="158"/>
                  </a:lnTo>
                  <a:lnTo>
                    <a:pt x="156" y="144"/>
                  </a:lnTo>
                  <a:lnTo>
                    <a:pt x="166" y="130"/>
                  </a:lnTo>
                  <a:lnTo>
                    <a:pt x="166" y="130"/>
                  </a:lnTo>
                  <a:lnTo>
                    <a:pt x="174" y="118"/>
                  </a:lnTo>
                  <a:lnTo>
                    <a:pt x="178" y="104"/>
                  </a:lnTo>
                  <a:lnTo>
                    <a:pt x="180" y="88"/>
                  </a:lnTo>
                  <a:lnTo>
                    <a:pt x="180" y="72"/>
                  </a:lnTo>
                  <a:lnTo>
                    <a:pt x="180" y="72"/>
                  </a:lnTo>
                  <a:lnTo>
                    <a:pt x="180" y="72"/>
                  </a:lnTo>
                  <a:lnTo>
                    <a:pt x="178" y="58"/>
                  </a:lnTo>
                  <a:lnTo>
                    <a:pt x="172" y="44"/>
                  </a:lnTo>
                  <a:lnTo>
                    <a:pt x="164" y="32"/>
                  </a:lnTo>
                  <a:lnTo>
                    <a:pt x="152" y="20"/>
                  </a:lnTo>
                  <a:lnTo>
                    <a:pt x="138" y="12"/>
                  </a:lnTo>
                  <a:lnTo>
                    <a:pt x="124" y="4"/>
                  </a:lnTo>
                  <a:lnTo>
                    <a:pt x="108" y="0"/>
                  </a:lnTo>
                  <a:lnTo>
                    <a:pt x="90" y="0"/>
                  </a:lnTo>
                  <a:lnTo>
                    <a:pt x="90" y="0"/>
                  </a:lnTo>
                  <a:lnTo>
                    <a:pt x="72" y="0"/>
                  </a:lnTo>
                  <a:lnTo>
                    <a:pt x="54" y="6"/>
                  </a:lnTo>
                  <a:lnTo>
                    <a:pt x="40" y="12"/>
                  </a:lnTo>
                  <a:lnTo>
                    <a:pt x="26" y="22"/>
                  </a:lnTo>
                  <a:lnTo>
                    <a:pt x="14" y="34"/>
                  </a:lnTo>
                  <a:lnTo>
                    <a:pt x="6" y="48"/>
                  </a:lnTo>
                  <a:lnTo>
                    <a:pt x="2" y="62"/>
                  </a:lnTo>
                  <a:lnTo>
                    <a:pt x="0" y="78"/>
                  </a:lnTo>
                  <a:lnTo>
                    <a:pt x="0" y="78"/>
                  </a:lnTo>
                  <a:lnTo>
                    <a:pt x="0" y="78"/>
                  </a:lnTo>
                  <a:lnTo>
                    <a:pt x="0" y="92"/>
                  </a:lnTo>
                  <a:lnTo>
                    <a:pt x="2" y="106"/>
                  </a:lnTo>
                  <a:lnTo>
                    <a:pt x="6" y="118"/>
                  </a:lnTo>
                  <a:lnTo>
                    <a:pt x="14" y="130"/>
                  </a:lnTo>
                  <a:lnTo>
                    <a:pt x="14" y="130"/>
                  </a:lnTo>
                  <a:lnTo>
                    <a:pt x="32" y="156"/>
                  </a:lnTo>
                  <a:lnTo>
                    <a:pt x="42" y="182"/>
                  </a:lnTo>
                  <a:lnTo>
                    <a:pt x="44" y="182"/>
                  </a:lnTo>
                  <a:lnTo>
                    <a:pt x="54" y="222"/>
                  </a:lnTo>
                  <a:lnTo>
                    <a:pt x="54" y="452"/>
                  </a:lnTo>
                  <a:lnTo>
                    <a:pt x="126" y="452"/>
                  </a:lnTo>
                  <a:lnTo>
                    <a:pt x="126" y="222"/>
                  </a:lnTo>
                  <a:lnTo>
                    <a:pt x="136" y="186"/>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2" name="Freeform 832"/>
            <p:cNvSpPr>
              <a:spLocks/>
            </p:cNvSpPr>
            <p:nvPr/>
          </p:nvSpPr>
          <p:spPr bwMode="auto">
            <a:xfrm>
              <a:off x="11961813" y="7032625"/>
              <a:ext cx="285750" cy="717550"/>
            </a:xfrm>
            <a:custGeom>
              <a:avLst/>
              <a:gdLst>
                <a:gd name="T0" fmla="*/ 136 w 180"/>
                <a:gd name="T1" fmla="*/ 186 h 452"/>
                <a:gd name="T2" fmla="*/ 136 w 180"/>
                <a:gd name="T3" fmla="*/ 186 h 452"/>
                <a:gd name="T4" fmla="*/ 136 w 180"/>
                <a:gd name="T5" fmla="*/ 186 h 452"/>
                <a:gd name="T6" fmla="*/ 142 w 180"/>
                <a:gd name="T7" fmla="*/ 170 h 452"/>
                <a:gd name="T8" fmla="*/ 148 w 180"/>
                <a:gd name="T9" fmla="*/ 158 h 452"/>
                <a:gd name="T10" fmla="*/ 156 w 180"/>
                <a:gd name="T11" fmla="*/ 144 h 452"/>
                <a:gd name="T12" fmla="*/ 166 w 180"/>
                <a:gd name="T13" fmla="*/ 130 h 452"/>
                <a:gd name="T14" fmla="*/ 166 w 180"/>
                <a:gd name="T15" fmla="*/ 130 h 452"/>
                <a:gd name="T16" fmla="*/ 174 w 180"/>
                <a:gd name="T17" fmla="*/ 118 h 452"/>
                <a:gd name="T18" fmla="*/ 178 w 180"/>
                <a:gd name="T19" fmla="*/ 104 h 452"/>
                <a:gd name="T20" fmla="*/ 180 w 180"/>
                <a:gd name="T21" fmla="*/ 88 h 452"/>
                <a:gd name="T22" fmla="*/ 180 w 180"/>
                <a:gd name="T23" fmla="*/ 72 h 452"/>
                <a:gd name="T24" fmla="*/ 180 w 180"/>
                <a:gd name="T25" fmla="*/ 72 h 452"/>
                <a:gd name="T26" fmla="*/ 180 w 180"/>
                <a:gd name="T27" fmla="*/ 72 h 452"/>
                <a:gd name="T28" fmla="*/ 178 w 180"/>
                <a:gd name="T29" fmla="*/ 58 h 452"/>
                <a:gd name="T30" fmla="*/ 172 w 180"/>
                <a:gd name="T31" fmla="*/ 44 h 452"/>
                <a:gd name="T32" fmla="*/ 164 w 180"/>
                <a:gd name="T33" fmla="*/ 32 h 452"/>
                <a:gd name="T34" fmla="*/ 152 w 180"/>
                <a:gd name="T35" fmla="*/ 20 h 452"/>
                <a:gd name="T36" fmla="*/ 138 w 180"/>
                <a:gd name="T37" fmla="*/ 12 h 452"/>
                <a:gd name="T38" fmla="*/ 124 w 180"/>
                <a:gd name="T39" fmla="*/ 4 h 452"/>
                <a:gd name="T40" fmla="*/ 108 w 180"/>
                <a:gd name="T41" fmla="*/ 0 h 452"/>
                <a:gd name="T42" fmla="*/ 90 w 180"/>
                <a:gd name="T43" fmla="*/ 0 h 452"/>
                <a:gd name="T44" fmla="*/ 90 w 180"/>
                <a:gd name="T45" fmla="*/ 0 h 452"/>
                <a:gd name="T46" fmla="*/ 72 w 180"/>
                <a:gd name="T47" fmla="*/ 0 h 452"/>
                <a:gd name="T48" fmla="*/ 54 w 180"/>
                <a:gd name="T49" fmla="*/ 6 h 452"/>
                <a:gd name="T50" fmla="*/ 40 w 180"/>
                <a:gd name="T51" fmla="*/ 12 h 452"/>
                <a:gd name="T52" fmla="*/ 26 w 180"/>
                <a:gd name="T53" fmla="*/ 22 h 452"/>
                <a:gd name="T54" fmla="*/ 14 w 180"/>
                <a:gd name="T55" fmla="*/ 34 h 452"/>
                <a:gd name="T56" fmla="*/ 6 w 180"/>
                <a:gd name="T57" fmla="*/ 48 h 452"/>
                <a:gd name="T58" fmla="*/ 2 w 180"/>
                <a:gd name="T59" fmla="*/ 62 h 452"/>
                <a:gd name="T60" fmla="*/ 0 w 180"/>
                <a:gd name="T61" fmla="*/ 78 h 452"/>
                <a:gd name="T62" fmla="*/ 0 w 180"/>
                <a:gd name="T63" fmla="*/ 78 h 452"/>
                <a:gd name="T64" fmla="*/ 0 w 180"/>
                <a:gd name="T65" fmla="*/ 78 h 452"/>
                <a:gd name="T66" fmla="*/ 0 w 180"/>
                <a:gd name="T67" fmla="*/ 92 h 452"/>
                <a:gd name="T68" fmla="*/ 2 w 180"/>
                <a:gd name="T69" fmla="*/ 106 h 452"/>
                <a:gd name="T70" fmla="*/ 6 w 180"/>
                <a:gd name="T71" fmla="*/ 118 h 452"/>
                <a:gd name="T72" fmla="*/ 14 w 180"/>
                <a:gd name="T73" fmla="*/ 130 h 452"/>
                <a:gd name="T74" fmla="*/ 14 w 180"/>
                <a:gd name="T75" fmla="*/ 130 h 452"/>
                <a:gd name="T76" fmla="*/ 32 w 180"/>
                <a:gd name="T77" fmla="*/ 156 h 452"/>
                <a:gd name="T78" fmla="*/ 42 w 180"/>
                <a:gd name="T79" fmla="*/ 182 h 452"/>
                <a:gd name="T80" fmla="*/ 44 w 180"/>
                <a:gd name="T81" fmla="*/ 182 h 452"/>
                <a:gd name="T82" fmla="*/ 54 w 180"/>
                <a:gd name="T83" fmla="*/ 222 h 452"/>
                <a:gd name="T84" fmla="*/ 54 w 180"/>
                <a:gd name="T85" fmla="*/ 452 h 452"/>
                <a:gd name="T86" fmla="*/ 126 w 180"/>
                <a:gd name="T87" fmla="*/ 452 h 452"/>
                <a:gd name="T88" fmla="*/ 126 w 180"/>
                <a:gd name="T89" fmla="*/ 222 h 452"/>
                <a:gd name="T90" fmla="*/ 136 w 180"/>
                <a:gd name="T91" fmla="*/ 18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2">
                  <a:moveTo>
                    <a:pt x="136" y="186"/>
                  </a:moveTo>
                  <a:lnTo>
                    <a:pt x="136" y="186"/>
                  </a:lnTo>
                  <a:lnTo>
                    <a:pt x="136" y="186"/>
                  </a:lnTo>
                  <a:lnTo>
                    <a:pt x="142" y="170"/>
                  </a:lnTo>
                  <a:lnTo>
                    <a:pt x="148" y="158"/>
                  </a:lnTo>
                  <a:lnTo>
                    <a:pt x="156" y="144"/>
                  </a:lnTo>
                  <a:lnTo>
                    <a:pt x="166" y="130"/>
                  </a:lnTo>
                  <a:lnTo>
                    <a:pt x="166" y="130"/>
                  </a:lnTo>
                  <a:lnTo>
                    <a:pt x="174" y="118"/>
                  </a:lnTo>
                  <a:lnTo>
                    <a:pt x="178" y="104"/>
                  </a:lnTo>
                  <a:lnTo>
                    <a:pt x="180" y="88"/>
                  </a:lnTo>
                  <a:lnTo>
                    <a:pt x="180" y="72"/>
                  </a:lnTo>
                  <a:lnTo>
                    <a:pt x="180" y="72"/>
                  </a:lnTo>
                  <a:lnTo>
                    <a:pt x="180" y="72"/>
                  </a:lnTo>
                  <a:lnTo>
                    <a:pt x="178" y="58"/>
                  </a:lnTo>
                  <a:lnTo>
                    <a:pt x="172" y="44"/>
                  </a:lnTo>
                  <a:lnTo>
                    <a:pt x="164" y="32"/>
                  </a:lnTo>
                  <a:lnTo>
                    <a:pt x="152" y="20"/>
                  </a:lnTo>
                  <a:lnTo>
                    <a:pt x="138" y="12"/>
                  </a:lnTo>
                  <a:lnTo>
                    <a:pt x="124" y="4"/>
                  </a:lnTo>
                  <a:lnTo>
                    <a:pt x="108" y="0"/>
                  </a:lnTo>
                  <a:lnTo>
                    <a:pt x="90" y="0"/>
                  </a:lnTo>
                  <a:lnTo>
                    <a:pt x="90" y="0"/>
                  </a:lnTo>
                  <a:lnTo>
                    <a:pt x="72" y="0"/>
                  </a:lnTo>
                  <a:lnTo>
                    <a:pt x="54" y="6"/>
                  </a:lnTo>
                  <a:lnTo>
                    <a:pt x="40" y="12"/>
                  </a:lnTo>
                  <a:lnTo>
                    <a:pt x="26" y="22"/>
                  </a:lnTo>
                  <a:lnTo>
                    <a:pt x="14" y="34"/>
                  </a:lnTo>
                  <a:lnTo>
                    <a:pt x="6" y="48"/>
                  </a:lnTo>
                  <a:lnTo>
                    <a:pt x="2" y="62"/>
                  </a:lnTo>
                  <a:lnTo>
                    <a:pt x="0" y="78"/>
                  </a:lnTo>
                  <a:lnTo>
                    <a:pt x="0" y="78"/>
                  </a:lnTo>
                  <a:lnTo>
                    <a:pt x="0" y="78"/>
                  </a:lnTo>
                  <a:lnTo>
                    <a:pt x="0" y="92"/>
                  </a:lnTo>
                  <a:lnTo>
                    <a:pt x="2" y="106"/>
                  </a:lnTo>
                  <a:lnTo>
                    <a:pt x="6" y="118"/>
                  </a:lnTo>
                  <a:lnTo>
                    <a:pt x="14" y="130"/>
                  </a:lnTo>
                  <a:lnTo>
                    <a:pt x="14" y="130"/>
                  </a:lnTo>
                  <a:lnTo>
                    <a:pt x="32" y="156"/>
                  </a:lnTo>
                  <a:lnTo>
                    <a:pt x="42" y="182"/>
                  </a:lnTo>
                  <a:lnTo>
                    <a:pt x="44" y="182"/>
                  </a:lnTo>
                  <a:lnTo>
                    <a:pt x="54" y="222"/>
                  </a:lnTo>
                  <a:lnTo>
                    <a:pt x="54" y="452"/>
                  </a:lnTo>
                  <a:lnTo>
                    <a:pt x="126" y="452"/>
                  </a:lnTo>
                  <a:lnTo>
                    <a:pt x="126" y="222"/>
                  </a:lnTo>
                  <a:lnTo>
                    <a:pt x="136"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5" name="Freeform 835"/>
            <p:cNvSpPr>
              <a:spLocks/>
            </p:cNvSpPr>
            <p:nvPr/>
          </p:nvSpPr>
          <p:spPr bwMode="auto">
            <a:xfrm>
              <a:off x="12914313" y="7127875"/>
              <a:ext cx="288925" cy="711200"/>
            </a:xfrm>
            <a:custGeom>
              <a:avLst/>
              <a:gdLst>
                <a:gd name="T0" fmla="*/ 138 w 182"/>
                <a:gd name="T1" fmla="*/ 186 h 448"/>
                <a:gd name="T2" fmla="*/ 136 w 182"/>
                <a:gd name="T3" fmla="*/ 186 h 448"/>
                <a:gd name="T4" fmla="*/ 136 w 182"/>
                <a:gd name="T5" fmla="*/ 186 h 448"/>
                <a:gd name="T6" fmla="*/ 142 w 182"/>
                <a:gd name="T7" fmla="*/ 172 h 448"/>
                <a:gd name="T8" fmla="*/ 150 w 182"/>
                <a:gd name="T9" fmla="*/ 158 h 448"/>
                <a:gd name="T10" fmla="*/ 156 w 182"/>
                <a:gd name="T11" fmla="*/ 146 h 448"/>
                <a:gd name="T12" fmla="*/ 168 w 182"/>
                <a:gd name="T13" fmla="*/ 130 h 448"/>
                <a:gd name="T14" fmla="*/ 168 w 182"/>
                <a:gd name="T15" fmla="*/ 130 h 448"/>
                <a:gd name="T16" fmla="*/ 176 w 182"/>
                <a:gd name="T17" fmla="*/ 118 h 448"/>
                <a:gd name="T18" fmla="*/ 180 w 182"/>
                <a:gd name="T19" fmla="*/ 104 h 448"/>
                <a:gd name="T20" fmla="*/ 182 w 182"/>
                <a:gd name="T21" fmla="*/ 88 h 448"/>
                <a:gd name="T22" fmla="*/ 182 w 182"/>
                <a:gd name="T23" fmla="*/ 72 h 448"/>
                <a:gd name="T24" fmla="*/ 182 w 182"/>
                <a:gd name="T25" fmla="*/ 72 h 448"/>
                <a:gd name="T26" fmla="*/ 182 w 182"/>
                <a:gd name="T27" fmla="*/ 72 h 448"/>
                <a:gd name="T28" fmla="*/ 180 w 182"/>
                <a:gd name="T29" fmla="*/ 58 h 448"/>
                <a:gd name="T30" fmla="*/ 174 w 182"/>
                <a:gd name="T31" fmla="*/ 44 h 448"/>
                <a:gd name="T32" fmla="*/ 164 w 182"/>
                <a:gd name="T33" fmla="*/ 32 h 448"/>
                <a:gd name="T34" fmla="*/ 154 w 182"/>
                <a:gd name="T35" fmla="*/ 20 h 448"/>
                <a:gd name="T36" fmla="*/ 140 w 182"/>
                <a:gd name="T37" fmla="*/ 12 h 448"/>
                <a:gd name="T38" fmla="*/ 126 w 182"/>
                <a:gd name="T39" fmla="*/ 6 h 448"/>
                <a:gd name="T40" fmla="*/ 110 w 182"/>
                <a:gd name="T41" fmla="*/ 2 h 448"/>
                <a:gd name="T42" fmla="*/ 92 w 182"/>
                <a:gd name="T43" fmla="*/ 0 h 448"/>
                <a:gd name="T44" fmla="*/ 92 w 182"/>
                <a:gd name="T45" fmla="*/ 0 h 448"/>
                <a:gd name="T46" fmla="*/ 74 w 182"/>
                <a:gd name="T47" fmla="*/ 2 h 448"/>
                <a:gd name="T48" fmla="*/ 56 w 182"/>
                <a:gd name="T49" fmla="*/ 6 h 448"/>
                <a:gd name="T50" fmla="*/ 40 w 182"/>
                <a:gd name="T51" fmla="*/ 14 h 448"/>
                <a:gd name="T52" fmla="*/ 28 w 182"/>
                <a:gd name="T53" fmla="*/ 22 h 448"/>
                <a:gd name="T54" fmla="*/ 16 w 182"/>
                <a:gd name="T55" fmla="*/ 34 h 448"/>
                <a:gd name="T56" fmla="*/ 8 w 182"/>
                <a:gd name="T57" fmla="*/ 48 h 448"/>
                <a:gd name="T58" fmla="*/ 2 w 182"/>
                <a:gd name="T59" fmla="*/ 62 h 448"/>
                <a:gd name="T60" fmla="*/ 0 w 182"/>
                <a:gd name="T61" fmla="*/ 78 h 448"/>
                <a:gd name="T62" fmla="*/ 0 w 182"/>
                <a:gd name="T63" fmla="*/ 78 h 448"/>
                <a:gd name="T64" fmla="*/ 0 w 182"/>
                <a:gd name="T65" fmla="*/ 78 h 448"/>
                <a:gd name="T66" fmla="*/ 0 w 182"/>
                <a:gd name="T67" fmla="*/ 92 h 448"/>
                <a:gd name="T68" fmla="*/ 4 w 182"/>
                <a:gd name="T69" fmla="*/ 106 h 448"/>
                <a:gd name="T70" fmla="*/ 8 w 182"/>
                <a:gd name="T71" fmla="*/ 118 h 448"/>
                <a:gd name="T72" fmla="*/ 16 w 182"/>
                <a:gd name="T73" fmla="*/ 130 h 448"/>
                <a:gd name="T74" fmla="*/ 16 w 182"/>
                <a:gd name="T75" fmla="*/ 130 h 448"/>
                <a:gd name="T76" fmla="*/ 32 w 182"/>
                <a:gd name="T77" fmla="*/ 156 h 448"/>
                <a:gd name="T78" fmla="*/ 44 w 182"/>
                <a:gd name="T79" fmla="*/ 182 h 448"/>
                <a:gd name="T80" fmla="*/ 44 w 182"/>
                <a:gd name="T81" fmla="*/ 182 h 448"/>
                <a:gd name="T82" fmla="*/ 54 w 182"/>
                <a:gd name="T83" fmla="*/ 222 h 448"/>
                <a:gd name="T84" fmla="*/ 56 w 182"/>
                <a:gd name="T85" fmla="*/ 448 h 448"/>
                <a:gd name="T86" fmla="*/ 128 w 182"/>
                <a:gd name="T87" fmla="*/ 448 h 448"/>
                <a:gd name="T88" fmla="*/ 128 w 182"/>
                <a:gd name="T89" fmla="*/ 222 h 448"/>
                <a:gd name="T90" fmla="*/ 138 w 182"/>
                <a:gd name="T91" fmla="*/ 18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48">
                  <a:moveTo>
                    <a:pt x="138" y="186"/>
                  </a:moveTo>
                  <a:lnTo>
                    <a:pt x="136" y="186"/>
                  </a:lnTo>
                  <a:lnTo>
                    <a:pt x="136" y="186"/>
                  </a:lnTo>
                  <a:lnTo>
                    <a:pt x="142" y="172"/>
                  </a:lnTo>
                  <a:lnTo>
                    <a:pt x="150" y="158"/>
                  </a:lnTo>
                  <a:lnTo>
                    <a:pt x="156" y="146"/>
                  </a:lnTo>
                  <a:lnTo>
                    <a:pt x="168" y="130"/>
                  </a:lnTo>
                  <a:lnTo>
                    <a:pt x="168" y="130"/>
                  </a:lnTo>
                  <a:lnTo>
                    <a:pt x="176" y="118"/>
                  </a:lnTo>
                  <a:lnTo>
                    <a:pt x="180" y="104"/>
                  </a:lnTo>
                  <a:lnTo>
                    <a:pt x="182" y="88"/>
                  </a:lnTo>
                  <a:lnTo>
                    <a:pt x="182" y="72"/>
                  </a:lnTo>
                  <a:lnTo>
                    <a:pt x="182" y="72"/>
                  </a:lnTo>
                  <a:lnTo>
                    <a:pt x="182" y="72"/>
                  </a:lnTo>
                  <a:lnTo>
                    <a:pt x="180" y="58"/>
                  </a:lnTo>
                  <a:lnTo>
                    <a:pt x="174" y="44"/>
                  </a:lnTo>
                  <a:lnTo>
                    <a:pt x="164" y="32"/>
                  </a:lnTo>
                  <a:lnTo>
                    <a:pt x="154" y="20"/>
                  </a:lnTo>
                  <a:lnTo>
                    <a:pt x="140" y="12"/>
                  </a:lnTo>
                  <a:lnTo>
                    <a:pt x="126" y="6"/>
                  </a:lnTo>
                  <a:lnTo>
                    <a:pt x="110" y="2"/>
                  </a:lnTo>
                  <a:lnTo>
                    <a:pt x="92" y="0"/>
                  </a:lnTo>
                  <a:lnTo>
                    <a:pt x="92" y="0"/>
                  </a:lnTo>
                  <a:lnTo>
                    <a:pt x="74" y="2"/>
                  </a:lnTo>
                  <a:lnTo>
                    <a:pt x="56" y="6"/>
                  </a:lnTo>
                  <a:lnTo>
                    <a:pt x="40" y="14"/>
                  </a:lnTo>
                  <a:lnTo>
                    <a:pt x="28" y="22"/>
                  </a:lnTo>
                  <a:lnTo>
                    <a:pt x="16" y="34"/>
                  </a:lnTo>
                  <a:lnTo>
                    <a:pt x="8" y="48"/>
                  </a:lnTo>
                  <a:lnTo>
                    <a:pt x="2" y="62"/>
                  </a:lnTo>
                  <a:lnTo>
                    <a:pt x="0" y="78"/>
                  </a:lnTo>
                  <a:lnTo>
                    <a:pt x="0" y="78"/>
                  </a:lnTo>
                  <a:lnTo>
                    <a:pt x="0" y="78"/>
                  </a:lnTo>
                  <a:lnTo>
                    <a:pt x="0" y="92"/>
                  </a:lnTo>
                  <a:lnTo>
                    <a:pt x="4" y="106"/>
                  </a:lnTo>
                  <a:lnTo>
                    <a:pt x="8" y="118"/>
                  </a:lnTo>
                  <a:lnTo>
                    <a:pt x="16" y="130"/>
                  </a:lnTo>
                  <a:lnTo>
                    <a:pt x="16" y="130"/>
                  </a:lnTo>
                  <a:lnTo>
                    <a:pt x="32" y="156"/>
                  </a:lnTo>
                  <a:lnTo>
                    <a:pt x="44" y="182"/>
                  </a:lnTo>
                  <a:lnTo>
                    <a:pt x="44" y="182"/>
                  </a:lnTo>
                  <a:lnTo>
                    <a:pt x="54" y="222"/>
                  </a:lnTo>
                  <a:lnTo>
                    <a:pt x="56" y="448"/>
                  </a:lnTo>
                  <a:lnTo>
                    <a:pt x="128" y="448"/>
                  </a:lnTo>
                  <a:lnTo>
                    <a:pt x="128" y="222"/>
                  </a:lnTo>
                  <a:lnTo>
                    <a:pt x="138" y="18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6" name="Freeform 836"/>
            <p:cNvSpPr>
              <a:spLocks/>
            </p:cNvSpPr>
            <p:nvPr/>
          </p:nvSpPr>
          <p:spPr bwMode="auto">
            <a:xfrm>
              <a:off x="12447588" y="7962900"/>
              <a:ext cx="720725" cy="288925"/>
            </a:xfrm>
            <a:custGeom>
              <a:avLst/>
              <a:gdLst>
                <a:gd name="T0" fmla="*/ 266 w 454"/>
                <a:gd name="T1" fmla="*/ 138 h 182"/>
                <a:gd name="T2" fmla="*/ 266 w 454"/>
                <a:gd name="T3" fmla="*/ 136 h 182"/>
                <a:gd name="T4" fmla="*/ 266 w 454"/>
                <a:gd name="T5" fmla="*/ 136 h 182"/>
                <a:gd name="T6" fmla="*/ 282 w 454"/>
                <a:gd name="T7" fmla="*/ 142 h 182"/>
                <a:gd name="T8" fmla="*/ 294 w 454"/>
                <a:gd name="T9" fmla="*/ 148 h 182"/>
                <a:gd name="T10" fmla="*/ 308 w 454"/>
                <a:gd name="T11" fmla="*/ 156 h 182"/>
                <a:gd name="T12" fmla="*/ 322 w 454"/>
                <a:gd name="T13" fmla="*/ 168 h 182"/>
                <a:gd name="T14" fmla="*/ 322 w 454"/>
                <a:gd name="T15" fmla="*/ 168 h 182"/>
                <a:gd name="T16" fmla="*/ 336 w 454"/>
                <a:gd name="T17" fmla="*/ 174 h 182"/>
                <a:gd name="T18" fmla="*/ 350 w 454"/>
                <a:gd name="T19" fmla="*/ 180 h 182"/>
                <a:gd name="T20" fmla="*/ 364 w 454"/>
                <a:gd name="T21" fmla="*/ 182 h 182"/>
                <a:gd name="T22" fmla="*/ 380 w 454"/>
                <a:gd name="T23" fmla="*/ 182 h 182"/>
                <a:gd name="T24" fmla="*/ 380 w 454"/>
                <a:gd name="T25" fmla="*/ 182 h 182"/>
                <a:gd name="T26" fmla="*/ 380 w 454"/>
                <a:gd name="T27" fmla="*/ 182 h 182"/>
                <a:gd name="T28" fmla="*/ 396 w 454"/>
                <a:gd name="T29" fmla="*/ 178 h 182"/>
                <a:gd name="T30" fmla="*/ 410 w 454"/>
                <a:gd name="T31" fmla="*/ 172 h 182"/>
                <a:gd name="T32" fmla="*/ 422 w 454"/>
                <a:gd name="T33" fmla="*/ 164 h 182"/>
                <a:gd name="T34" fmla="*/ 432 w 454"/>
                <a:gd name="T35" fmla="*/ 154 h 182"/>
                <a:gd name="T36" fmla="*/ 440 w 454"/>
                <a:gd name="T37" fmla="*/ 140 h 182"/>
                <a:gd name="T38" fmla="*/ 448 w 454"/>
                <a:gd name="T39" fmla="*/ 126 h 182"/>
                <a:gd name="T40" fmla="*/ 452 w 454"/>
                <a:gd name="T41" fmla="*/ 108 h 182"/>
                <a:gd name="T42" fmla="*/ 454 w 454"/>
                <a:gd name="T43" fmla="*/ 92 h 182"/>
                <a:gd name="T44" fmla="*/ 454 w 454"/>
                <a:gd name="T45" fmla="*/ 92 h 182"/>
                <a:gd name="T46" fmla="*/ 452 w 454"/>
                <a:gd name="T47" fmla="*/ 74 h 182"/>
                <a:gd name="T48" fmla="*/ 448 w 454"/>
                <a:gd name="T49" fmla="*/ 56 h 182"/>
                <a:gd name="T50" fmla="*/ 440 w 454"/>
                <a:gd name="T51" fmla="*/ 40 h 182"/>
                <a:gd name="T52" fmla="*/ 430 w 454"/>
                <a:gd name="T53" fmla="*/ 28 h 182"/>
                <a:gd name="T54" fmla="*/ 418 w 454"/>
                <a:gd name="T55" fmla="*/ 16 h 182"/>
                <a:gd name="T56" fmla="*/ 406 w 454"/>
                <a:gd name="T57" fmla="*/ 8 h 182"/>
                <a:gd name="T58" fmla="*/ 390 w 454"/>
                <a:gd name="T59" fmla="*/ 2 h 182"/>
                <a:gd name="T60" fmla="*/ 374 w 454"/>
                <a:gd name="T61" fmla="*/ 0 h 182"/>
                <a:gd name="T62" fmla="*/ 374 w 454"/>
                <a:gd name="T63" fmla="*/ 0 h 182"/>
                <a:gd name="T64" fmla="*/ 374 w 454"/>
                <a:gd name="T65" fmla="*/ 0 h 182"/>
                <a:gd name="T66" fmla="*/ 360 w 454"/>
                <a:gd name="T67" fmla="*/ 0 h 182"/>
                <a:gd name="T68" fmla="*/ 348 w 454"/>
                <a:gd name="T69" fmla="*/ 2 h 182"/>
                <a:gd name="T70" fmla="*/ 334 w 454"/>
                <a:gd name="T71" fmla="*/ 8 h 182"/>
                <a:gd name="T72" fmla="*/ 322 w 454"/>
                <a:gd name="T73" fmla="*/ 16 h 182"/>
                <a:gd name="T74" fmla="*/ 322 w 454"/>
                <a:gd name="T75" fmla="*/ 16 h 182"/>
                <a:gd name="T76" fmla="*/ 296 w 454"/>
                <a:gd name="T77" fmla="*/ 32 h 182"/>
                <a:gd name="T78" fmla="*/ 270 w 454"/>
                <a:gd name="T79" fmla="*/ 44 h 182"/>
                <a:gd name="T80" fmla="*/ 270 w 454"/>
                <a:gd name="T81" fmla="*/ 44 h 182"/>
                <a:gd name="T82" fmla="*/ 230 w 454"/>
                <a:gd name="T83" fmla="*/ 54 h 182"/>
                <a:gd name="T84" fmla="*/ 0 w 454"/>
                <a:gd name="T85" fmla="*/ 56 h 182"/>
                <a:gd name="T86" fmla="*/ 0 w 454"/>
                <a:gd name="T87" fmla="*/ 128 h 182"/>
                <a:gd name="T88" fmla="*/ 230 w 454"/>
                <a:gd name="T89" fmla="*/ 128 h 182"/>
                <a:gd name="T90" fmla="*/ 266 w 454"/>
                <a:gd name="T91" fmla="*/ 13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4" h="182">
                  <a:moveTo>
                    <a:pt x="266" y="138"/>
                  </a:moveTo>
                  <a:lnTo>
                    <a:pt x="266" y="136"/>
                  </a:lnTo>
                  <a:lnTo>
                    <a:pt x="266" y="136"/>
                  </a:lnTo>
                  <a:lnTo>
                    <a:pt x="282" y="142"/>
                  </a:lnTo>
                  <a:lnTo>
                    <a:pt x="294" y="148"/>
                  </a:lnTo>
                  <a:lnTo>
                    <a:pt x="308" y="156"/>
                  </a:lnTo>
                  <a:lnTo>
                    <a:pt x="322" y="168"/>
                  </a:lnTo>
                  <a:lnTo>
                    <a:pt x="322" y="168"/>
                  </a:lnTo>
                  <a:lnTo>
                    <a:pt x="336" y="174"/>
                  </a:lnTo>
                  <a:lnTo>
                    <a:pt x="350" y="180"/>
                  </a:lnTo>
                  <a:lnTo>
                    <a:pt x="364" y="182"/>
                  </a:lnTo>
                  <a:lnTo>
                    <a:pt x="380" y="182"/>
                  </a:lnTo>
                  <a:lnTo>
                    <a:pt x="380" y="182"/>
                  </a:lnTo>
                  <a:lnTo>
                    <a:pt x="380" y="182"/>
                  </a:lnTo>
                  <a:lnTo>
                    <a:pt x="396" y="178"/>
                  </a:lnTo>
                  <a:lnTo>
                    <a:pt x="410" y="172"/>
                  </a:lnTo>
                  <a:lnTo>
                    <a:pt x="422" y="164"/>
                  </a:lnTo>
                  <a:lnTo>
                    <a:pt x="432" y="154"/>
                  </a:lnTo>
                  <a:lnTo>
                    <a:pt x="440" y="140"/>
                  </a:lnTo>
                  <a:lnTo>
                    <a:pt x="448" y="126"/>
                  </a:lnTo>
                  <a:lnTo>
                    <a:pt x="452" y="108"/>
                  </a:lnTo>
                  <a:lnTo>
                    <a:pt x="454" y="92"/>
                  </a:lnTo>
                  <a:lnTo>
                    <a:pt x="454" y="92"/>
                  </a:lnTo>
                  <a:lnTo>
                    <a:pt x="452" y="74"/>
                  </a:lnTo>
                  <a:lnTo>
                    <a:pt x="448" y="56"/>
                  </a:lnTo>
                  <a:lnTo>
                    <a:pt x="440" y="40"/>
                  </a:lnTo>
                  <a:lnTo>
                    <a:pt x="430" y="28"/>
                  </a:lnTo>
                  <a:lnTo>
                    <a:pt x="418" y="16"/>
                  </a:lnTo>
                  <a:lnTo>
                    <a:pt x="406" y="8"/>
                  </a:lnTo>
                  <a:lnTo>
                    <a:pt x="390" y="2"/>
                  </a:lnTo>
                  <a:lnTo>
                    <a:pt x="374" y="0"/>
                  </a:lnTo>
                  <a:lnTo>
                    <a:pt x="374" y="0"/>
                  </a:lnTo>
                  <a:lnTo>
                    <a:pt x="374" y="0"/>
                  </a:lnTo>
                  <a:lnTo>
                    <a:pt x="360" y="0"/>
                  </a:lnTo>
                  <a:lnTo>
                    <a:pt x="348" y="2"/>
                  </a:lnTo>
                  <a:lnTo>
                    <a:pt x="334" y="8"/>
                  </a:lnTo>
                  <a:lnTo>
                    <a:pt x="322" y="16"/>
                  </a:lnTo>
                  <a:lnTo>
                    <a:pt x="322" y="16"/>
                  </a:lnTo>
                  <a:lnTo>
                    <a:pt x="296" y="32"/>
                  </a:lnTo>
                  <a:lnTo>
                    <a:pt x="270" y="44"/>
                  </a:lnTo>
                  <a:lnTo>
                    <a:pt x="270" y="44"/>
                  </a:lnTo>
                  <a:lnTo>
                    <a:pt x="230" y="54"/>
                  </a:lnTo>
                  <a:lnTo>
                    <a:pt x="0" y="56"/>
                  </a:lnTo>
                  <a:lnTo>
                    <a:pt x="0" y="128"/>
                  </a:lnTo>
                  <a:lnTo>
                    <a:pt x="230" y="128"/>
                  </a:lnTo>
                  <a:lnTo>
                    <a:pt x="266" y="138"/>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7" name="Freeform 837"/>
            <p:cNvSpPr>
              <a:spLocks/>
            </p:cNvSpPr>
            <p:nvPr/>
          </p:nvSpPr>
          <p:spPr bwMode="auto">
            <a:xfrm>
              <a:off x="10396538" y="8702675"/>
              <a:ext cx="288925" cy="733425"/>
            </a:xfrm>
            <a:custGeom>
              <a:avLst/>
              <a:gdLst>
                <a:gd name="T0" fmla="*/ 136 w 182"/>
                <a:gd name="T1" fmla="*/ 188 h 462"/>
                <a:gd name="T2" fmla="*/ 136 w 182"/>
                <a:gd name="T3" fmla="*/ 188 h 462"/>
                <a:gd name="T4" fmla="*/ 136 w 182"/>
                <a:gd name="T5" fmla="*/ 188 h 462"/>
                <a:gd name="T6" fmla="*/ 142 w 182"/>
                <a:gd name="T7" fmla="*/ 172 h 462"/>
                <a:gd name="T8" fmla="*/ 148 w 182"/>
                <a:gd name="T9" fmla="*/ 158 h 462"/>
                <a:gd name="T10" fmla="*/ 156 w 182"/>
                <a:gd name="T11" fmla="*/ 146 h 462"/>
                <a:gd name="T12" fmla="*/ 166 w 182"/>
                <a:gd name="T13" fmla="*/ 132 h 462"/>
                <a:gd name="T14" fmla="*/ 166 w 182"/>
                <a:gd name="T15" fmla="*/ 132 h 462"/>
                <a:gd name="T16" fmla="*/ 174 w 182"/>
                <a:gd name="T17" fmla="*/ 118 h 462"/>
                <a:gd name="T18" fmla="*/ 180 w 182"/>
                <a:gd name="T19" fmla="*/ 104 h 462"/>
                <a:gd name="T20" fmla="*/ 182 w 182"/>
                <a:gd name="T21" fmla="*/ 90 h 462"/>
                <a:gd name="T22" fmla="*/ 182 w 182"/>
                <a:gd name="T23" fmla="*/ 74 h 462"/>
                <a:gd name="T24" fmla="*/ 182 w 182"/>
                <a:gd name="T25" fmla="*/ 74 h 462"/>
                <a:gd name="T26" fmla="*/ 182 w 182"/>
                <a:gd name="T27" fmla="*/ 74 h 462"/>
                <a:gd name="T28" fmla="*/ 178 w 182"/>
                <a:gd name="T29" fmla="*/ 58 h 462"/>
                <a:gd name="T30" fmla="*/ 172 w 182"/>
                <a:gd name="T31" fmla="*/ 44 h 462"/>
                <a:gd name="T32" fmla="*/ 164 w 182"/>
                <a:gd name="T33" fmla="*/ 32 h 462"/>
                <a:gd name="T34" fmla="*/ 154 w 182"/>
                <a:gd name="T35" fmla="*/ 22 h 462"/>
                <a:gd name="T36" fmla="*/ 140 w 182"/>
                <a:gd name="T37" fmla="*/ 12 h 462"/>
                <a:gd name="T38" fmla="*/ 126 w 182"/>
                <a:gd name="T39" fmla="*/ 6 h 462"/>
                <a:gd name="T40" fmla="*/ 108 w 182"/>
                <a:gd name="T41" fmla="*/ 2 h 462"/>
                <a:gd name="T42" fmla="*/ 92 w 182"/>
                <a:gd name="T43" fmla="*/ 0 h 462"/>
                <a:gd name="T44" fmla="*/ 92 w 182"/>
                <a:gd name="T45" fmla="*/ 0 h 462"/>
                <a:gd name="T46" fmla="*/ 72 w 182"/>
                <a:gd name="T47" fmla="*/ 2 h 462"/>
                <a:gd name="T48" fmla="*/ 56 w 182"/>
                <a:gd name="T49" fmla="*/ 6 h 462"/>
                <a:gd name="T50" fmla="*/ 40 w 182"/>
                <a:gd name="T51" fmla="*/ 14 h 462"/>
                <a:gd name="T52" fmla="*/ 28 w 182"/>
                <a:gd name="T53" fmla="*/ 24 h 462"/>
                <a:gd name="T54" fmla="*/ 16 w 182"/>
                <a:gd name="T55" fmla="*/ 36 h 462"/>
                <a:gd name="T56" fmla="*/ 8 w 182"/>
                <a:gd name="T57" fmla="*/ 48 h 462"/>
                <a:gd name="T58" fmla="*/ 2 w 182"/>
                <a:gd name="T59" fmla="*/ 64 h 462"/>
                <a:gd name="T60" fmla="*/ 0 w 182"/>
                <a:gd name="T61" fmla="*/ 78 h 462"/>
                <a:gd name="T62" fmla="*/ 0 w 182"/>
                <a:gd name="T63" fmla="*/ 78 h 462"/>
                <a:gd name="T64" fmla="*/ 0 w 182"/>
                <a:gd name="T65" fmla="*/ 78 h 462"/>
                <a:gd name="T66" fmla="*/ 0 w 182"/>
                <a:gd name="T67" fmla="*/ 94 h 462"/>
                <a:gd name="T68" fmla="*/ 2 w 182"/>
                <a:gd name="T69" fmla="*/ 106 h 462"/>
                <a:gd name="T70" fmla="*/ 8 w 182"/>
                <a:gd name="T71" fmla="*/ 120 h 462"/>
                <a:gd name="T72" fmla="*/ 14 w 182"/>
                <a:gd name="T73" fmla="*/ 132 h 462"/>
                <a:gd name="T74" fmla="*/ 14 w 182"/>
                <a:gd name="T75" fmla="*/ 132 h 462"/>
                <a:gd name="T76" fmla="*/ 32 w 182"/>
                <a:gd name="T77" fmla="*/ 158 h 462"/>
                <a:gd name="T78" fmla="*/ 44 w 182"/>
                <a:gd name="T79" fmla="*/ 184 h 462"/>
                <a:gd name="T80" fmla="*/ 44 w 182"/>
                <a:gd name="T81" fmla="*/ 184 h 462"/>
                <a:gd name="T82" fmla="*/ 54 w 182"/>
                <a:gd name="T83" fmla="*/ 222 h 462"/>
                <a:gd name="T84" fmla="*/ 54 w 182"/>
                <a:gd name="T85" fmla="*/ 462 h 462"/>
                <a:gd name="T86" fmla="*/ 128 w 182"/>
                <a:gd name="T87" fmla="*/ 462 h 462"/>
                <a:gd name="T88" fmla="*/ 128 w 182"/>
                <a:gd name="T89" fmla="*/ 222 h 462"/>
                <a:gd name="T90" fmla="*/ 136 w 182"/>
                <a:gd name="T91" fmla="*/ 18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62">
                  <a:moveTo>
                    <a:pt x="136" y="188"/>
                  </a:moveTo>
                  <a:lnTo>
                    <a:pt x="136" y="188"/>
                  </a:lnTo>
                  <a:lnTo>
                    <a:pt x="136" y="188"/>
                  </a:lnTo>
                  <a:lnTo>
                    <a:pt x="142" y="172"/>
                  </a:lnTo>
                  <a:lnTo>
                    <a:pt x="148" y="158"/>
                  </a:lnTo>
                  <a:lnTo>
                    <a:pt x="156" y="146"/>
                  </a:lnTo>
                  <a:lnTo>
                    <a:pt x="166" y="132"/>
                  </a:lnTo>
                  <a:lnTo>
                    <a:pt x="166" y="132"/>
                  </a:lnTo>
                  <a:lnTo>
                    <a:pt x="174" y="118"/>
                  </a:lnTo>
                  <a:lnTo>
                    <a:pt x="180" y="104"/>
                  </a:lnTo>
                  <a:lnTo>
                    <a:pt x="182" y="90"/>
                  </a:lnTo>
                  <a:lnTo>
                    <a:pt x="182" y="74"/>
                  </a:lnTo>
                  <a:lnTo>
                    <a:pt x="182" y="74"/>
                  </a:lnTo>
                  <a:lnTo>
                    <a:pt x="182" y="74"/>
                  </a:lnTo>
                  <a:lnTo>
                    <a:pt x="178" y="58"/>
                  </a:lnTo>
                  <a:lnTo>
                    <a:pt x="172" y="44"/>
                  </a:lnTo>
                  <a:lnTo>
                    <a:pt x="164" y="32"/>
                  </a:lnTo>
                  <a:lnTo>
                    <a:pt x="154" y="22"/>
                  </a:lnTo>
                  <a:lnTo>
                    <a:pt x="140" y="12"/>
                  </a:lnTo>
                  <a:lnTo>
                    <a:pt x="126" y="6"/>
                  </a:lnTo>
                  <a:lnTo>
                    <a:pt x="108" y="2"/>
                  </a:lnTo>
                  <a:lnTo>
                    <a:pt x="92" y="0"/>
                  </a:lnTo>
                  <a:lnTo>
                    <a:pt x="92" y="0"/>
                  </a:lnTo>
                  <a:lnTo>
                    <a:pt x="72" y="2"/>
                  </a:lnTo>
                  <a:lnTo>
                    <a:pt x="56" y="6"/>
                  </a:lnTo>
                  <a:lnTo>
                    <a:pt x="40" y="14"/>
                  </a:lnTo>
                  <a:lnTo>
                    <a:pt x="28" y="24"/>
                  </a:lnTo>
                  <a:lnTo>
                    <a:pt x="16" y="36"/>
                  </a:lnTo>
                  <a:lnTo>
                    <a:pt x="8" y="48"/>
                  </a:lnTo>
                  <a:lnTo>
                    <a:pt x="2" y="64"/>
                  </a:lnTo>
                  <a:lnTo>
                    <a:pt x="0" y="78"/>
                  </a:lnTo>
                  <a:lnTo>
                    <a:pt x="0" y="78"/>
                  </a:lnTo>
                  <a:lnTo>
                    <a:pt x="0" y="78"/>
                  </a:lnTo>
                  <a:lnTo>
                    <a:pt x="0" y="94"/>
                  </a:lnTo>
                  <a:lnTo>
                    <a:pt x="2" y="106"/>
                  </a:lnTo>
                  <a:lnTo>
                    <a:pt x="8" y="120"/>
                  </a:lnTo>
                  <a:lnTo>
                    <a:pt x="14" y="132"/>
                  </a:lnTo>
                  <a:lnTo>
                    <a:pt x="14" y="132"/>
                  </a:lnTo>
                  <a:lnTo>
                    <a:pt x="32" y="158"/>
                  </a:lnTo>
                  <a:lnTo>
                    <a:pt x="44" y="184"/>
                  </a:lnTo>
                  <a:lnTo>
                    <a:pt x="44" y="184"/>
                  </a:lnTo>
                  <a:lnTo>
                    <a:pt x="54" y="222"/>
                  </a:lnTo>
                  <a:lnTo>
                    <a:pt x="54" y="462"/>
                  </a:lnTo>
                  <a:lnTo>
                    <a:pt x="128" y="462"/>
                  </a:lnTo>
                  <a:lnTo>
                    <a:pt x="128" y="222"/>
                  </a:lnTo>
                  <a:lnTo>
                    <a:pt x="136" y="1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8" name="Freeform 838"/>
            <p:cNvSpPr>
              <a:spLocks/>
            </p:cNvSpPr>
            <p:nvPr/>
          </p:nvSpPr>
          <p:spPr bwMode="auto">
            <a:xfrm>
              <a:off x="11879263" y="10668000"/>
              <a:ext cx="285750" cy="720725"/>
            </a:xfrm>
            <a:custGeom>
              <a:avLst/>
              <a:gdLst>
                <a:gd name="T0" fmla="*/ 44 w 180"/>
                <a:gd name="T1" fmla="*/ 268 h 454"/>
                <a:gd name="T2" fmla="*/ 44 w 180"/>
                <a:gd name="T3" fmla="*/ 268 h 454"/>
                <a:gd name="T4" fmla="*/ 44 w 180"/>
                <a:gd name="T5" fmla="*/ 268 h 454"/>
                <a:gd name="T6" fmla="*/ 38 w 180"/>
                <a:gd name="T7" fmla="*/ 282 h 454"/>
                <a:gd name="T8" fmla="*/ 32 w 180"/>
                <a:gd name="T9" fmla="*/ 296 h 454"/>
                <a:gd name="T10" fmla="*/ 24 w 180"/>
                <a:gd name="T11" fmla="*/ 308 h 454"/>
                <a:gd name="T12" fmla="*/ 14 w 180"/>
                <a:gd name="T13" fmla="*/ 324 h 454"/>
                <a:gd name="T14" fmla="*/ 14 w 180"/>
                <a:gd name="T15" fmla="*/ 324 h 454"/>
                <a:gd name="T16" fmla="*/ 6 w 180"/>
                <a:gd name="T17" fmla="*/ 336 h 454"/>
                <a:gd name="T18" fmla="*/ 2 w 180"/>
                <a:gd name="T19" fmla="*/ 350 h 454"/>
                <a:gd name="T20" fmla="*/ 0 w 180"/>
                <a:gd name="T21" fmla="*/ 366 h 454"/>
                <a:gd name="T22" fmla="*/ 0 w 180"/>
                <a:gd name="T23" fmla="*/ 382 h 454"/>
                <a:gd name="T24" fmla="*/ 0 w 180"/>
                <a:gd name="T25" fmla="*/ 382 h 454"/>
                <a:gd name="T26" fmla="*/ 0 w 180"/>
                <a:gd name="T27" fmla="*/ 382 h 454"/>
                <a:gd name="T28" fmla="*/ 2 w 180"/>
                <a:gd name="T29" fmla="*/ 396 h 454"/>
                <a:gd name="T30" fmla="*/ 8 w 180"/>
                <a:gd name="T31" fmla="*/ 410 h 454"/>
                <a:gd name="T32" fmla="*/ 16 w 180"/>
                <a:gd name="T33" fmla="*/ 422 h 454"/>
                <a:gd name="T34" fmla="*/ 28 w 180"/>
                <a:gd name="T35" fmla="*/ 434 h 454"/>
                <a:gd name="T36" fmla="*/ 42 w 180"/>
                <a:gd name="T37" fmla="*/ 442 h 454"/>
                <a:gd name="T38" fmla="*/ 56 w 180"/>
                <a:gd name="T39" fmla="*/ 448 h 454"/>
                <a:gd name="T40" fmla="*/ 72 w 180"/>
                <a:gd name="T41" fmla="*/ 452 h 454"/>
                <a:gd name="T42" fmla="*/ 90 w 180"/>
                <a:gd name="T43" fmla="*/ 454 h 454"/>
                <a:gd name="T44" fmla="*/ 90 w 180"/>
                <a:gd name="T45" fmla="*/ 454 h 454"/>
                <a:gd name="T46" fmla="*/ 108 w 180"/>
                <a:gd name="T47" fmla="*/ 452 h 454"/>
                <a:gd name="T48" fmla="*/ 126 w 180"/>
                <a:gd name="T49" fmla="*/ 448 h 454"/>
                <a:gd name="T50" fmla="*/ 140 w 180"/>
                <a:gd name="T51" fmla="*/ 440 h 454"/>
                <a:gd name="T52" fmla="*/ 154 w 180"/>
                <a:gd name="T53" fmla="*/ 432 h 454"/>
                <a:gd name="T54" fmla="*/ 166 w 180"/>
                <a:gd name="T55" fmla="*/ 420 h 454"/>
                <a:gd name="T56" fmla="*/ 174 w 180"/>
                <a:gd name="T57" fmla="*/ 406 h 454"/>
                <a:gd name="T58" fmla="*/ 178 w 180"/>
                <a:gd name="T59" fmla="*/ 392 h 454"/>
                <a:gd name="T60" fmla="*/ 180 w 180"/>
                <a:gd name="T61" fmla="*/ 376 h 454"/>
                <a:gd name="T62" fmla="*/ 180 w 180"/>
                <a:gd name="T63" fmla="*/ 376 h 454"/>
                <a:gd name="T64" fmla="*/ 180 w 180"/>
                <a:gd name="T65" fmla="*/ 376 h 454"/>
                <a:gd name="T66" fmla="*/ 180 w 180"/>
                <a:gd name="T67" fmla="*/ 362 h 454"/>
                <a:gd name="T68" fmla="*/ 178 w 180"/>
                <a:gd name="T69" fmla="*/ 348 h 454"/>
                <a:gd name="T70" fmla="*/ 174 w 180"/>
                <a:gd name="T71" fmla="*/ 336 h 454"/>
                <a:gd name="T72" fmla="*/ 166 w 180"/>
                <a:gd name="T73" fmla="*/ 324 h 454"/>
                <a:gd name="T74" fmla="*/ 166 w 180"/>
                <a:gd name="T75" fmla="*/ 324 h 454"/>
                <a:gd name="T76" fmla="*/ 148 w 180"/>
                <a:gd name="T77" fmla="*/ 298 h 454"/>
                <a:gd name="T78" fmla="*/ 136 w 180"/>
                <a:gd name="T79" fmla="*/ 272 h 454"/>
                <a:gd name="T80" fmla="*/ 136 w 180"/>
                <a:gd name="T81" fmla="*/ 272 h 454"/>
                <a:gd name="T82" fmla="*/ 126 w 180"/>
                <a:gd name="T83" fmla="*/ 232 h 454"/>
                <a:gd name="T84" fmla="*/ 126 w 180"/>
                <a:gd name="T85" fmla="*/ 0 h 454"/>
                <a:gd name="T86" fmla="*/ 54 w 180"/>
                <a:gd name="T87" fmla="*/ 0 h 454"/>
                <a:gd name="T88" fmla="*/ 54 w 180"/>
                <a:gd name="T89" fmla="*/ 232 h 454"/>
                <a:gd name="T90" fmla="*/ 44 w 180"/>
                <a:gd name="T91" fmla="*/ 26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4">
                  <a:moveTo>
                    <a:pt x="44" y="268"/>
                  </a:moveTo>
                  <a:lnTo>
                    <a:pt x="44" y="268"/>
                  </a:lnTo>
                  <a:lnTo>
                    <a:pt x="44" y="268"/>
                  </a:lnTo>
                  <a:lnTo>
                    <a:pt x="38" y="282"/>
                  </a:lnTo>
                  <a:lnTo>
                    <a:pt x="32" y="296"/>
                  </a:lnTo>
                  <a:lnTo>
                    <a:pt x="24" y="308"/>
                  </a:lnTo>
                  <a:lnTo>
                    <a:pt x="14" y="324"/>
                  </a:lnTo>
                  <a:lnTo>
                    <a:pt x="14" y="324"/>
                  </a:lnTo>
                  <a:lnTo>
                    <a:pt x="6" y="336"/>
                  </a:lnTo>
                  <a:lnTo>
                    <a:pt x="2" y="350"/>
                  </a:lnTo>
                  <a:lnTo>
                    <a:pt x="0" y="366"/>
                  </a:lnTo>
                  <a:lnTo>
                    <a:pt x="0" y="382"/>
                  </a:lnTo>
                  <a:lnTo>
                    <a:pt x="0" y="382"/>
                  </a:lnTo>
                  <a:lnTo>
                    <a:pt x="0" y="382"/>
                  </a:lnTo>
                  <a:lnTo>
                    <a:pt x="2" y="396"/>
                  </a:lnTo>
                  <a:lnTo>
                    <a:pt x="8" y="410"/>
                  </a:lnTo>
                  <a:lnTo>
                    <a:pt x="16" y="422"/>
                  </a:lnTo>
                  <a:lnTo>
                    <a:pt x="28" y="434"/>
                  </a:lnTo>
                  <a:lnTo>
                    <a:pt x="42" y="442"/>
                  </a:lnTo>
                  <a:lnTo>
                    <a:pt x="56" y="448"/>
                  </a:lnTo>
                  <a:lnTo>
                    <a:pt x="72" y="452"/>
                  </a:lnTo>
                  <a:lnTo>
                    <a:pt x="90" y="454"/>
                  </a:lnTo>
                  <a:lnTo>
                    <a:pt x="90" y="454"/>
                  </a:lnTo>
                  <a:lnTo>
                    <a:pt x="108" y="452"/>
                  </a:lnTo>
                  <a:lnTo>
                    <a:pt x="126" y="448"/>
                  </a:lnTo>
                  <a:lnTo>
                    <a:pt x="140" y="440"/>
                  </a:lnTo>
                  <a:lnTo>
                    <a:pt x="154" y="432"/>
                  </a:lnTo>
                  <a:lnTo>
                    <a:pt x="166" y="420"/>
                  </a:lnTo>
                  <a:lnTo>
                    <a:pt x="174" y="406"/>
                  </a:lnTo>
                  <a:lnTo>
                    <a:pt x="178" y="392"/>
                  </a:lnTo>
                  <a:lnTo>
                    <a:pt x="180" y="376"/>
                  </a:lnTo>
                  <a:lnTo>
                    <a:pt x="180" y="376"/>
                  </a:lnTo>
                  <a:lnTo>
                    <a:pt x="180" y="376"/>
                  </a:lnTo>
                  <a:lnTo>
                    <a:pt x="180" y="362"/>
                  </a:lnTo>
                  <a:lnTo>
                    <a:pt x="178" y="348"/>
                  </a:lnTo>
                  <a:lnTo>
                    <a:pt x="174" y="336"/>
                  </a:lnTo>
                  <a:lnTo>
                    <a:pt x="166" y="324"/>
                  </a:lnTo>
                  <a:lnTo>
                    <a:pt x="166" y="324"/>
                  </a:lnTo>
                  <a:lnTo>
                    <a:pt x="148" y="298"/>
                  </a:lnTo>
                  <a:lnTo>
                    <a:pt x="136" y="272"/>
                  </a:lnTo>
                  <a:lnTo>
                    <a:pt x="136" y="272"/>
                  </a:lnTo>
                  <a:lnTo>
                    <a:pt x="126" y="232"/>
                  </a:lnTo>
                  <a:lnTo>
                    <a:pt x="126" y="0"/>
                  </a:lnTo>
                  <a:lnTo>
                    <a:pt x="54" y="0"/>
                  </a:lnTo>
                  <a:lnTo>
                    <a:pt x="54" y="232"/>
                  </a:lnTo>
                  <a:lnTo>
                    <a:pt x="44" y="26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9" name="Freeform 839"/>
            <p:cNvSpPr>
              <a:spLocks/>
            </p:cNvSpPr>
            <p:nvPr/>
          </p:nvSpPr>
          <p:spPr bwMode="auto">
            <a:xfrm>
              <a:off x="12723813" y="7750175"/>
              <a:ext cx="1987550" cy="1374775"/>
            </a:xfrm>
            <a:custGeom>
              <a:avLst/>
              <a:gdLst>
                <a:gd name="T0" fmla="*/ 614 w 1252"/>
                <a:gd name="T1" fmla="*/ 780 h 866"/>
                <a:gd name="T2" fmla="*/ 588 w 1252"/>
                <a:gd name="T3" fmla="*/ 734 h 866"/>
                <a:gd name="T4" fmla="*/ 578 w 1252"/>
                <a:gd name="T5" fmla="*/ 716 h 866"/>
                <a:gd name="T6" fmla="*/ 566 w 1252"/>
                <a:gd name="T7" fmla="*/ 678 h 866"/>
                <a:gd name="T8" fmla="*/ 568 w 1252"/>
                <a:gd name="T9" fmla="*/ 656 h 866"/>
                <a:gd name="T10" fmla="*/ 568 w 1252"/>
                <a:gd name="T11" fmla="*/ 652 h 866"/>
                <a:gd name="T12" fmla="*/ 568 w 1252"/>
                <a:gd name="T13" fmla="*/ 652 h 866"/>
                <a:gd name="T14" fmla="*/ 572 w 1252"/>
                <a:gd name="T15" fmla="*/ 630 h 866"/>
                <a:gd name="T16" fmla="*/ 594 w 1252"/>
                <a:gd name="T17" fmla="*/ 592 h 866"/>
                <a:gd name="T18" fmla="*/ 630 w 1252"/>
                <a:gd name="T19" fmla="*/ 564 h 866"/>
                <a:gd name="T20" fmla="*/ 676 w 1252"/>
                <a:gd name="T21" fmla="*/ 548 h 866"/>
                <a:gd name="T22" fmla="*/ 702 w 1252"/>
                <a:gd name="T23" fmla="*/ 546 h 866"/>
                <a:gd name="T24" fmla="*/ 728 w 1252"/>
                <a:gd name="T25" fmla="*/ 548 h 866"/>
                <a:gd name="T26" fmla="*/ 776 w 1252"/>
                <a:gd name="T27" fmla="*/ 566 h 866"/>
                <a:gd name="T28" fmla="*/ 812 w 1252"/>
                <a:gd name="T29" fmla="*/ 596 h 866"/>
                <a:gd name="T30" fmla="*/ 824 w 1252"/>
                <a:gd name="T31" fmla="*/ 616 h 866"/>
                <a:gd name="T32" fmla="*/ 832 w 1252"/>
                <a:gd name="T33" fmla="*/ 638 h 866"/>
                <a:gd name="T34" fmla="*/ 836 w 1252"/>
                <a:gd name="T35" fmla="*/ 662 h 866"/>
                <a:gd name="T36" fmla="*/ 836 w 1252"/>
                <a:gd name="T37" fmla="*/ 662 h 866"/>
                <a:gd name="T38" fmla="*/ 830 w 1252"/>
                <a:gd name="T39" fmla="*/ 700 h 866"/>
                <a:gd name="T40" fmla="*/ 814 w 1252"/>
                <a:gd name="T41" fmla="*/ 734 h 866"/>
                <a:gd name="T42" fmla="*/ 800 w 1252"/>
                <a:gd name="T43" fmla="*/ 756 h 866"/>
                <a:gd name="T44" fmla="*/ 782 w 1252"/>
                <a:gd name="T45" fmla="*/ 806 h 866"/>
                <a:gd name="T46" fmla="*/ 782 w 1252"/>
                <a:gd name="T47" fmla="*/ 866 h 866"/>
                <a:gd name="T48" fmla="*/ 1252 w 1252"/>
                <a:gd name="T49" fmla="*/ 866 h 866"/>
                <a:gd name="T50" fmla="*/ 1154 w 1252"/>
                <a:gd name="T51" fmla="*/ 688 h 866"/>
                <a:gd name="T52" fmla="*/ 1068 w 1252"/>
                <a:gd name="T53" fmla="*/ 518 h 866"/>
                <a:gd name="T54" fmla="*/ 1012 w 1252"/>
                <a:gd name="T55" fmla="*/ 398 h 866"/>
                <a:gd name="T56" fmla="*/ 966 w 1252"/>
                <a:gd name="T57" fmla="*/ 282 h 866"/>
                <a:gd name="T58" fmla="*/ 938 w 1252"/>
                <a:gd name="T59" fmla="*/ 182 h 866"/>
                <a:gd name="T60" fmla="*/ 934 w 1252"/>
                <a:gd name="T61" fmla="*/ 142 h 866"/>
                <a:gd name="T62" fmla="*/ 934 w 1252"/>
                <a:gd name="T63" fmla="*/ 130 h 866"/>
                <a:gd name="T64" fmla="*/ 944 w 1252"/>
                <a:gd name="T65" fmla="*/ 92 h 866"/>
                <a:gd name="T66" fmla="*/ 960 w 1252"/>
                <a:gd name="T67" fmla="*/ 30 h 866"/>
                <a:gd name="T68" fmla="*/ 0 w 1252"/>
                <a:gd name="T69" fmla="*/ 0 h 866"/>
                <a:gd name="T70" fmla="*/ 56 w 1252"/>
                <a:gd name="T71" fmla="*/ 144 h 866"/>
                <a:gd name="T72" fmla="*/ 82 w 1252"/>
                <a:gd name="T73" fmla="*/ 138 h 866"/>
                <a:gd name="T74" fmla="*/ 128 w 1252"/>
                <a:gd name="T75" fmla="*/ 112 h 866"/>
                <a:gd name="T76" fmla="*/ 146 w 1252"/>
                <a:gd name="T77" fmla="*/ 102 h 866"/>
                <a:gd name="T78" fmla="*/ 186 w 1252"/>
                <a:gd name="T79" fmla="*/ 90 h 866"/>
                <a:gd name="T80" fmla="*/ 206 w 1252"/>
                <a:gd name="T81" fmla="*/ 92 h 866"/>
                <a:gd name="T82" fmla="*/ 210 w 1252"/>
                <a:gd name="T83" fmla="*/ 92 h 866"/>
                <a:gd name="T84" fmla="*/ 210 w 1252"/>
                <a:gd name="T85" fmla="*/ 92 h 866"/>
                <a:gd name="T86" fmla="*/ 232 w 1252"/>
                <a:gd name="T87" fmla="*/ 96 h 866"/>
                <a:gd name="T88" fmla="*/ 270 w 1252"/>
                <a:gd name="T89" fmla="*/ 118 h 866"/>
                <a:gd name="T90" fmla="*/ 298 w 1252"/>
                <a:gd name="T91" fmla="*/ 154 h 866"/>
                <a:gd name="T92" fmla="*/ 314 w 1252"/>
                <a:gd name="T93" fmla="*/ 200 h 866"/>
                <a:gd name="T94" fmla="*/ 316 w 1252"/>
                <a:gd name="T95" fmla="*/ 226 h 866"/>
                <a:gd name="T96" fmla="*/ 314 w 1252"/>
                <a:gd name="T97" fmla="*/ 252 h 866"/>
                <a:gd name="T98" fmla="*/ 296 w 1252"/>
                <a:gd name="T99" fmla="*/ 300 h 866"/>
                <a:gd name="T100" fmla="*/ 266 w 1252"/>
                <a:gd name="T101" fmla="*/ 336 h 866"/>
                <a:gd name="T102" fmla="*/ 246 w 1252"/>
                <a:gd name="T103" fmla="*/ 348 h 866"/>
                <a:gd name="T104" fmla="*/ 224 w 1252"/>
                <a:gd name="T105" fmla="*/ 356 h 866"/>
                <a:gd name="T106" fmla="*/ 200 w 1252"/>
                <a:gd name="T107" fmla="*/ 360 h 866"/>
                <a:gd name="T108" fmla="*/ 200 w 1252"/>
                <a:gd name="T109" fmla="*/ 360 h 866"/>
                <a:gd name="T110" fmla="*/ 162 w 1252"/>
                <a:gd name="T111" fmla="*/ 354 h 866"/>
                <a:gd name="T112" fmla="*/ 128 w 1252"/>
                <a:gd name="T113" fmla="*/ 338 h 866"/>
                <a:gd name="T114" fmla="*/ 108 w 1252"/>
                <a:gd name="T115" fmla="*/ 324 h 866"/>
                <a:gd name="T116" fmla="*/ 56 w 1252"/>
                <a:gd name="T117" fmla="*/ 306 h 866"/>
                <a:gd name="T118" fmla="*/ 0 w 1252"/>
                <a:gd name="T119" fmla="*/ 306 h 866"/>
                <a:gd name="T120" fmla="*/ 620 w 1252"/>
                <a:gd name="T121" fmla="*/ 866 h 866"/>
                <a:gd name="T122" fmla="*/ 614 w 1252"/>
                <a:gd name="T123" fmla="*/ 78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2" h="866">
                  <a:moveTo>
                    <a:pt x="614" y="780"/>
                  </a:moveTo>
                  <a:lnTo>
                    <a:pt x="614" y="780"/>
                  </a:lnTo>
                  <a:lnTo>
                    <a:pt x="604" y="758"/>
                  </a:lnTo>
                  <a:lnTo>
                    <a:pt x="588" y="734"/>
                  </a:lnTo>
                  <a:lnTo>
                    <a:pt x="588" y="734"/>
                  </a:lnTo>
                  <a:lnTo>
                    <a:pt x="578" y="716"/>
                  </a:lnTo>
                  <a:lnTo>
                    <a:pt x="570" y="698"/>
                  </a:lnTo>
                  <a:lnTo>
                    <a:pt x="566" y="678"/>
                  </a:lnTo>
                  <a:lnTo>
                    <a:pt x="568" y="656"/>
                  </a:lnTo>
                  <a:lnTo>
                    <a:pt x="568" y="656"/>
                  </a:lnTo>
                  <a:lnTo>
                    <a:pt x="568" y="654"/>
                  </a:lnTo>
                  <a:lnTo>
                    <a:pt x="568" y="652"/>
                  </a:lnTo>
                  <a:lnTo>
                    <a:pt x="568" y="652"/>
                  </a:lnTo>
                  <a:lnTo>
                    <a:pt x="568" y="652"/>
                  </a:lnTo>
                  <a:lnTo>
                    <a:pt x="570" y="640"/>
                  </a:lnTo>
                  <a:lnTo>
                    <a:pt x="572" y="630"/>
                  </a:lnTo>
                  <a:lnTo>
                    <a:pt x="580" y="610"/>
                  </a:lnTo>
                  <a:lnTo>
                    <a:pt x="594" y="592"/>
                  </a:lnTo>
                  <a:lnTo>
                    <a:pt x="610" y="576"/>
                  </a:lnTo>
                  <a:lnTo>
                    <a:pt x="630" y="564"/>
                  </a:lnTo>
                  <a:lnTo>
                    <a:pt x="652" y="554"/>
                  </a:lnTo>
                  <a:lnTo>
                    <a:pt x="676" y="548"/>
                  </a:lnTo>
                  <a:lnTo>
                    <a:pt x="702" y="546"/>
                  </a:lnTo>
                  <a:lnTo>
                    <a:pt x="702" y="546"/>
                  </a:lnTo>
                  <a:lnTo>
                    <a:pt x="714" y="546"/>
                  </a:lnTo>
                  <a:lnTo>
                    <a:pt x="728" y="548"/>
                  </a:lnTo>
                  <a:lnTo>
                    <a:pt x="754" y="554"/>
                  </a:lnTo>
                  <a:lnTo>
                    <a:pt x="776" y="566"/>
                  </a:lnTo>
                  <a:lnTo>
                    <a:pt x="796" y="580"/>
                  </a:lnTo>
                  <a:lnTo>
                    <a:pt x="812" y="596"/>
                  </a:lnTo>
                  <a:lnTo>
                    <a:pt x="820" y="606"/>
                  </a:lnTo>
                  <a:lnTo>
                    <a:pt x="824" y="616"/>
                  </a:lnTo>
                  <a:lnTo>
                    <a:pt x="830" y="628"/>
                  </a:lnTo>
                  <a:lnTo>
                    <a:pt x="832" y="638"/>
                  </a:lnTo>
                  <a:lnTo>
                    <a:pt x="834" y="650"/>
                  </a:lnTo>
                  <a:lnTo>
                    <a:pt x="836" y="662"/>
                  </a:lnTo>
                  <a:lnTo>
                    <a:pt x="836" y="662"/>
                  </a:lnTo>
                  <a:lnTo>
                    <a:pt x="836" y="662"/>
                  </a:lnTo>
                  <a:lnTo>
                    <a:pt x="834" y="682"/>
                  </a:lnTo>
                  <a:lnTo>
                    <a:pt x="830" y="700"/>
                  </a:lnTo>
                  <a:lnTo>
                    <a:pt x="824" y="718"/>
                  </a:lnTo>
                  <a:lnTo>
                    <a:pt x="814" y="734"/>
                  </a:lnTo>
                  <a:lnTo>
                    <a:pt x="814" y="734"/>
                  </a:lnTo>
                  <a:lnTo>
                    <a:pt x="800" y="756"/>
                  </a:lnTo>
                  <a:lnTo>
                    <a:pt x="790" y="776"/>
                  </a:lnTo>
                  <a:lnTo>
                    <a:pt x="782" y="806"/>
                  </a:lnTo>
                  <a:lnTo>
                    <a:pt x="782" y="806"/>
                  </a:lnTo>
                  <a:lnTo>
                    <a:pt x="782" y="866"/>
                  </a:lnTo>
                  <a:lnTo>
                    <a:pt x="1252" y="866"/>
                  </a:lnTo>
                  <a:lnTo>
                    <a:pt x="1252" y="866"/>
                  </a:lnTo>
                  <a:lnTo>
                    <a:pt x="1204" y="780"/>
                  </a:lnTo>
                  <a:lnTo>
                    <a:pt x="1154" y="688"/>
                  </a:lnTo>
                  <a:lnTo>
                    <a:pt x="1096" y="578"/>
                  </a:lnTo>
                  <a:lnTo>
                    <a:pt x="1068" y="518"/>
                  </a:lnTo>
                  <a:lnTo>
                    <a:pt x="1038" y="458"/>
                  </a:lnTo>
                  <a:lnTo>
                    <a:pt x="1012" y="398"/>
                  </a:lnTo>
                  <a:lnTo>
                    <a:pt x="988" y="338"/>
                  </a:lnTo>
                  <a:lnTo>
                    <a:pt x="966" y="282"/>
                  </a:lnTo>
                  <a:lnTo>
                    <a:pt x="950" y="230"/>
                  </a:lnTo>
                  <a:lnTo>
                    <a:pt x="938" y="182"/>
                  </a:lnTo>
                  <a:lnTo>
                    <a:pt x="936" y="162"/>
                  </a:lnTo>
                  <a:lnTo>
                    <a:pt x="934" y="142"/>
                  </a:lnTo>
                  <a:lnTo>
                    <a:pt x="934" y="142"/>
                  </a:lnTo>
                  <a:lnTo>
                    <a:pt x="934" y="130"/>
                  </a:lnTo>
                  <a:lnTo>
                    <a:pt x="936" y="118"/>
                  </a:lnTo>
                  <a:lnTo>
                    <a:pt x="944" y="92"/>
                  </a:lnTo>
                  <a:lnTo>
                    <a:pt x="954" y="56"/>
                  </a:lnTo>
                  <a:lnTo>
                    <a:pt x="960" y="30"/>
                  </a:lnTo>
                  <a:lnTo>
                    <a:pt x="964" y="0"/>
                  </a:lnTo>
                  <a:lnTo>
                    <a:pt x="0" y="0"/>
                  </a:lnTo>
                  <a:lnTo>
                    <a:pt x="0" y="144"/>
                  </a:lnTo>
                  <a:lnTo>
                    <a:pt x="56" y="144"/>
                  </a:lnTo>
                  <a:lnTo>
                    <a:pt x="82" y="138"/>
                  </a:lnTo>
                  <a:lnTo>
                    <a:pt x="82" y="138"/>
                  </a:lnTo>
                  <a:lnTo>
                    <a:pt x="106" y="128"/>
                  </a:lnTo>
                  <a:lnTo>
                    <a:pt x="128" y="112"/>
                  </a:lnTo>
                  <a:lnTo>
                    <a:pt x="128" y="112"/>
                  </a:lnTo>
                  <a:lnTo>
                    <a:pt x="146" y="102"/>
                  </a:lnTo>
                  <a:lnTo>
                    <a:pt x="166" y="94"/>
                  </a:lnTo>
                  <a:lnTo>
                    <a:pt x="186" y="90"/>
                  </a:lnTo>
                  <a:lnTo>
                    <a:pt x="206" y="92"/>
                  </a:lnTo>
                  <a:lnTo>
                    <a:pt x="206" y="92"/>
                  </a:lnTo>
                  <a:lnTo>
                    <a:pt x="210" y="92"/>
                  </a:lnTo>
                  <a:lnTo>
                    <a:pt x="210" y="92"/>
                  </a:lnTo>
                  <a:lnTo>
                    <a:pt x="210" y="92"/>
                  </a:lnTo>
                  <a:lnTo>
                    <a:pt x="210" y="92"/>
                  </a:lnTo>
                  <a:lnTo>
                    <a:pt x="222" y="94"/>
                  </a:lnTo>
                  <a:lnTo>
                    <a:pt x="232" y="96"/>
                  </a:lnTo>
                  <a:lnTo>
                    <a:pt x="252" y="106"/>
                  </a:lnTo>
                  <a:lnTo>
                    <a:pt x="270" y="118"/>
                  </a:lnTo>
                  <a:lnTo>
                    <a:pt x="286" y="134"/>
                  </a:lnTo>
                  <a:lnTo>
                    <a:pt x="298" y="154"/>
                  </a:lnTo>
                  <a:lnTo>
                    <a:pt x="308" y="176"/>
                  </a:lnTo>
                  <a:lnTo>
                    <a:pt x="314" y="200"/>
                  </a:lnTo>
                  <a:lnTo>
                    <a:pt x="316" y="226"/>
                  </a:lnTo>
                  <a:lnTo>
                    <a:pt x="316" y="226"/>
                  </a:lnTo>
                  <a:lnTo>
                    <a:pt x="316" y="240"/>
                  </a:lnTo>
                  <a:lnTo>
                    <a:pt x="314" y="252"/>
                  </a:lnTo>
                  <a:lnTo>
                    <a:pt x="308" y="278"/>
                  </a:lnTo>
                  <a:lnTo>
                    <a:pt x="296" y="300"/>
                  </a:lnTo>
                  <a:lnTo>
                    <a:pt x="282" y="320"/>
                  </a:lnTo>
                  <a:lnTo>
                    <a:pt x="266" y="336"/>
                  </a:lnTo>
                  <a:lnTo>
                    <a:pt x="256" y="344"/>
                  </a:lnTo>
                  <a:lnTo>
                    <a:pt x="246" y="348"/>
                  </a:lnTo>
                  <a:lnTo>
                    <a:pt x="236" y="354"/>
                  </a:lnTo>
                  <a:lnTo>
                    <a:pt x="224" y="356"/>
                  </a:lnTo>
                  <a:lnTo>
                    <a:pt x="212" y="358"/>
                  </a:lnTo>
                  <a:lnTo>
                    <a:pt x="200" y="360"/>
                  </a:lnTo>
                  <a:lnTo>
                    <a:pt x="200" y="360"/>
                  </a:lnTo>
                  <a:lnTo>
                    <a:pt x="200" y="360"/>
                  </a:lnTo>
                  <a:lnTo>
                    <a:pt x="182" y="358"/>
                  </a:lnTo>
                  <a:lnTo>
                    <a:pt x="162" y="354"/>
                  </a:lnTo>
                  <a:lnTo>
                    <a:pt x="146" y="348"/>
                  </a:lnTo>
                  <a:lnTo>
                    <a:pt x="128" y="338"/>
                  </a:lnTo>
                  <a:lnTo>
                    <a:pt x="128" y="338"/>
                  </a:lnTo>
                  <a:lnTo>
                    <a:pt x="108" y="324"/>
                  </a:lnTo>
                  <a:lnTo>
                    <a:pt x="88" y="314"/>
                  </a:lnTo>
                  <a:lnTo>
                    <a:pt x="56" y="306"/>
                  </a:lnTo>
                  <a:lnTo>
                    <a:pt x="56" y="306"/>
                  </a:lnTo>
                  <a:lnTo>
                    <a:pt x="0" y="306"/>
                  </a:lnTo>
                  <a:lnTo>
                    <a:pt x="0" y="866"/>
                  </a:lnTo>
                  <a:lnTo>
                    <a:pt x="620" y="866"/>
                  </a:lnTo>
                  <a:lnTo>
                    <a:pt x="620" y="806"/>
                  </a:lnTo>
                  <a:lnTo>
                    <a:pt x="614" y="78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0" name="Freeform 840"/>
            <p:cNvSpPr>
              <a:spLocks/>
            </p:cNvSpPr>
            <p:nvPr/>
          </p:nvSpPr>
          <p:spPr bwMode="auto">
            <a:xfrm>
              <a:off x="13692188" y="8677275"/>
              <a:ext cx="288925" cy="758825"/>
            </a:xfrm>
            <a:custGeom>
              <a:avLst/>
              <a:gdLst>
                <a:gd name="T0" fmla="*/ 136 w 182"/>
                <a:gd name="T1" fmla="*/ 186 h 478"/>
                <a:gd name="T2" fmla="*/ 136 w 182"/>
                <a:gd name="T3" fmla="*/ 186 h 478"/>
                <a:gd name="T4" fmla="*/ 136 w 182"/>
                <a:gd name="T5" fmla="*/ 186 h 478"/>
                <a:gd name="T6" fmla="*/ 142 w 182"/>
                <a:gd name="T7" fmla="*/ 170 h 478"/>
                <a:gd name="T8" fmla="*/ 148 w 182"/>
                <a:gd name="T9" fmla="*/ 158 h 478"/>
                <a:gd name="T10" fmla="*/ 156 w 182"/>
                <a:gd name="T11" fmla="*/ 144 h 478"/>
                <a:gd name="T12" fmla="*/ 166 w 182"/>
                <a:gd name="T13" fmla="*/ 130 h 478"/>
                <a:gd name="T14" fmla="*/ 166 w 182"/>
                <a:gd name="T15" fmla="*/ 130 h 478"/>
                <a:gd name="T16" fmla="*/ 174 w 182"/>
                <a:gd name="T17" fmla="*/ 116 h 478"/>
                <a:gd name="T18" fmla="*/ 180 w 182"/>
                <a:gd name="T19" fmla="*/ 104 h 478"/>
                <a:gd name="T20" fmla="*/ 182 w 182"/>
                <a:gd name="T21" fmla="*/ 88 h 478"/>
                <a:gd name="T22" fmla="*/ 182 w 182"/>
                <a:gd name="T23" fmla="*/ 72 h 478"/>
                <a:gd name="T24" fmla="*/ 182 w 182"/>
                <a:gd name="T25" fmla="*/ 72 h 478"/>
                <a:gd name="T26" fmla="*/ 182 w 182"/>
                <a:gd name="T27" fmla="*/ 72 h 478"/>
                <a:gd name="T28" fmla="*/ 178 w 182"/>
                <a:gd name="T29" fmla="*/ 58 h 478"/>
                <a:gd name="T30" fmla="*/ 172 w 182"/>
                <a:gd name="T31" fmla="*/ 44 h 478"/>
                <a:gd name="T32" fmla="*/ 164 w 182"/>
                <a:gd name="T33" fmla="*/ 32 h 478"/>
                <a:gd name="T34" fmla="*/ 154 w 182"/>
                <a:gd name="T35" fmla="*/ 20 h 478"/>
                <a:gd name="T36" fmla="*/ 140 w 182"/>
                <a:gd name="T37" fmla="*/ 12 h 478"/>
                <a:gd name="T38" fmla="*/ 124 w 182"/>
                <a:gd name="T39" fmla="*/ 4 h 478"/>
                <a:gd name="T40" fmla="*/ 108 w 182"/>
                <a:gd name="T41" fmla="*/ 0 h 478"/>
                <a:gd name="T42" fmla="*/ 92 w 182"/>
                <a:gd name="T43" fmla="*/ 0 h 478"/>
                <a:gd name="T44" fmla="*/ 92 w 182"/>
                <a:gd name="T45" fmla="*/ 0 h 478"/>
                <a:gd name="T46" fmla="*/ 72 w 182"/>
                <a:gd name="T47" fmla="*/ 0 h 478"/>
                <a:gd name="T48" fmla="*/ 56 w 182"/>
                <a:gd name="T49" fmla="*/ 6 h 478"/>
                <a:gd name="T50" fmla="*/ 40 w 182"/>
                <a:gd name="T51" fmla="*/ 12 h 478"/>
                <a:gd name="T52" fmla="*/ 26 w 182"/>
                <a:gd name="T53" fmla="*/ 22 h 478"/>
                <a:gd name="T54" fmla="*/ 16 w 182"/>
                <a:gd name="T55" fmla="*/ 34 h 478"/>
                <a:gd name="T56" fmla="*/ 8 w 182"/>
                <a:gd name="T57" fmla="*/ 48 h 478"/>
                <a:gd name="T58" fmla="*/ 2 w 182"/>
                <a:gd name="T59" fmla="*/ 62 h 478"/>
                <a:gd name="T60" fmla="*/ 0 w 182"/>
                <a:gd name="T61" fmla="*/ 78 h 478"/>
                <a:gd name="T62" fmla="*/ 0 w 182"/>
                <a:gd name="T63" fmla="*/ 78 h 478"/>
                <a:gd name="T64" fmla="*/ 0 w 182"/>
                <a:gd name="T65" fmla="*/ 78 h 478"/>
                <a:gd name="T66" fmla="*/ 0 w 182"/>
                <a:gd name="T67" fmla="*/ 92 h 478"/>
                <a:gd name="T68" fmla="*/ 2 w 182"/>
                <a:gd name="T69" fmla="*/ 106 h 478"/>
                <a:gd name="T70" fmla="*/ 8 w 182"/>
                <a:gd name="T71" fmla="*/ 118 h 478"/>
                <a:gd name="T72" fmla="*/ 14 w 182"/>
                <a:gd name="T73" fmla="*/ 130 h 478"/>
                <a:gd name="T74" fmla="*/ 14 w 182"/>
                <a:gd name="T75" fmla="*/ 130 h 478"/>
                <a:gd name="T76" fmla="*/ 32 w 182"/>
                <a:gd name="T77" fmla="*/ 156 h 478"/>
                <a:gd name="T78" fmla="*/ 44 w 182"/>
                <a:gd name="T79" fmla="*/ 182 h 478"/>
                <a:gd name="T80" fmla="*/ 44 w 182"/>
                <a:gd name="T81" fmla="*/ 182 h 478"/>
                <a:gd name="T82" fmla="*/ 54 w 182"/>
                <a:gd name="T83" fmla="*/ 222 h 478"/>
                <a:gd name="T84" fmla="*/ 54 w 182"/>
                <a:gd name="T85" fmla="*/ 478 h 478"/>
                <a:gd name="T86" fmla="*/ 126 w 182"/>
                <a:gd name="T87" fmla="*/ 478 h 478"/>
                <a:gd name="T88" fmla="*/ 128 w 182"/>
                <a:gd name="T89" fmla="*/ 222 h 478"/>
                <a:gd name="T90" fmla="*/ 136 w 182"/>
                <a:gd name="T91" fmla="*/ 18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78">
                  <a:moveTo>
                    <a:pt x="136" y="186"/>
                  </a:moveTo>
                  <a:lnTo>
                    <a:pt x="136" y="186"/>
                  </a:lnTo>
                  <a:lnTo>
                    <a:pt x="136" y="186"/>
                  </a:lnTo>
                  <a:lnTo>
                    <a:pt x="142" y="170"/>
                  </a:lnTo>
                  <a:lnTo>
                    <a:pt x="148" y="158"/>
                  </a:lnTo>
                  <a:lnTo>
                    <a:pt x="156" y="144"/>
                  </a:lnTo>
                  <a:lnTo>
                    <a:pt x="166" y="130"/>
                  </a:lnTo>
                  <a:lnTo>
                    <a:pt x="166" y="130"/>
                  </a:lnTo>
                  <a:lnTo>
                    <a:pt x="174" y="116"/>
                  </a:lnTo>
                  <a:lnTo>
                    <a:pt x="180" y="104"/>
                  </a:lnTo>
                  <a:lnTo>
                    <a:pt x="182" y="88"/>
                  </a:lnTo>
                  <a:lnTo>
                    <a:pt x="182" y="72"/>
                  </a:lnTo>
                  <a:lnTo>
                    <a:pt x="182" y="72"/>
                  </a:lnTo>
                  <a:lnTo>
                    <a:pt x="182" y="72"/>
                  </a:lnTo>
                  <a:lnTo>
                    <a:pt x="178" y="58"/>
                  </a:lnTo>
                  <a:lnTo>
                    <a:pt x="172" y="44"/>
                  </a:lnTo>
                  <a:lnTo>
                    <a:pt x="164" y="32"/>
                  </a:lnTo>
                  <a:lnTo>
                    <a:pt x="154" y="20"/>
                  </a:lnTo>
                  <a:lnTo>
                    <a:pt x="140" y="12"/>
                  </a:lnTo>
                  <a:lnTo>
                    <a:pt x="124" y="4"/>
                  </a:lnTo>
                  <a:lnTo>
                    <a:pt x="108" y="0"/>
                  </a:lnTo>
                  <a:lnTo>
                    <a:pt x="92" y="0"/>
                  </a:lnTo>
                  <a:lnTo>
                    <a:pt x="92" y="0"/>
                  </a:lnTo>
                  <a:lnTo>
                    <a:pt x="72" y="0"/>
                  </a:lnTo>
                  <a:lnTo>
                    <a:pt x="56" y="6"/>
                  </a:lnTo>
                  <a:lnTo>
                    <a:pt x="40" y="12"/>
                  </a:lnTo>
                  <a:lnTo>
                    <a:pt x="26" y="22"/>
                  </a:lnTo>
                  <a:lnTo>
                    <a:pt x="16" y="34"/>
                  </a:lnTo>
                  <a:lnTo>
                    <a:pt x="8" y="48"/>
                  </a:lnTo>
                  <a:lnTo>
                    <a:pt x="2" y="62"/>
                  </a:lnTo>
                  <a:lnTo>
                    <a:pt x="0" y="78"/>
                  </a:lnTo>
                  <a:lnTo>
                    <a:pt x="0" y="78"/>
                  </a:lnTo>
                  <a:lnTo>
                    <a:pt x="0" y="78"/>
                  </a:lnTo>
                  <a:lnTo>
                    <a:pt x="0" y="92"/>
                  </a:lnTo>
                  <a:lnTo>
                    <a:pt x="2" y="106"/>
                  </a:lnTo>
                  <a:lnTo>
                    <a:pt x="8" y="118"/>
                  </a:lnTo>
                  <a:lnTo>
                    <a:pt x="14" y="130"/>
                  </a:lnTo>
                  <a:lnTo>
                    <a:pt x="14" y="130"/>
                  </a:lnTo>
                  <a:lnTo>
                    <a:pt x="32" y="156"/>
                  </a:lnTo>
                  <a:lnTo>
                    <a:pt x="44" y="182"/>
                  </a:lnTo>
                  <a:lnTo>
                    <a:pt x="44" y="182"/>
                  </a:lnTo>
                  <a:lnTo>
                    <a:pt x="54" y="222"/>
                  </a:lnTo>
                  <a:lnTo>
                    <a:pt x="54" y="478"/>
                  </a:lnTo>
                  <a:lnTo>
                    <a:pt x="126" y="478"/>
                  </a:lnTo>
                  <a:lnTo>
                    <a:pt x="128" y="222"/>
                  </a:lnTo>
                  <a:lnTo>
                    <a:pt x="136" y="18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1" name="Freeform 841"/>
            <p:cNvSpPr>
              <a:spLocks/>
            </p:cNvSpPr>
            <p:nvPr/>
          </p:nvSpPr>
          <p:spPr bwMode="auto">
            <a:xfrm>
              <a:off x="8548688" y="6146800"/>
              <a:ext cx="1425575" cy="1371600"/>
            </a:xfrm>
            <a:custGeom>
              <a:avLst/>
              <a:gdLst>
                <a:gd name="T0" fmla="*/ 318 w 898"/>
                <a:gd name="T1" fmla="*/ 0 h 864"/>
                <a:gd name="T2" fmla="*/ 284 w 898"/>
                <a:gd name="T3" fmla="*/ 52 h 864"/>
                <a:gd name="T4" fmla="*/ 224 w 898"/>
                <a:gd name="T5" fmla="*/ 156 h 864"/>
                <a:gd name="T6" fmla="*/ 198 w 898"/>
                <a:gd name="T7" fmla="*/ 206 h 864"/>
                <a:gd name="T8" fmla="*/ 134 w 898"/>
                <a:gd name="T9" fmla="*/ 352 h 864"/>
                <a:gd name="T10" fmla="*/ 76 w 898"/>
                <a:gd name="T11" fmla="*/ 510 h 864"/>
                <a:gd name="T12" fmla="*/ 32 w 898"/>
                <a:gd name="T13" fmla="*/ 682 h 864"/>
                <a:gd name="T14" fmla="*/ 0 w 898"/>
                <a:gd name="T15" fmla="*/ 864 h 864"/>
                <a:gd name="T16" fmla="*/ 542 w 898"/>
                <a:gd name="T17" fmla="*/ 782 h 864"/>
                <a:gd name="T18" fmla="*/ 536 w 898"/>
                <a:gd name="T19" fmla="*/ 756 h 864"/>
                <a:gd name="T20" fmla="*/ 510 w 898"/>
                <a:gd name="T21" fmla="*/ 710 h 864"/>
                <a:gd name="T22" fmla="*/ 500 w 898"/>
                <a:gd name="T23" fmla="*/ 692 h 864"/>
                <a:gd name="T24" fmla="*/ 488 w 898"/>
                <a:gd name="T25" fmla="*/ 654 h 864"/>
                <a:gd name="T26" fmla="*/ 488 w 898"/>
                <a:gd name="T27" fmla="*/ 632 h 864"/>
                <a:gd name="T28" fmla="*/ 490 w 898"/>
                <a:gd name="T29" fmla="*/ 628 h 864"/>
                <a:gd name="T30" fmla="*/ 490 w 898"/>
                <a:gd name="T31" fmla="*/ 628 h 864"/>
                <a:gd name="T32" fmla="*/ 494 w 898"/>
                <a:gd name="T33" fmla="*/ 606 h 864"/>
                <a:gd name="T34" fmla="*/ 516 w 898"/>
                <a:gd name="T35" fmla="*/ 568 h 864"/>
                <a:gd name="T36" fmla="*/ 552 w 898"/>
                <a:gd name="T37" fmla="*/ 540 h 864"/>
                <a:gd name="T38" fmla="*/ 598 w 898"/>
                <a:gd name="T39" fmla="*/ 524 h 864"/>
                <a:gd name="T40" fmla="*/ 622 w 898"/>
                <a:gd name="T41" fmla="*/ 522 h 864"/>
                <a:gd name="T42" fmla="*/ 650 w 898"/>
                <a:gd name="T43" fmla="*/ 524 h 864"/>
                <a:gd name="T44" fmla="*/ 698 w 898"/>
                <a:gd name="T45" fmla="*/ 542 h 864"/>
                <a:gd name="T46" fmla="*/ 734 w 898"/>
                <a:gd name="T47" fmla="*/ 574 h 864"/>
                <a:gd name="T48" fmla="*/ 746 w 898"/>
                <a:gd name="T49" fmla="*/ 592 h 864"/>
                <a:gd name="T50" fmla="*/ 754 w 898"/>
                <a:gd name="T51" fmla="*/ 614 h 864"/>
                <a:gd name="T52" fmla="*/ 758 w 898"/>
                <a:gd name="T53" fmla="*/ 638 h 864"/>
                <a:gd name="T54" fmla="*/ 756 w 898"/>
                <a:gd name="T55" fmla="*/ 638 h 864"/>
                <a:gd name="T56" fmla="*/ 752 w 898"/>
                <a:gd name="T57" fmla="*/ 676 h 864"/>
                <a:gd name="T58" fmla="*/ 736 w 898"/>
                <a:gd name="T59" fmla="*/ 710 h 864"/>
                <a:gd name="T60" fmla="*/ 722 w 898"/>
                <a:gd name="T61" fmla="*/ 732 h 864"/>
                <a:gd name="T62" fmla="*/ 704 w 898"/>
                <a:gd name="T63" fmla="*/ 782 h 864"/>
                <a:gd name="T64" fmla="*/ 704 w 898"/>
                <a:gd name="T65" fmla="*/ 864 h 864"/>
                <a:gd name="T66" fmla="*/ 898 w 898"/>
                <a:gd name="T67"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8" h="864">
                  <a:moveTo>
                    <a:pt x="898" y="0"/>
                  </a:moveTo>
                  <a:lnTo>
                    <a:pt x="318" y="0"/>
                  </a:lnTo>
                  <a:lnTo>
                    <a:pt x="318" y="0"/>
                  </a:lnTo>
                  <a:lnTo>
                    <a:pt x="284" y="52"/>
                  </a:lnTo>
                  <a:lnTo>
                    <a:pt x="252" y="104"/>
                  </a:lnTo>
                  <a:lnTo>
                    <a:pt x="224" y="156"/>
                  </a:lnTo>
                  <a:lnTo>
                    <a:pt x="198" y="206"/>
                  </a:lnTo>
                  <a:lnTo>
                    <a:pt x="198" y="206"/>
                  </a:lnTo>
                  <a:lnTo>
                    <a:pt x="166" y="276"/>
                  </a:lnTo>
                  <a:lnTo>
                    <a:pt x="134" y="352"/>
                  </a:lnTo>
                  <a:lnTo>
                    <a:pt x="104" y="430"/>
                  </a:lnTo>
                  <a:lnTo>
                    <a:pt x="76" y="510"/>
                  </a:lnTo>
                  <a:lnTo>
                    <a:pt x="52" y="596"/>
                  </a:lnTo>
                  <a:lnTo>
                    <a:pt x="32" y="682"/>
                  </a:lnTo>
                  <a:lnTo>
                    <a:pt x="14" y="772"/>
                  </a:lnTo>
                  <a:lnTo>
                    <a:pt x="0" y="864"/>
                  </a:lnTo>
                  <a:lnTo>
                    <a:pt x="542" y="864"/>
                  </a:lnTo>
                  <a:lnTo>
                    <a:pt x="542" y="782"/>
                  </a:lnTo>
                  <a:lnTo>
                    <a:pt x="536" y="756"/>
                  </a:lnTo>
                  <a:lnTo>
                    <a:pt x="536" y="756"/>
                  </a:lnTo>
                  <a:lnTo>
                    <a:pt x="526" y="734"/>
                  </a:lnTo>
                  <a:lnTo>
                    <a:pt x="510" y="710"/>
                  </a:lnTo>
                  <a:lnTo>
                    <a:pt x="510" y="710"/>
                  </a:lnTo>
                  <a:lnTo>
                    <a:pt x="500" y="692"/>
                  </a:lnTo>
                  <a:lnTo>
                    <a:pt x="492" y="674"/>
                  </a:lnTo>
                  <a:lnTo>
                    <a:pt x="488" y="654"/>
                  </a:lnTo>
                  <a:lnTo>
                    <a:pt x="488" y="632"/>
                  </a:lnTo>
                  <a:lnTo>
                    <a:pt x="488" y="632"/>
                  </a:lnTo>
                  <a:lnTo>
                    <a:pt x="490" y="630"/>
                  </a:lnTo>
                  <a:lnTo>
                    <a:pt x="490" y="628"/>
                  </a:lnTo>
                  <a:lnTo>
                    <a:pt x="490" y="628"/>
                  </a:lnTo>
                  <a:lnTo>
                    <a:pt x="490" y="628"/>
                  </a:lnTo>
                  <a:lnTo>
                    <a:pt x="490" y="618"/>
                  </a:lnTo>
                  <a:lnTo>
                    <a:pt x="494" y="606"/>
                  </a:lnTo>
                  <a:lnTo>
                    <a:pt x="502" y="586"/>
                  </a:lnTo>
                  <a:lnTo>
                    <a:pt x="516" y="568"/>
                  </a:lnTo>
                  <a:lnTo>
                    <a:pt x="532" y="552"/>
                  </a:lnTo>
                  <a:lnTo>
                    <a:pt x="552" y="540"/>
                  </a:lnTo>
                  <a:lnTo>
                    <a:pt x="574" y="530"/>
                  </a:lnTo>
                  <a:lnTo>
                    <a:pt x="598" y="524"/>
                  </a:lnTo>
                  <a:lnTo>
                    <a:pt x="622" y="522"/>
                  </a:lnTo>
                  <a:lnTo>
                    <a:pt x="622" y="522"/>
                  </a:lnTo>
                  <a:lnTo>
                    <a:pt x="636" y="522"/>
                  </a:lnTo>
                  <a:lnTo>
                    <a:pt x="650" y="524"/>
                  </a:lnTo>
                  <a:lnTo>
                    <a:pt x="676" y="532"/>
                  </a:lnTo>
                  <a:lnTo>
                    <a:pt x="698" y="542"/>
                  </a:lnTo>
                  <a:lnTo>
                    <a:pt x="718" y="556"/>
                  </a:lnTo>
                  <a:lnTo>
                    <a:pt x="734" y="574"/>
                  </a:lnTo>
                  <a:lnTo>
                    <a:pt x="740" y="582"/>
                  </a:lnTo>
                  <a:lnTo>
                    <a:pt x="746" y="592"/>
                  </a:lnTo>
                  <a:lnTo>
                    <a:pt x="752" y="604"/>
                  </a:lnTo>
                  <a:lnTo>
                    <a:pt x="754" y="614"/>
                  </a:lnTo>
                  <a:lnTo>
                    <a:pt x="756" y="626"/>
                  </a:lnTo>
                  <a:lnTo>
                    <a:pt x="758" y="638"/>
                  </a:lnTo>
                  <a:lnTo>
                    <a:pt x="756" y="638"/>
                  </a:lnTo>
                  <a:lnTo>
                    <a:pt x="756" y="638"/>
                  </a:lnTo>
                  <a:lnTo>
                    <a:pt x="756" y="658"/>
                  </a:lnTo>
                  <a:lnTo>
                    <a:pt x="752" y="676"/>
                  </a:lnTo>
                  <a:lnTo>
                    <a:pt x="746" y="694"/>
                  </a:lnTo>
                  <a:lnTo>
                    <a:pt x="736" y="710"/>
                  </a:lnTo>
                  <a:lnTo>
                    <a:pt x="736" y="710"/>
                  </a:lnTo>
                  <a:lnTo>
                    <a:pt x="722" y="732"/>
                  </a:lnTo>
                  <a:lnTo>
                    <a:pt x="712" y="752"/>
                  </a:lnTo>
                  <a:lnTo>
                    <a:pt x="704" y="782"/>
                  </a:lnTo>
                  <a:lnTo>
                    <a:pt x="704" y="782"/>
                  </a:lnTo>
                  <a:lnTo>
                    <a:pt x="704" y="864"/>
                  </a:lnTo>
                  <a:lnTo>
                    <a:pt x="898" y="864"/>
                  </a:lnTo>
                  <a:lnTo>
                    <a:pt x="89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2" name="Freeform 842"/>
            <p:cNvSpPr>
              <a:spLocks/>
            </p:cNvSpPr>
            <p:nvPr/>
          </p:nvSpPr>
          <p:spPr bwMode="auto">
            <a:xfrm>
              <a:off x="9393238" y="7035800"/>
              <a:ext cx="288925" cy="714375"/>
            </a:xfrm>
            <a:custGeom>
              <a:avLst/>
              <a:gdLst>
                <a:gd name="T0" fmla="*/ 136 w 182"/>
                <a:gd name="T1" fmla="*/ 186 h 450"/>
                <a:gd name="T2" fmla="*/ 136 w 182"/>
                <a:gd name="T3" fmla="*/ 186 h 450"/>
                <a:gd name="T4" fmla="*/ 136 w 182"/>
                <a:gd name="T5" fmla="*/ 186 h 450"/>
                <a:gd name="T6" fmla="*/ 142 w 182"/>
                <a:gd name="T7" fmla="*/ 170 h 450"/>
                <a:gd name="T8" fmla="*/ 148 w 182"/>
                <a:gd name="T9" fmla="*/ 158 h 450"/>
                <a:gd name="T10" fmla="*/ 156 w 182"/>
                <a:gd name="T11" fmla="*/ 144 h 450"/>
                <a:gd name="T12" fmla="*/ 166 w 182"/>
                <a:gd name="T13" fmla="*/ 130 h 450"/>
                <a:gd name="T14" fmla="*/ 166 w 182"/>
                <a:gd name="T15" fmla="*/ 130 h 450"/>
                <a:gd name="T16" fmla="*/ 174 w 182"/>
                <a:gd name="T17" fmla="*/ 118 h 450"/>
                <a:gd name="T18" fmla="*/ 180 w 182"/>
                <a:gd name="T19" fmla="*/ 104 h 450"/>
                <a:gd name="T20" fmla="*/ 182 w 182"/>
                <a:gd name="T21" fmla="*/ 88 h 450"/>
                <a:gd name="T22" fmla="*/ 180 w 182"/>
                <a:gd name="T23" fmla="*/ 72 h 450"/>
                <a:gd name="T24" fmla="*/ 182 w 182"/>
                <a:gd name="T25" fmla="*/ 72 h 450"/>
                <a:gd name="T26" fmla="*/ 182 w 182"/>
                <a:gd name="T27" fmla="*/ 72 h 450"/>
                <a:gd name="T28" fmla="*/ 178 w 182"/>
                <a:gd name="T29" fmla="*/ 58 h 450"/>
                <a:gd name="T30" fmla="*/ 172 w 182"/>
                <a:gd name="T31" fmla="*/ 44 h 450"/>
                <a:gd name="T32" fmla="*/ 164 w 182"/>
                <a:gd name="T33" fmla="*/ 32 h 450"/>
                <a:gd name="T34" fmla="*/ 152 w 182"/>
                <a:gd name="T35" fmla="*/ 20 h 450"/>
                <a:gd name="T36" fmla="*/ 140 w 182"/>
                <a:gd name="T37" fmla="*/ 12 h 450"/>
                <a:gd name="T38" fmla="*/ 124 w 182"/>
                <a:gd name="T39" fmla="*/ 6 h 450"/>
                <a:gd name="T40" fmla="*/ 108 w 182"/>
                <a:gd name="T41" fmla="*/ 2 h 450"/>
                <a:gd name="T42" fmla="*/ 90 w 182"/>
                <a:gd name="T43" fmla="*/ 0 h 450"/>
                <a:gd name="T44" fmla="*/ 90 w 182"/>
                <a:gd name="T45" fmla="*/ 0 h 450"/>
                <a:gd name="T46" fmla="*/ 72 w 182"/>
                <a:gd name="T47" fmla="*/ 2 h 450"/>
                <a:gd name="T48" fmla="*/ 56 w 182"/>
                <a:gd name="T49" fmla="*/ 6 h 450"/>
                <a:gd name="T50" fmla="*/ 40 w 182"/>
                <a:gd name="T51" fmla="*/ 12 h 450"/>
                <a:gd name="T52" fmla="*/ 26 w 182"/>
                <a:gd name="T53" fmla="*/ 22 h 450"/>
                <a:gd name="T54" fmla="*/ 16 w 182"/>
                <a:gd name="T55" fmla="*/ 34 h 450"/>
                <a:gd name="T56" fmla="*/ 8 w 182"/>
                <a:gd name="T57" fmla="*/ 48 h 450"/>
                <a:gd name="T58" fmla="*/ 2 w 182"/>
                <a:gd name="T59" fmla="*/ 62 h 450"/>
                <a:gd name="T60" fmla="*/ 0 w 182"/>
                <a:gd name="T61" fmla="*/ 78 h 450"/>
                <a:gd name="T62" fmla="*/ 0 w 182"/>
                <a:gd name="T63" fmla="*/ 78 h 450"/>
                <a:gd name="T64" fmla="*/ 0 w 182"/>
                <a:gd name="T65" fmla="*/ 78 h 450"/>
                <a:gd name="T66" fmla="*/ 0 w 182"/>
                <a:gd name="T67" fmla="*/ 92 h 450"/>
                <a:gd name="T68" fmla="*/ 2 w 182"/>
                <a:gd name="T69" fmla="*/ 106 h 450"/>
                <a:gd name="T70" fmla="*/ 8 w 182"/>
                <a:gd name="T71" fmla="*/ 118 h 450"/>
                <a:gd name="T72" fmla="*/ 14 w 182"/>
                <a:gd name="T73" fmla="*/ 130 h 450"/>
                <a:gd name="T74" fmla="*/ 14 w 182"/>
                <a:gd name="T75" fmla="*/ 130 h 450"/>
                <a:gd name="T76" fmla="*/ 32 w 182"/>
                <a:gd name="T77" fmla="*/ 156 h 450"/>
                <a:gd name="T78" fmla="*/ 44 w 182"/>
                <a:gd name="T79" fmla="*/ 182 h 450"/>
                <a:gd name="T80" fmla="*/ 44 w 182"/>
                <a:gd name="T81" fmla="*/ 182 h 450"/>
                <a:gd name="T82" fmla="*/ 54 w 182"/>
                <a:gd name="T83" fmla="*/ 222 h 450"/>
                <a:gd name="T84" fmla="*/ 54 w 182"/>
                <a:gd name="T85" fmla="*/ 450 h 450"/>
                <a:gd name="T86" fmla="*/ 126 w 182"/>
                <a:gd name="T87" fmla="*/ 450 h 450"/>
                <a:gd name="T88" fmla="*/ 128 w 182"/>
                <a:gd name="T89" fmla="*/ 222 h 450"/>
                <a:gd name="T90" fmla="*/ 136 w 182"/>
                <a:gd name="T91" fmla="*/ 18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50">
                  <a:moveTo>
                    <a:pt x="136" y="186"/>
                  </a:moveTo>
                  <a:lnTo>
                    <a:pt x="136" y="186"/>
                  </a:lnTo>
                  <a:lnTo>
                    <a:pt x="136" y="186"/>
                  </a:lnTo>
                  <a:lnTo>
                    <a:pt x="142" y="170"/>
                  </a:lnTo>
                  <a:lnTo>
                    <a:pt x="148" y="158"/>
                  </a:lnTo>
                  <a:lnTo>
                    <a:pt x="156" y="144"/>
                  </a:lnTo>
                  <a:lnTo>
                    <a:pt x="166" y="130"/>
                  </a:lnTo>
                  <a:lnTo>
                    <a:pt x="166" y="130"/>
                  </a:lnTo>
                  <a:lnTo>
                    <a:pt x="174" y="118"/>
                  </a:lnTo>
                  <a:lnTo>
                    <a:pt x="180" y="104"/>
                  </a:lnTo>
                  <a:lnTo>
                    <a:pt x="182" y="88"/>
                  </a:lnTo>
                  <a:lnTo>
                    <a:pt x="180" y="72"/>
                  </a:lnTo>
                  <a:lnTo>
                    <a:pt x="182" y="72"/>
                  </a:lnTo>
                  <a:lnTo>
                    <a:pt x="182" y="72"/>
                  </a:lnTo>
                  <a:lnTo>
                    <a:pt x="178" y="58"/>
                  </a:lnTo>
                  <a:lnTo>
                    <a:pt x="172" y="44"/>
                  </a:lnTo>
                  <a:lnTo>
                    <a:pt x="164" y="32"/>
                  </a:lnTo>
                  <a:lnTo>
                    <a:pt x="152" y="20"/>
                  </a:lnTo>
                  <a:lnTo>
                    <a:pt x="140" y="12"/>
                  </a:lnTo>
                  <a:lnTo>
                    <a:pt x="124" y="6"/>
                  </a:lnTo>
                  <a:lnTo>
                    <a:pt x="108" y="2"/>
                  </a:lnTo>
                  <a:lnTo>
                    <a:pt x="90" y="0"/>
                  </a:lnTo>
                  <a:lnTo>
                    <a:pt x="90" y="0"/>
                  </a:lnTo>
                  <a:lnTo>
                    <a:pt x="72" y="2"/>
                  </a:lnTo>
                  <a:lnTo>
                    <a:pt x="56" y="6"/>
                  </a:lnTo>
                  <a:lnTo>
                    <a:pt x="40" y="12"/>
                  </a:lnTo>
                  <a:lnTo>
                    <a:pt x="26" y="22"/>
                  </a:lnTo>
                  <a:lnTo>
                    <a:pt x="16" y="34"/>
                  </a:lnTo>
                  <a:lnTo>
                    <a:pt x="8" y="48"/>
                  </a:lnTo>
                  <a:lnTo>
                    <a:pt x="2" y="62"/>
                  </a:lnTo>
                  <a:lnTo>
                    <a:pt x="0" y="78"/>
                  </a:lnTo>
                  <a:lnTo>
                    <a:pt x="0" y="78"/>
                  </a:lnTo>
                  <a:lnTo>
                    <a:pt x="0" y="78"/>
                  </a:lnTo>
                  <a:lnTo>
                    <a:pt x="0" y="92"/>
                  </a:lnTo>
                  <a:lnTo>
                    <a:pt x="2" y="106"/>
                  </a:lnTo>
                  <a:lnTo>
                    <a:pt x="8" y="118"/>
                  </a:lnTo>
                  <a:lnTo>
                    <a:pt x="14" y="130"/>
                  </a:lnTo>
                  <a:lnTo>
                    <a:pt x="14" y="130"/>
                  </a:lnTo>
                  <a:lnTo>
                    <a:pt x="32" y="156"/>
                  </a:lnTo>
                  <a:lnTo>
                    <a:pt x="44" y="182"/>
                  </a:lnTo>
                  <a:lnTo>
                    <a:pt x="44" y="182"/>
                  </a:lnTo>
                  <a:lnTo>
                    <a:pt x="54" y="222"/>
                  </a:lnTo>
                  <a:lnTo>
                    <a:pt x="54" y="450"/>
                  </a:lnTo>
                  <a:lnTo>
                    <a:pt x="126" y="450"/>
                  </a:lnTo>
                  <a:lnTo>
                    <a:pt x="128" y="222"/>
                  </a:lnTo>
                  <a:lnTo>
                    <a:pt x="136" y="1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3" name="Freeform 843"/>
            <p:cNvSpPr>
              <a:spLocks/>
            </p:cNvSpPr>
            <p:nvPr/>
          </p:nvSpPr>
          <p:spPr bwMode="auto">
            <a:xfrm>
              <a:off x="12107863" y="5426075"/>
              <a:ext cx="288925" cy="720725"/>
            </a:xfrm>
            <a:custGeom>
              <a:avLst/>
              <a:gdLst>
                <a:gd name="T0" fmla="*/ 138 w 182"/>
                <a:gd name="T1" fmla="*/ 188 h 454"/>
                <a:gd name="T2" fmla="*/ 136 w 182"/>
                <a:gd name="T3" fmla="*/ 188 h 454"/>
                <a:gd name="T4" fmla="*/ 136 w 182"/>
                <a:gd name="T5" fmla="*/ 188 h 454"/>
                <a:gd name="T6" fmla="*/ 142 w 182"/>
                <a:gd name="T7" fmla="*/ 172 h 454"/>
                <a:gd name="T8" fmla="*/ 150 w 182"/>
                <a:gd name="T9" fmla="*/ 158 h 454"/>
                <a:gd name="T10" fmla="*/ 156 w 182"/>
                <a:gd name="T11" fmla="*/ 146 h 454"/>
                <a:gd name="T12" fmla="*/ 168 w 182"/>
                <a:gd name="T13" fmla="*/ 132 h 454"/>
                <a:gd name="T14" fmla="*/ 168 w 182"/>
                <a:gd name="T15" fmla="*/ 132 h 454"/>
                <a:gd name="T16" fmla="*/ 176 w 182"/>
                <a:gd name="T17" fmla="*/ 118 h 454"/>
                <a:gd name="T18" fmla="*/ 180 w 182"/>
                <a:gd name="T19" fmla="*/ 104 h 454"/>
                <a:gd name="T20" fmla="*/ 182 w 182"/>
                <a:gd name="T21" fmla="*/ 90 h 454"/>
                <a:gd name="T22" fmla="*/ 182 w 182"/>
                <a:gd name="T23" fmla="*/ 74 h 454"/>
                <a:gd name="T24" fmla="*/ 182 w 182"/>
                <a:gd name="T25" fmla="*/ 74 h 454"/>
                <a:gd name="T26" fmla="*/ 182 w 182"/>
                <a:gd name="T27" fmla="*/ 74 h 454"/>
                <a:gd name="T28" fmla="*/ 180 w 182"/>
                <a:gd name="T29" fmla="*/ 58 h 454"/>
                <a:gd name="T30" fmla="*/ 174 w 182"/>
                <a:gd name="T31" fmla="*/ 44 h 454"/>
                <a:gd name="T32" fmla="*/ 164 w 182"/>
                <a:gd name="T33" fmla="*/ 32 h 454"/>
                <a:gd name="T34" fmla="*/ 154 w 182"/>
                <a:gd name="T35" fmla="*/ 22 h 454"/>
                <a:gd name="T36" fmla="*/ 140 w 182"/>
                <a:gd name="T37" fmla="*/ 12 h 454"/>
                <a:gd name="T38" fmla="*/ 126 w 182"/>
                <a:gd name="T39" fmla="*/ 6 h 454"/>
                <a:gd name="T40" fmla="*/ 110 w 182"/>
                <a:gd name="T41" fmla="*/ 2 h 454"/>
                <a:gd name="T42" fmla="*/ 92 w 182"/>
                <a:gd name="T43" fmla="*/ 0 h 454"/>
                <a:gd name="T44" fmla="*/ 92 w 182"/>
                <a:gd name="T45" fmla="*/ 0 h 454"/>
                <a:gd name="T46" fmla="*/ 74 w 182"/>
                <a:gd name="T47" fmla="*/ 2 h 454"/>
                <a:gd name="T48" fmla="*/ 56 w 182"/>
                <a:gd name="T49" fmla="*/ 6 h 454"/>
                <a:gd name="T50" fmla="*/ 40 w 182"/>
                <a:gd name="T51" fmla="*/ 14 h 454"/>
                <a:gd name="T52" fmla="*/ 28 w 182"/>
                <a:gd name="T53" fmla="*/ 24 h 454"/>
                <a:gd name="T54" fmla="*/ 16 w 182"/>
                <a:gd name="T55" fmla="*/ 34 h 454"/>
                <a:gd name="T56" fmla="*/ 8 w 182"/>
                <a:gd name="T57" fmla="*/ 48 h 454"/>
                <a:gd name="T58" fmla="*/ 2 w 182"/>
                <a:gd name="T59" fmla="*/ 62 h 454"/>
                <a:gd name="T60" fmla="*/ 0 w 182"/>
                <a:gd name="T61" fmla="*/ 78 h 454"/>
                <a:gd name="T62" fmla="*/ 0 w 182"/>
                <a:gd name="T63" fmla="*/ 78 h 454"/>
                <a:gd name="T64" fmla="*/ 0 w 182"/>
                <a:gd name="T65" fmla="*/ 78 h 454"/>
                <a:gd name="T66" fmla="*/ 0 w 182"/>
                <a:gd name="T67" fmla="*/ 94 h 454"/>
                <a:gd name="T68" fmla="*/ 4 w 182"/>
                <a:gd name="T69" fmla="*/ 106 h 454"/>
                <a:gd name="T70" fmla="*/ 8 w 182"/>
                <a:gd name="T71" fmla="*/ 120 h 454"/>
                <a:gd name="T72" fmla="*/ 16 w 182"/>
                <a:gd name="T73" fmla="*/ 132 h 454"/>
                <a:gd name="T74" fmla="*/ 16 w 182"/>
                <a:gd name="T75" fmla="*/ 132 h 454"/>
                <a:gd name="T76" fmla="*/ 32 w 182"/>
                <a:gd name="T77" fmla="*/ 158 h 454"/>
                <a:gd name="T78" fmla="*/ 44 w 182"/>
                <a:gd name="T79" fmla="*/ 184 h 454"/>
                <a:gd name="T80" fmla="*/ 44 w 182"/>
                <a:gd name="T81" fmla="*/ 184 h 454"/>
                <a:gd name="T82" fmla="*/ 54 w 182"/>
                <a:gd name="T83" fmla="*/ 222 h 454"/>
                <a:gd name="T84" fmla="*/ 56 w 182"/>
                <a:gd name="T85" fmla="*/ 454 h 454"/>
                <a:gd name="T86" fmla="*/ 128 w 182"/>
                <a:gd name="T87" fmla="*/ 454 h 454"/>
                <a:gd name="T88" fmla="*/ 128 w 182"/>
                <a:gd name="T89" fmla="*/ 222 h 454"/>
                <a:gd name="T90" fmla="*/ 138 w 182"/>
                <a:gd name="T91" fmla="*/ 18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54">
                  <a:moveTo>
                    <a:pt x="138" y="188"/>
                  </a:moveTo>
                  <a:lnTo>
                    <a:pt x="136" y="188"/>
                  </a:lnTo>
                  <a:lnTo>
                    <a:pt x="136" y="188"/>
                  </a:lnTo>
                  <a:lnTo>
                    <a:pt x="142" y="172"/>
                  </a:lnTo>
                  <a:lnTo>
                    <a:pt x="150" y="158"/>
                  </a:lnTo>
                  <a:lnTo>
                    <a:pt x="156" y="146"/>
                  </a:lnTo>
                  <a:lnTo>
                    <a:pt x="168" y="132"/>
                  </a:lnTo>
                  <a:lnTo>
                    <a:pt x="168" y="132"/>
                  </a:lnTo>
                  <a:lnTo>
                    <a:pt x="176" y="118"/>
                  </a:lnTo>
                  <a:lnTo>
                    <a:pt x="180" y="104"/>
                  </a:lnTo>
                  <a:lnTo>
                    <a:pt x="182" y="90"/>
                  </a:lnTo>
                  <a:lnTo>
                    <a:pt x="182" y="74"/>
                  </a:lnTo>
                  <a:lnTo>
                    <a:pt x="182" y="74"/>
                  </a:lnTo>
                  <a:lnTo>
                    <a:pt x="182" y="74"/>
                  </a:lnTo>
                  <a:lnTo>
                    <a:pt x="180" y="58"/>
                  </a:lnTo>
                  <a:lnTo>
                    <a:pt x="174" y="44"/>
                  </a:lnTo>
                  <a:lnTo>
                    <a:pt x="164" y="32"/>
                  </a:lnTo>
                  <a:lnTo>
                    <a:pt x="154" y="22"/>
                  </a:lnTo>
                  <a:lnTo>
                    <a:pt x="140" y="12"/>
                  </a:lnTo>
                  <a:lnTo>
                    <a:pt x="126" y="6"/>
                  </a:lnTo>
                  <a:lnTo>
                    <a:pt x="110" y="2"/>
                  </a:lnTo>
                  <a:lnTo>
                    <a:pt x="92" y="0"/>
                  </a:lnTo>
                  <a:lnTo>
                    <a:pt x="92" y="0"/>
                  </a:lnTo>
                  <a:lnTo>
                    <a:pt x="74" y="2"/>
                  </a:lnTo>
                  <a:lnTo>
                    <a:pt x="56" y="6"/>
                  </a:lnTo>
                  <a:lnTo>
                    <a:pt x="40" y="14"/>
                  </a:lnTo>
                  <a:lnTo>
                    <a:pt x="28" y="24"/>
                  </a:lnTo>
                  <a:lnTo>
                    <a:pt x="16" y="34"/>
                  </a:lnTo>
                  <a:lnTo>
                    <a:pt x="8" y="48"/>
                  </a:lnTo>
                  <a:lnTo>
                    <a:pt x="2" y="62"/>
                  </a:lnTo>
                  <a:lnTo>
                    <a:pt x="0" y="78"/>
                  </a:lnTo>
                  <a:lnTo>
                    <a:pt x="0" y="78"/>
                  </a:lnTo>
                  <a:lnTo>
                    <a:pt x="0" y="78"/>
                  </a:lnTo>
                  <a:lnTo>
                    <a:pt x="0" y="94"/>
                  </a:lnTo>
                  <a:lnTo>
                    <a:pt x="4" y="106"/>
                  </a:lnTo>
                  <a:lnTo>
                    <a:pt x="8" y="120"/>
                  </a:lnTo>
                  <a:lnTo>
                    <a:pt x="16" y="132"/>
                  </a:lnTo>
                  <a:lnTo>
                    <a:pt x="16" y="132"/>
                  </a:lnTo>
                  <a:lnTo>
                    <a:pt x="32" y="158"/>
                  </a:lnTo>
                  <a:lnTo>
                    <a:pt x="44" y="184"/>
                  </a:lnTo>
                  <a:lnTo>
                    <a:pt x="44" y="184"/>
                  </a:lnTo>
                  <a:lnTo>
                    <a:pt x="54" y="222"/>
                  </a:lnTo>
                  <a:lnTo>
                    <a:pt x="56" y="454"/>
                  </a:lnTo>
                  <a:lnTo>
                    <a:pt x="128" y="454"/>
                  </a:lnTo>
                  <a:lnTo>
                    <a:pt x="128" y="222"/>
                  </a:lnTo>
                  <a:lnTo>
                    <a:pt x="138" y="1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4" name="Freeform 844"/>
            <p:cNvSpPr>
              <a:spLocks/>
            </p:cNvSpPr>
            <p:nvPr/>
          </p:nvSpPr>
          <p:spPr bwMode="auto">
            <a:xfrm>
              <a:off x="9551988" y="9055100"/>
              <a:ext cx="288925" cy="704850"/>
            </a:xfrm>
            <a:custGeom>
              <a:avLst/>
              <a:gdLst>
                <a:gd name="T0" fmla="*/ 46 w 182"/>
                <a:gd name="T1" fmla="*/ 258 h 444"/>
                <a:gd name="T2" fmla="*/ 46 w 182"/>
                <a:gd name="T3" fmla="*/ 258 h 444"/>
                <a:gd name="T4" fmla="*/ 46 w 182"/>
                <a:gd name="T5" fmla="*/ 258 h 444"/>
                <a:gd name="T6" fmla="*/ 40 w 182"/>
                <a:gd name="T7" fmla="*/ 274 h 444"/>
                <a:gd name="T8" fmla="*/ 34 w 182"/>
                <a:gd name="T9" fmla="*/ 286 h 444"/>
                <a:gd name="T10" fmla="*/ 26 w 182"/>
                <a:gd name="T11" fmla="*/ 300 h 444"/>
                <a:gd name="T12" fmla="*/ 16 w 182"/>
                <a:gd name="T13" fmla="*/ 314 h 444"/>
                <a:gd name="T14" fmla="*/ 16 w 182"/>
                <a:gd name="T15" fmla="*/ 314 h 444"/>
                <a:gd name="T16" fmla="*/ 8 w 182"/>
                <a:gd name="T17" fmla="*/ 328 h 444"/>
                <a:gd name="T18" fmla="*/ 2 w 182"/>
                <a:gd name="T19" fmla="*/ 342 h 444"/>
                <a:gd name="T20" fmla="*/ 0 w 182"/>
                <a:gd name="T21" fmla="*/ 356 h 444"/>
                <a:gd name="T22" fmla="*/ 0 w 182"/>
                <a:gd name="T23" fmla="*/ 372 h 444"/>
                <a:gd name="T24" fmla="*/ 0 w 182"/>
                <a:gd name="T25" fmla="*/ 372 h 444"/>
                <a:gd name="T26" fmla="*/ 0 w 182"/>
                <a:gd name="T27" fmla="*/ 372 h 444"/>
                <a:gd name="T28" fmla="*/ 4 w 182"/>
                <a:gd name="T29" fmla="*/ 388 h 444"/>
                <a:gd name="T30" fmla="*/ 10 w 182"/>
                <a:gd name="T31" fmla="*/ 400 h 444"/>
                <a:gd name="T32" fmla="*/ 18 w 182"/>
                <a:gd name="T33" fmla="*/ 414 h 444"/>
                <a:gd name="T34" fmla="*/ 28 w 182"/>
                <a:gd name="T35" fmla="*/ 424 h 444"/>
                <a:gd name="T36" fmla="*/ 42 w 182"/>
                <a:gd name="T37" fmla="*/ 432 h 444"/>
                <a:gd name="T38" fmla="*/ 58 w 182"/>
                <a:gd name="T39" fmla="*/ 440 h 444"/>
                <a:gd name="T40" fmla="*/ 74 w 182"/>
                <a:gd name="T41" fmla="*/ 444 h 444"/>
                <a:gd name="T42" fmla="*/ 90 w 182"/>
                <a:gd name="T43" fmla="*/ 444 h 444"/>
                <a:gd name="T44" fmla="*/ 90 w 182"/>
                <a:gd name="T45" fmla="*/ 444 h 444"/>
                <a:gd name="T46" fmla="*/ 110 w 182"/>
                <a:gd name="T47" fmla="*/ 444 h 444"/>
                <a:gd name="T48" fmla="*/ 126 w 182"/>
                <a:gd name="T49" fmla="*/ 438 h 444"/>
                <a:gd name="T50" fmla="*/ 142 w 182"/>
                <a:gd name="T51" fmla="*/ 432 h 444"/>
                <a:gd name="T52" fmla="*/ 156 w 182"/>
                <a:gd name="T53" fmla="*/ 422 h 444"/>
                <a:gd name="T54" fmla="*/ 166 w 182"/>
                <a:gd name="T55" fmla="*/ 410 h 444"/>
                <a:gd name="T56" fmla="*/ 174 w 182"/>
                <a:gd name="T57" fmla="*/ 398 h 444"/>
                <a:gd name="T58" fmla="*/ 180 w 182"/>
                <a:gd name="T59" fmla="*/ 382 h 444"/>
                <a:gd name="T60" fmla="*/ 182 w 182"/>
                <a:gd name="T61" fmla="*/ 366 h 444"/>
                <a:gd name="T62" fmla="*/ 182 w 182"/>
                <a:gd name="T63" fmla="*/ 366 h 444"/>
                <a:gd name="T64" fmla="*/ 182 w 182"/>
                <a:gd name="T65" fmla="*/ 366 h 444"/>
                <a:gd name="T66" fmla="*/ 182 w 182"/>
                <a:gd name="T67" fmla="*/ 352 h 444"/>
                <a:gd name="T68" fmla="*/ 180 w 182"/>
                <a:gd name="T69" fmla="*/ 338 h 444"/>
                <a:gd name="T70" fmla="*/ 174 w 182"/>
                <a:gd name="T71" fmla="*/ 326 h 444"/>
                <a:gd name="T72" fmla="*/ 168 w 182"/>
                <a:gd name="T73" fmla="*/ 314 h 444"/>
                <a:gd name="T74" fmla="*/ 168 w 182"/>
                <a:gd name="T75" fmla="*/ 314 h 444"/>
                <a:gd name="T76" fmla="*/ 150 w 182"/>
                <a:gd name="T77" fmla="*/ 288 h 444"/>
                <a:gd name="T78" fmla="*/ 138 w 182"/>
                <a:gd name="T79" fmla="*/ 262 h 444"/>
                <a:gd name="T80" fmla="*/ 138 w 182"/>
                <a:gd name="T81" fmla="*/ 262 h 444"/>
                <a:gd name="T82" fmla="*/ 128 w 182"/>
                <a:gd name="T83" fmla="*/ 222 h 444"/>
                <a:gd name="T84" fmla="*/ 128 w 182"/>
                <a:gd name="T85" fmla="*/ 0 h 444"/>
                <a:gd name="T86" fmla="*/ 54 w 182"/>
                <a:gd name="T87" fmla="*/ 0 h 444"/>
                <a:gd name="T88" fmla="*/ 54 w 182"/>
                <a:gd name="T89" fmla="*/ 222 h 444"/>
                <a:gd name="T90" fmla="*/ 46 w 182"/>
                <a:gd name="T91" fmla="*/ 25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44">
                  <a:moveTo>
                    <a:pt x="46" y="258"/>
                  </a:moveTo>
                  <a:lnTo>
                    <a:pt x="46" y="258"/>
                  </a:lnTo>
                  <a:lnTo>
                    <a:pt x="46" y="258"/>
                  </a:lnTo>
                  <a:lnTo>
                    <a:pt x="40" y="274"/>
                  </a:lnTo>
                  <a:lnTo>
                    <a:pt x="34" y="286"/>
                  </a:lnTo>
                  <a:lnTo>
                    <a:pt x="26" y="300"/>
                  </a:lnTo>
                  <a:lnTo>
                    <a:pt x="16" y="314"/>
                  </a:lnTo>
                  <a:lnTo>
                    <a:pt x="16" y="314"/>
                  </a:lnTo>
                  <a:lnTo>
                    <a:pt x="8" y="328"/>
                  </a:lnTo>
                  <a:lnTo>
                    <a:pt x="2" y="342"/>
                  </a:lnTo>
                  <a:lnTo>
                    <a:pt x="0" y="356"/>
                  </a:lnTo>
                  <a:lnTo>
                    <a:pt x="0" y="372"/>
                  </a:lnTo>
                  <a:lnTo>
                    <a:pt x="0" y="372"/>
                  </a:lnTo>
                  <a:lnTo>
                    <a:pt x="0" y="372"/>
                  </a:lnTo>
                  <a:lnTo>
                    <a:pt x="4" y="388"/>
                  </a:lnTo>
                  <a:lnTo>
                    <a:pt x="10" y="400"/>
                  </a:lnTo>
                  <a:lnTo>
                    <a:pt x="18" y="414"/>
                  </a:lnTo>
                  <a:lnTo>
                    <a:pt x="28" y="424"/>
                  </a:lnTo>
                  <a:lnTo>
                    <a:pt x="42" y="432"/>
                  </a:lnTo>
                  <a:lnTo>
                    <a:pt x="58" y="440"/>
                  </a:lnTo>
                  <a:lnTo>
                    <a:pt x="74" y="444"/>
                  </a:lnTo>
                  <a:lnTo>
                    <a:pt x="90" y="444"/>
                  </a:lnTo>
                  <a:lnTo>
                    <a:pt x="90" y="444"/>
                  </a:lnTo>
                  <a:lnTo>
                    <a:pt x="110" y="444"/>
                  </a:lnTo>
                  <a:lnTo>
                    <a:pt x="126" y="438"/>
                  </a:lnTo>
                  <a:lnTo>
                    <a:pt x="142" y="432"/>
                  </a:lnTo>
                  <a:lnTo>
                    <a:pt x="156" y="422"/>
                  </a:lnTo>
                  <a:lnTo>
                    <a:pt x="166" y="410"/>
                  </a:lnTo>
                  <a:lnTo>
                    <a:pt x="174" y="398"/>
                  </a:lnTo>
                  <a:lnTo>
                    <a:pt x="180" y="382"/>
                  </a:lnTo>
                  <a:lnTo>
                    <a:pt x="182" y="366"/>
                  </a:lnTo>
                  <a:lnTo>
                    <a:pt x="182" y="366"/>
                  </a:lnTo>
                  <a:lnTo>
                    <a:pt x="182" y="366"/>
                  </a:lnTo>
                  <a:lnTo>
                    <a:pt x="182" y="352"/>
                  </a:lnTo>
                  <a:lnTo>
                    <a:pt x="180" y="338"/>
                  </a:lnTo>
                  <a:lnTo>
                    <a:pt x="174" y="326"/>
                  </a:lnTo>
                  <a:lnTo>
                    <a:pt x="168" y="314"/>
                  </a:lnTo>
                  <a:lnTo>
                    <a:pt x="168" y="314"/>
                  </a:lnTo>
                  <a:lnTo>
                    <a:pt x="150" y="288"/>
                  </a:lnTo>
                  <a:lnTo>
                    <a:pt x="138" y="262"/>
                  </a:lnTo>
                  <a:lnTo>
                    <a:pt x="138" y="262"/>
                  </a:lnTo>
                  <a:lnTo>
                    <a:pt x="128" y="222"/>
                  </a:lnTo>
                  <a:lnTo>
                    <a:pt x="128" y="0"/>
                  </a:lnTo>
                  <a:lnTo>
                    <a:pt x="54" y="0"/>
                  </a:lnTo>
                  <a:lnTo>
                    <a:pt x="54" y="222"/>
                  </a:lnTo>
                  <a:lnTo>
                    <a:pt x="46" y="2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grpSp>
      <p:grpSp>
        <p:nvGrpSpPr>
          <p:cNvPr id="48" name="Group 47"/>
          <p:cNvGrpSpPr/>
          <p:nvPr/>
        </p:nvGrpSpPr>
        <p:grpSpPr>
          <a:xfrm>
            <a:off x="488300" y="1957279"/>
            <a:ext cx="3150656" cy="1146326"/>
            <a:chOff x="488300" y="1957279"/>
            <a:chExt cx="3150656" cy="1146326"/>
          </a:xfrm>
        </p:grpSpPr>
        <p:sp>
          <p:nvSpPr>
            <p:cNvPr id="45"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Engagement</a:t>
              </a:r>
            </a:p>
          </p:txBody>
        </p:sp>
        <p:sp>
          <p:nvSpPr>
            <p:cNvPr id="46"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Overall strategy, customer value proposition development, customer experience design &amp; implementation, customer comm., customer journeys &amp; treatment tracks</a:t>
              </a:r>
              <a:endParaRPr lang="en-US" sz="1200" dirty="0">
                <a:solidFill>
                  <a:srgbClr val="8C9CA6"/>
                </a:solidFill>
              </a:endParaRPr>
            </a:p>
          </p:txBody>
        </p:sp>
        <p:sp>
          <p:nvSpPr>
            <p:cNvPr id="47" name="Rectangle 46"/>
            <p:cNvSpPr/>
            <p:nvPr/>
          </p:nvSpPr>
          <p:spPr>
            <a:xfrm>
              <a:off x="488300" y="1957279"/>
              <a:ext cx="112211" cy="961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9" name="Group 48"/>
          <p:cNvGrpSpPr/>
          <p:nvPr/>
        </p:nvGrpSpPr>
        <p:grpSpPr>
          <a:xfrm>
            <a:off x="482600" y="3383692"/>
            <a:ext cx="3150656" cy="1146326"/>
            <a:chOff x="488300" y="1957279"/>
            <a:chExt cx="3150656" cy="1146326"/>
          </a:xfrm>
        </p:grpSpPr>
        <p:sp>
          <p:nvSpPr>
            <p:cNvPr id="50"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Loyalty Program Design</a:t>
              </a:r>
            </a:p>
          </p:txBody>
        </p:sp>
        <p:sp>
          <p:nvSpPr>
            <p:cNvPr id="51"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Core strategy, customer value proposition, communications, operational set up, costing &amp; ROI analysis, system selection, recruitment &amp; training</a:t>
              </a:r>
              <a:endParaRPr lang="en-US" sz="1200" dirty="0">
                <a:solidFill>
                  <a:srgbClr val="8C9CA6"/>
                </a:solidFill>
              </a:endParaRPr>
            </a:p>
          </p:txBody>
        </p:sp>
        <p:sp>
          <p:nvSpPr>
            <p:cNvPr id="52" name="Rectangle 51"/>
            <p:cNvSpPr/>
            <p:nvPr/>
          </p:nvSpPr>
          <p:spPr>
            <a:xfrm>
              <a:off x="488300" y="1957279"/>
              <a:ext cx="112211" cy="961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3" name="Group 52"/>
          <p:cNvGrpSpPr/>
          <p:nvPr/>
        </p:nvGrpSpPr>
        <p:grpSpPr>
          <a:xfrm>
            <a:off x="482600" y="4810104"/>
            <a:ext cx="3150656" cy="1146326"/>
            <a:chOff x="488300" y="1957279"/>
            <a:chExt cx="3150656" cy="1146326"/>
          </a:xfrm>
        </p:grpSpPr>
        <p:sp>
          <p:nvSpPr>
            <p:cNvPr id="54"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Program Health Check</a:t>
              </a:r>
            </a:p>
          </p:txBody>
        </p:sp>
        <p:sp>
          <p:nvSpPr>
            <p:cNvPr id="55"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Operational efficiency, communications effectiveness, investment review, analysis of ROI, program enhancement proposal, team training &amp; mentoring</a:t>
              </a:r>
              <a:endParaRPr lang="en-US" sz="1200" dirty="0">
                <a:solidFill>
                  <a:srgbClr val="8C9CA6"/>
                </a:solidFill>
              </a:endParaRPr>
            </a:p>
          </p:txBody>
        </p:sp>
        <p:sp>
          <p:nvSpPr>
            <p:cNvPr id="56" name="Rectangle 55"/>
            <p:cNvSpPr/>
            <p:nvPr/>
          </p:nvSpPr>
          <p:spPr>
            <a:xfrm>
              <a:off x="488300" y="1957279"/>
              <a:ext cx="112211" cy="9616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8" name="Rectangle 1436"/>
          <p:cNvSpPr>
            <a:spLocks noChangeArrowheads="1"/>
          </p:cNvSpPr>
          <p:nvPr/>
        </p:nvSpPr>
        <p:spPr bwMode="auto">
          <a:xfrm>
            <a:off x="8794858" y="1957279"/>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Loyalty/CRM RFP</a:t>
            </a:r>
          </a:p>
        </p:txBody>
      </p:sp>
      <p:sp>
        <p:nvSpPr>
          <p:cNvPr id="59" name="Content Placeholder 2"/>
          <p:cNvSpPr txBox="1">
            <a:spLocks/>
          </p:cNvSpPr>
          <p:nvPr/>
        </p:nvSpPr>
        <p:spPr>
          <a:xfrm>
            <a:off x="8553045" y="2272608"/>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Assessment of requirements, development of brief, selection of supplier long list, support engagement of RFP process</a:t>
            </a:r>
            <a:endParaRPr lang="en-US" sz="1200" dirty="0">
              <a:solidFill>
                <a:srgbClr val="8C9CA6"/>
              </a:solidFill>
            </a:endParaRPr>
          </a:p>
        </p:txBody>
      </p:sp>
      <p:sp>
        <p:nvSpPr>
          <p:cNvPr id="60" name="Rectangle 59"/>
          <p:cNvSpPr/>
          <p:nvPr/>
        </p:nvSpPr>
        <p:spPr>
          <a:xfrm>
            <a:off x="11597190" y="1957279"/>
            <a:ext cx="112211" cy="9616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1436"/>
          <p:cNvSpPr>
            <a:spLocks noChangeArrowheads="1"/>
          </p:cNvSpPr>
          <p:nvPr/>
        </p:nvSpPr>
        <p:spPr bwMode="auto">
          <a:xfrm>
            <a:off x="8794858" y="3383692"/>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Partnership Development</a:t>
            </a:r>
          </a:p>
        </p:txBody>
      </p:sp>
      <p:sp>
        <p:nvSpPr>
          <p:cNvPr id="63" name="Content Placeholder 2"/>
          <p:cNvSpPr txBox="1">
            <a:spLocks/>
          </p:cNvSpPr>
          <p:nvPr/>
        </p:nvSpPr>
        <p:spPr>
          <a:xfrm>
            <a:off x="8553045" y="369902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Development of partner propositions, recruitment of reward partners, third party points sale, Partner offers &amp; services, recruitment &amp; contacting</a:t>
            </a:r>
            <a:endParaRPr lang="en-US" sz="1200" dirty="0">
              <a:solidFill>
                <a:srgbClr val="8C9CA6"/>
              </a:solidFill>
            </a:endParaRPr>
          </a:p>
        </p:txBody>
      </p:sp>
      <p:sp>
        <p:nvSpPr>
          <p:cNvPr id="64" name="Rectangle 63"/>
          <p:cNvSpPr/>
          <p:nvPr/>
        </p:nvSpPr>
        <p:spPr>
          <a:xfrm>
            <a:off x="11591490" y="3383692"/>
            <a:ext cx="112211" cy="961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1436"/>
          <p:cNvSpPr>
            <a:spLocks noChangeArrowheads="1"/>
          </p:cNvSpPr>
          <p:nvPr/>
        </p:nvSpPr>
        <p:spPr bwMode="auto">
          <a:xfrm>
            <a:off x="8794858" y="481010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Optimizing ROI</a:t>
            </a:r>
          </a:p>
        </p:txBody>
      </p:sp>
      <p:sp>
        <p:nvSpPr>
          <p:cNvPr id="67" name="Content Placeholder 2"/>
          <p:cNvSpPr txBox="1">
            <a:spLocks/>
          </p:cNvSpPr>
          <p:nvPr/>
        </p:nvSpPr>
        <p:spPr>
          <a:xfrm>
            <a:off x="8553045" y="5125433"/>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Costing review, rewards investment and perceived customer value vs. cost, demonstrating reduced churn, and increased share of customer.</a:t>
            </a:r>
            <a:endParaRPr lang="en-US" sz="1200" dirty="0">
              <a:solidFill>
                <a:srgbClr val="8C9CA6"/>
              </a:solidFill>
            </a:endParaRPr>
          </a:p>
        </p:txBody>
      </p:sp>
      <p:sp>
        <p:nvSpPr>
          <p:cNvPr id="68" name="Rectangle 67"/>
          <p:cNvSpPr/>
          <p:nvPr/>
        </p:nvSpPr>
        <p:spPr>
          <a:xfrm>
            <a:off x="11591490" y="4810104"/>
            <a:ext cx="112211" cy="9616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52680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Industry experience</a:t>
            </a:r>
            <a:endParaRPr lang="en-US" dirty="0"/>
          </a:p>
        </p:txBody>
      </p:sp>
      <p:sp>
        <p:nvSpPr>
          <p:cNvPr id="3" name="Date Placeholder 2"/>
          <p:cNvSpPr>
            <a:spLocks noGrp="1"/>
          </p:cNvSpPr>
          <p:nvPr>
            <p:ph type="dt" sz="half" idx="10"/>
          </p:nvPr>
        </p:nvSpPr>
        <p:spPr/>
        <p:txBody>
          <a:bodyPr/>
          <a:lstStyle/>
          <a:p>
            <a:fld id="{1EA7A3EB-D0AE-4262-A946-5EE92B068A3B}"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19</a:t>
            </a:fld>
            <a:endParaRPr lang="en-US"/>
          </a:p>
        </p:txBody>
      </p:sp>
      <p:grpSp>
        <p:nvGrpSpPr>
          <p:cNvPr id="53" name="Group 52"/>
          <p:cNvGrpSpPr/>
          <p:nvPr/>
        </p:nvGrpSpPr>
        <p:grpSpPr>
          <a:xfrm>
            <a:off x="4185921" y="1895724"/>
            <a:ext cx="3820478" cy="3820478"/>
            <a:chOff x="4140201" y="2547110"/>
            <a:chExt cx="2824163" cy="2824163"/>
          </a:xfrm>
        </p:grpSpPr>
        <p:sp>
          <p:nvSpPr>
            <p:cNvPr id="54" name="Freeform 19"/>
            <p:cNvSpPr>
              <a:spLocks/>
            </p:cNvSpPr>
            <p:nvPr/>
          </p:nvSpPr>
          <p:spPr bwMode="auto">
            <a:xfrm>
              <a:off x="4560888" y="2548698"/>
              <a:ext cx="987425" cy="847725"/>
            </a:xfrm>
            <a:custGeom>
              <a:avLst/>
              <a:gdLst/>
              <a:ahLst/>
              <a:cxnLst>
                <a:cxn ang="0">
                  <a:pos x="142" y="510"/>
                </a:cxn>
                <a:cxn ang="0">
                  <a:pos x="143" y="512"/>
                </a:cxn>
                <a:cxn ang="0">
                  <a:pos x="143" y="514"/>
                </a:cxn>
                <a:cxn ang="0">
                  <a:pos x="142" y="516"/>
                </a:cxn>
                <a:cxn ang="0">
                  <a:pos x="141" y="518"/>
                </a:cxn>
                <a:cxn ang="0">
                  <a:pos x="141" y="519"/>
                </a:cxn>
                <a:cxn ang="0">
                  <a:pos x="141" y="520"/>
                </a:cxn>
                <a:cxn ang="0">
                  <a:pos x="112" y="557"/>
                </a:cxn>
                <a:cxn ang="0">
                  <a:pos x="112" y="557"/>
                </a:cxn>
                <a:cxn ang="0">
                  <a:pos x="112" y="557"/>
                </a:cxn>
                <a:cxn ang="0">
                  <a:pos x="112" y="557"/>
                </a:cxn>
                <a:cxn ang="0">
                  <a:pos x="98" y="561"/>
                </a:cxn>
                <a:cxn ang="0">
                  <a:pos x="45" y="639"/>
                </a:cxn>
                <a:cxn ang="0">
                  <a:pos x="70" y="696"/>
                </a:cxn>
                <a:cxn ang="0">
                  <a:pos x="186" y="697"/>
                </a:cxn>
                <a:cxn ang="0">
                  <a:pos x="209" y="659"/>
                </a:cxn>
                <a:cxn ang="0">
                  <a:pos x="221" y="641"/>
                </a:cxn>
                <a:cxn ang="0">
                  <a:pos x="251" y="625"/>
                </a:cxn>
                <a:cxn ang="0">
                  <a:pos x="252" y="625"/>
                </a:cxn>
                <a:cxn ang="0">
                  <a:pos x="253" y="625"/>
                </a:cxn>
                <a:cxn ang="0">
                  <a:pos x="256" y="624"/>
                </a:cxn>
                <a:cxn ang="0">
                  <a:pos x="257" y="624"/>
                </a:cxn>
                <a:cxn ang="0">
                  <a:pos x="262" y="626"/>
                </a:cxn>
                <a:cxn ang="0">
                  <a:pos x="261" y="628"/>
                </a:cxn>
                <a:cxn ang="0">
                  <a:pos x="400" y="767"/>
                </a:cxn>
                <a:cxn ang="0">
                  <a:pos x="892" y="373"/>
                </a:cxn>
                <a:cxn ang="0">
                  <a:pos x="891" y="372"/>
                </a:cxn>
                <a:cxn ang="0">
                  <a:pos x="890" y="371"/>
                </a:cxn>
                <a:cxn ang="0">
                  <a:pos x="860" y="369"/>
                </a:cxn>
                <a:cxn ang="0">
                  <a:pos x="860" y="369"/>
                </a:cxn>
                <a:cxn ang="0">
                  <a:pos x="855" y="372"/>
                </a:cxn>
                <a:cxn ang="0">
                  <a:pos x="855" y="372"/>
                </a:cxn>
                <a:cxn ang="0">
                  <a:pos x="809" y="383"/>
                </a:cxn>
                <a:cxn ang="0">
                  <a:pos x="735" y="351"/>
                </a:cxn>
                <a:cxn ang="0">
                  <a:pos x="723" y="226"/>
                </a:cxn>
                <a:cxn ang="0">
                  <a:pos x="809" y="179"/>
                </a:cxn>
                <a:cxn ang="0">
                  <a:pos x="852" y="188"/>
                </a:cxn>
                <a:cxn ang="0">
                  <a:pos x="863" y="194"/>
                </a:cxn>
                <a:cxn ang="0">
                  <a:pos x="893" y="190"/>
                </a:cxn>
                <a:cxn ang="0">
                  <a:pos x="0" y="366"/>
                </a:cxn>
                <a:cxn ang="0">
                  <a:pos x="139" y="505"/>
                </a:cxn>
              </a:cxnLst>
              <a:rect l="0" t="0" r="r" b="b"/>
              <a:pathLst>
                <a:path w="893" h="767">
                  <a:moveTo>
                    <a:pt x="142" y="510"/>
                  </a:moveTo>
                  <a:cubicBezTo>
                    <a:pt x="142" y="510"/>
                    <a:pt x="142" y="510"/>
                    <a:pt x="142" y="510"/>
                  </a:cubicBezTo>
                  <a:cubicBezTo>
                    <a:pt x="143" y="511"/>
                    <a:pt x="143" y="511"/>
                    <a:pt x="143" y="511"/>
                  </a:cubicBezTo>
                  <a:cubicBezTo>
                    <a:pt x="143" y="512"/>
                    <a:pt x="143" y="512"/>
                    <a:pt x="143" y="512"/>
                  </a:cubicBezTo>
                  <a:cubicBezTo>
                    <a:pt x="143" y="512"/>
                    <a:pt x="143" y="512"/>
                    <a:pt x="143" y="512"/>
                  </a:cubicBezTo>
                  <a:cubicBezTo>
                    <a:pt x="143" y="513"/>
                    <a:pt x="143" y="514"/>
                    <a:pt x="143" y="514"/>
                  </a:cubicBezTo>
                  <a:cubicBezTo>
                    <a:pt x="142" y="515"/>
                    <a:pt x="142" y="515"/>
                    <a:pt x="142" y="515"/>
                  </a:cubicBezTo>
                  <a:cubicBezTo>
                    <a:pt x="142" y="516"/>
                    <a:pt x="142" y="516"/>
                    <a:pt x="142" y="516"/>
                  </a:cubicBezTo>
                  <a:cubicBezTo>
                    <a:pt x="142" y="517"/>
                    <a:pt x="142" y="517"/>
                    <a:pt x="142" y="517"/>
                  </a:cubicBezTo>
                  <a:cubicBezTo>
                    <a:pt x="141" y="518"/>
                    <a:pt x="141" y="518"/>
                    <a:pt x="141" y="518"/>
                  </a:cubicBezTo>
                  <a:cubicBezTo>
                    <a:pt x="141" y="518"/>
                    <a:pt x="141" y="518"/>
                    <a:pt x="141" y="518"/>
                  </a:cubicBezTo>
                  <a:cubicBezTo>
                    <a:pt x="141" y="519"/>
                    <a:pt x="141" y="519"/>
                    <a:pt x="141" y="519"/>
                  </a:cubicBezTo>
                  <a:cubicBezTo>
                    <a:pt x="141" y="519"/>
                    <a:pt x="141" y="519"/>
                    <a:pt x="141" y="519"/>
                  </a:cubicBezTo>
                  <a:cubicBezTo>
                    <a:pt x="141" y="519"/>
                    <a:pt x="141" y="520"/>
                    <a:pt x="141" y="520"/>
                  </a:cubicBezTo>
                  <a:cubicBezTo>
                    <a:pt x="139" y="530"/>
                    <a:pt x="134" y="539"/>
                    <a:pt x="126" y="547"/>
                  </a:cubicBezTo>
                  <a:cubicBezTo>
                    <a:pt x="122" y="551"/>
                    <a:pt x="117" y="554"/>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06" y="559"/>
                    <a:pt x="102" y="560"/>
                    <a:pt x="98" y="561"/>
                  </a:cubicBezTo>
                  <a:cubicBezTo>
                    <a:pt x="87" y="565"/>
                    <a:pt x="77" y="572"/>
                    <a:pt x="69" y="580"/>
                  </a:cubicBezTo>
                  <a:cubicBezTo>
                    <a:pt x="53" y="596"/>
                    <a:pt x="45" y="617"/>
                    <a:pt x="45" y="639"/>
                  </a:cubicBezTo>
                  <a:cubicBezTo>
                    <a:pt x="45" y="641"/>
                    <a:pt x="45" y="643"/>
                    <a:pt x="45" y="646"/>
                  </a:cubicBezTo>
                  <a:cubicBezTo>
                    <a:pt x="47" y="664"/>
                    <a:pt x="56" y="682"/>
                    <a:pt x="70" y="696"/>
                  </a:cubicBezTo>
                  <a:cubicBezTo>
                    <a:pt x="86" y="713"/>
                    <a:pt x="108" y="721"/>
                    <a:pt x="130" y="721"/>
                  </a:cubicBezTo>
                  <a:cubicBezTo>
                    <a:pt x="150" y="721"/>
                    <a:pt x="171" y="713"/>
                    <a:pt x="186" y="697"/>
                  </a:cubicBezTo>
                  <a:cubicBezTo>
                    <a:pt x="195" y="688"/>
                    <a:pt x="202" y="677"/>
                    <a:pt x="206" y="666"/>
                  </a:cubicBezTo>
                  <a:cubicBezTo>
                    <a:pt x="206" y="663"/>
                    <a:pt x="208" y="661"/>
                    <a:pt x="209" y="659"/>
                  </a:cubicBezTo>
                  <a:cubicBezTo>
                    <a:pt x="211" y="652"/>
                    <a:pt x="216" y="647"/>
                    <a:pt x="221" y="641"/>
                  </a:cubicBezTo>
                  <a:cubicBezTo>
                    <a:pt x="221" y="641"/>
                    <a:pt x="221" y="641"/>
                    <a:pt x="221" y="641"/>
                  </a:cubicBezTo>
                  <a:cubicBezTo>
                    <a:pt x="229" y="634"/>
                    <a:pt x="238" y="628"/>
                    <a:pt x="248" y="626"/>
                  </a:cubicBezTo>
                  <a:cubicBezTo>
                    <a:pt x="249" y="626"/>
                    <a:pt x="250" y="625"/>
                    <a:pt x="251" y="625"/>
                  </a:cubicBezTo>
                  <a:cubicBezTo>
                    <a:pt x="251" y="625"/>
                    <a:pt x="251" y="625"/>
                    <a:pt x="251" y="625"/>
                  </a:cubicBezTo>
                  <a:cubicBezTo>
                    <a:pt x="252" y="625"/>
                    <a:pt x="252" y="625"/>
                    <a:pt x="252" y="625"/>
                  </a:cubicBezTo>
                  <a:cubicBezTo>
                    <a:pt x="252" y="625"/>
                    <a:pt x="252" y="625"/>
                    <a:pt x="252" y="625"/>
                  </a:cubicBezTo>
                  <a:cubicBezTo>
                    <a:pt x="253" y="625"/>
                    <a:pt x="253" y="625"/>
                    <a:pt x="253" y="625"/>
                  </a:cubicBezTo>
                  <a:cubicBezTo>
                    <a:pt x="253" y="625"/>
                    <a:pt x="253" y="625"/>
                    <a:pt x="253" y="625"/>
                  </a:cubicBezTo>
                  <a:cubicBezTo>
                    <a:pt x="254" y="625"/>
                    <a:pt x="255" y="624"/>
                    <a:pt x="256" y="624"/>
                  </a:cubicBezTo>
                  <a:cubicBezTo>
                    <a:pt x="257" y="624"/>
                    <a:pt x="257" y="624"/>
                    <a:pt x="257" y="624"/>
                  </a:cubicBezTo>
                  <a:cubicBezTo>
                    <a:pt x="257" y="624"/>
                    <a:pt x="257" y="624"/>
                    <a:pt x="257" y="624"/>
                  </a:cubicBezTo>
                  <a:cubicBezTo>
                    <a:pt x="258" y="624"/>
                    <a:pt x="258" y="624"/>
                    <a:pt x="258" y="624"/>
                  </a:cubicBezTo>
                  <a:cubicBezTo>
                    <a:pt x="259" y="624"/>
                    <a:pt x="261" y="625"/>
                    <a:pt x="262" y="626"/>
                  </a:cubicBezTo>
                  <a:cubicBezTo>
                    <a:pt x="262" y="626"/>
                    <a:pt x="261" y="627"/>
                    <a:pt x="262" y="627"/>
                  </a:cubicBezTo>
                  <a:cubicBezTo>
                    <a:pt x="262" y="627"/>
                    <a:pt x="261" y="628"/>
                    <a:pt x="261" y="628"/>
                  </a:cubicBezTo>
                  <a:cubicBezTo>
                    <a:pt x="262" y="628"/>
                    <a:pt x="262" y="628"/>
                    <a:pt x="262" y="628"/>
                  </a:cubicBezTo>
                  <a:cubicBezTo>
                    <a:pt x="400" y="767"/>
                    <a:pt x="400" y="767"/>
                    <a:pt x="400" y="767"/>
                  </a:cubicBezTo>
                  <a:cubicBezTo>
                    <a:pt x="536" y="635"/>
                    <a:pt x="715" y="567"/>
                    <a:pt x="892" y="566"/>
                  </a:cubicBezTo>
                  <a:cubicBezTo>
                    <a:pt x="892" y="373"/>
                    <a:pt x="892" y="373"/>
                    <a:pt x="892" y="373"/>
                  </a:cubicBezTo>
                  <a:cubicBezTo>
                    <a:pt x="892" y="373"/>
                    <a:pt x="893" y="373"/>
                    <a:pt x="893" y="373"/>
                  </a:cubicBezTo>
                  <a:cubicBezTo>
                    <a:pt x="892" y="373"/>
                    <a:pt x="892" y="372"/>
                    <a:pt x="891" y="372"/>
                  </a:cubicBezTo>
                  <a:cubicBezTo>
                    <a:pt x="891" y="372"/>
                    <a:pt x="891" y="372"/>
                    <a:pt x="891" y="372"/>
                  </a:cubicBezTo>
                  <a:cubicBezTo>
                    <a:pt x="891" y="371"/>
                    <a:pt x="890" y="371"/>
                    <a:pt x="890" y="371"/>
                  </a:cubicBezTo>
                  <a:cubicBezTo>
                    <a:pt x="885" y="368"/>
                    <a:pt x="880" y="367"/>
                    <a:pt x="874" y="367"/>
                  </a:cubicBezTo>
                  <a:cubicBezTo>
                    <a:pt x="869" y="367"/>
                    <a:pt x="864" y="368"/>
                    <a:pt x="860" y="369"/>
                  </a:cubicBezTo>
                  <a:cubicBezTo>
                    <a:pt x="860" y="369"/>
                    <a:pt x="860" y="369"/>
                    <a:pt x="860" y="369"/>
                  </a:cubicBezTo>
                  <a:cubicBezTo>
                    <a:pt x="860" y="369"/>
                    <a:pt x="860" y="369"/>
                    <a:pt x="860" y="369"/>
                  </a:cubicBezTo>
                  <a:cubicBezTo>
                    <a:pt x="860" y="369"/>
                    <a:pt x="860" y="369"/>
                    <a:pt x="860" y="369"/>
                  </a:cubicBezTo>
                  <a:cubicBezTo>
                    <a:pt x="858" y="370"/>
                    <a:pt x="857" y="371"/>
                    <a:pt x="855" y="372"/>
                  </a:cubicBezTo>
                  <a:cubicBezTo>
                    <a:pt x="855" y="372"/>
                    <a:pt x="855" y="372"/>
                    <a:pt x="855" y="372"/>
                  </a:cubicBezTo>
                  <a:cubicBezTo>
                    <a:pt x="855" y="372"/>
                    <a:pt x="855" y="372"/>
                    <a:pt x="855" y="372"/>
                  </a:cubicBezTo>
                  <a:cubicBezTo>
                    <a:pt x="854" y="373"/>
                    <a:pt x="854" y="373"/>
                    <a:pt x="854" y="373"/>
                  </a:cubicBezTo>
                  <a:cubicBezTo>
                    <a:pt x="841" y="379"/>
                    <a:pt x="825" y="383"/>
                    <a:pt x="809" y="383"/>
                  </a:cubicBezTo>
                  <a:cubicBezTo>
                    <a:pt x="785" y="383"/>
                    <a:pt x="762" y="374"/>
                    <a:pt x="745" y="360"/>
                  </a:cubicBezTo>
                  <a:cubicBezTo>
                    <a:pt x="741" y="357"/>
                    <a:pt x="738" y="354"/>
                    <a:pt x="735" y="351"/>
                  </a:cubicBezTo>
                  <a:cubicBezTo>
                    <a:pt x="717" y="334"/>
                    <a:pt x="706" y="309"/>
                    <a:pt x="706" y="282"/>
                  </a:cubicBezTo>
                  <a:cubicBezTo>
                    <a:pt x="706" y="261"/>
                    <a:pt x="712" y="242"/>
                    <a:pt x="723" y="226"/>
                  </a:cubicBezTo>
                  <a:cubicBezTo>
                    <a:pt x="727" y="220"/>
                    <a:pt x="732" y="213"/>
                    <a:pt x="738" y="208"/>
                  </a:cubicBezTo>
                  <a:cubicBezTo>
                    <a:pt x="756" y="190"/>
                    <a:pt x="782" y="179"/>
                    <a:pt x="809" y="179"/>
                  </a:cubicBezTo>
                  <a:cubicBezTo>
                    <a:pt x="824" y="179"/>
                    <a:pt x="838" y="182"/>
                    <a:pt x="851" y="188"/>
                  </a:cubicBezTo>
                  <a:cubicBezTo>
                    <a:pt x="851" y="188"/>
                    <a:pt x="851" y="188"/>
                    <a:pt x="852" y="188"/>
                  </a:cubicBezTo>
                  <a:cubicBezTo>
                    <a:pt x="852" y="188"/>
                    <a:pt x="852" y="188"/>
                    <a:pt x="852" y="188"/>
                  </a:cubicBezTo>
                  <a:cubicBezTo>
                    <a:pt x="856" y="191"/>
                    <a:pt x="859" y="192"/>
                    <a:pt x="863" y="194"/>
                  </a:cubicBezTo>
                  <a:cubicBezTo>
                    <a:pt x="866" y="195"/>
                    <a:pt x="870" y="196"/>
                    <a:pt x="874" y="196"/>
                  </a:cubicBezTo>
                  <a:cubicBezTo>
                    <a:pt x="881" y="196"/>
                    <a:pt x="887" y="193"/>
                    <a:pt x="893" y="190"/>
                  </a:cubicBezTo>
                  <a:cubicBezTo>
                    <a:pt x="892" y="0"/>
                    <a:pt x="892" y="0"/>
                    <a:pt x="892" y="0"/>
                  </a:cubicBezTo>
                  <a:cubicBezTo>
                    <a:pt x="570" y="1"/>
                    <a:pt x="249" y="122"/>
                    <a:pt x="0" y="366"/>
                  </a:cubicBezTo>
                  <a:cubicBezTo>
                    <a:pt x="138" y="504"/>
                    <a:pt x="138" y="504"/>
                    <a:pt x="138" y="504"/>
                  </a:cubicBezTo>
                  <a:cubicBezTo>
                    <a:pt x="139" y="505"/>
                    <a:pt x="139" y="505"/>
                    <a:pt x="139" y="505"/>
                  </a:cubicBezTo>
                  <a:cubicBezTo>
                    <a:pt x="140" y="507"/>
                    <a:pt x="142" y="508"/>
                    <a:pt x="142" y="510"/>
                  </a:cubicBezTo>
                  <a:close/>
                </a:path>
              </a:pathLst>
            </a:custGeom>
            <a:solidFill>
              <a:schemeClr val="accent1">
                <a:lumMod val="75000"/>
              </a:schemeClr>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Freeform 20"/>
            <p:cNvSpPr>
              <a:spLocks/>
            </p:cNvSpPr>
            <p:nvPr/>
          </p:nvSpPr>
          <p:spPr bwMode="auto">
            <a:xfrm>
              <a:off x="4557713" y="4517198"/>
              <a:ext cx="1189038" cy="854075"/>
            </a:xfrm>
            <a:custGeom>
              <a:avLst/>
              <a:gdLst/>
              <a:ahLst/>
              <a:cxnLst>
                <a:cxn ang="0">
                  <a:pos x="892" y="570"/>
                </a:cxn>
                <a:cxn ang="0">
                  <a:pos x="893" y="567"/>
                </a:cxn>
                <a:cxn ang="0">
                  <a:pos x="895" y="567"/>
                </a:cxn>
                <a:cxn ang="0">
                  <a:pos x="897" y="566"/>
                </a:cxn>
                <a:cxn ang="0">
                  <a:pos x="898" y="565"/>
                </a:cxn>
                <a:cxn ang="0">
                  <a:pos x="899" y="564"/>
                </a:cxn>
                <a:cxn ang="0">
                  <a:pos x="901" y="563"/>
                </a:cxn>
                <a:cxn ang="0">
                  <a:pos x="947" y="558"/>
                </a:cxn>
                <a:cxn ang="0">
                  <a:pos x="947" y="558"/>
                </a:cxn>
                <a:cxn ang="0">
                  <a:pos x="947" y="558"/>
                </a:cxn>
                <a:cxn ang="0">
                  <a:pos x="947" y="558"/>
                </a:cxn>
                <a:cxn ang="0">
                  <a:pos x="960" y="565"/>
                </a:cxn>
                <a:cxn ang="0">
                  <a:pos x="1052" y="548"/>
                </a:cxn>
                <a:cxn ang="0">
                  <a:pos x="1075" y="489"/>
                </a:cxn>
                <a:cxn ang="0">
                  <a:pos x="994" y="406"/>
                </a:cxn>
                <a:cxn ang="0">
                  <a:pos x="951" y="418"/>
                </a:cxn>
                <a:cxn ang="0">
                  <a:pos x="929" y="423"/>
                </a:cxn>
                <a:cxn ang="0">
                  <a:pos x="897" y="412"/>
                </a:cxn>
                <a:cxn ang="0">
                  <a:pos x="896" y="410"/>
                </a:cxn>
                <a:cxn ang="0">
                  <a:pos x="896" y="410"/>
                </a:cxn>
                <a:cxn ang="0">
                  <a:pos x="893" y="408"/>
                </a:cxn>
                <a:cxn ang="0">
                  <a:pos x="892" y="407"/>
                </a:cxn>
                <a:cxn ang="0">
                  <a:pos x="889" y="403"/>
                </a:cxn>
                <a:cxn ang="0">
                  <a:pos x="888" y="402"/>
                </a:cxn>
                <a:cxn ang="0">
                  <a:pos x="888" y="206"/>
                </a:cxn>
                <a:cxn ang="0">
                  <a:pos x="264" y="136"/>
                </a:cxn>
                <a:cxn ang="0">
                  <a:pos x="265" y="137"/>
                </a:cxn>
                <a:cxn ang="0">
                  <a:pos x="265" y="139"/>
                </a:cxn>
                <a:cxn ang="0">
                  <a:pos x="285" y="161"/>
                </a:cxn>
                <a:cxn ang="0">
                  <a:pos x="291" y="163"/>
                </a:cxn>
                <a:cxn ang="0">
                  <a:pos x="291" y="163"/>
                </a:cxn>
                <a:cxn ang="0">
                  <a:pos x="331" y="188"/>
                </a:cxn>
                <a:cxn ang="0">
                  <a:pos x="361" y="263"/>
                </a:cxn>
                <a:cxn ang="0">
                  <a:pos x="282" y="359"/>
                </a:cxn>
                <a:cxn ang="0">
                  <a:pos x="186" y="332"/>
                </a:cxn>
                <a:cxn ang="0">
                  <a:pos x="163" y="296"/>
                </a:cxn>
                <a:cxn ang="0">
                  <a:pos x="159" y="284"/>
                </a:cxn>
                <a:cxn ang="0">
                  <a:pos x="135" y="265"/>
                </a:cxn>
                <a:cxn ang="0">
                  <a:pos x="888" y="772"/>
                </a:cxn>
                <a:cxn ang="0">
                  <a:pos x="888" y="576"/>
                </a:cxn>
              </a:cxnLst>
              <a:rect l="0" t="0" r="r" b="b"/>
              <a:pathLst>
                <a:path w="1075" h="772">
                  <a:moveTo>
                    <a:pt x="891" y="570"/>
                  </a:moveTo>
                  <a:cubicBezTo>
                    <a:pt x="892" y="570"/>
                    <a:pt x="892" y="570"/>
                    <a:pt x="892" y="570"/>
                  </a:cubicBezTo>
                  <a:cubicBezTo>
                    <a:pt x="892" y="568"/>
                    <a:pt x="892" y="568"/>
                    <a:pt x="892" y="568"/>
                  </a:cubicBezTo>
                  <a:cubicBezTo>
                    <a:pt x="893" y="567"/>
                    <a:pt x="893" y="567"/>
                    <a:pt x="893" y="567"/>
                  </a:cubicBezTo>
                  <a:cubicBezTo>
                    <a:pt x="893" y="567"/>
                    <a:pt x="893" y="567"/>
                    <a:pt x="893" y="567"/>
                  </a:cubicBezTo>
                  <a:cubicBezTo>
                    <a:pt x="894" y="567"/>
                    <a:pt x="894" y="567"/>
                    <a:pt x="895" y="567"/>
                  </a:cubicBezTo>
                  <a:cubicBezTo>
                    <a:pt x="896" y="567"/>
                    <a:pt x="896" y="567"/>
                    <a:pt x="896" y="567"/>
                  </a:cubicBezTo>
                  <a:cubicBezTo>
                    <a:pt x="897" y="566"/>
                    <a:pt x="897" y="566"/>
                    <a:pt x="897" y="566"/>
                  </a:cubicBezTo>
                  <a:cubicBezTo>
                    <a:pt x="898" y="565"/>
                    <a:pt x="898" y="565"/>
                    <a:pt x="898" y="565"/>
                  </a:cubicBezTo>
                  <a:cubicBezTo>
                    <a:pt x="898" y="565"/>
                    <a:pt x="898" y="565"/>
                    <a:pt x="898" y="565"/>
                  </a:cubicBezTo>
                  <a:cubicBezTo>
                    <a:pt x="899" y="565"/>
                    <a:pt x="899" y="565"/>
                    <a:pt x="899" y="565"/>
                  </a:cubicBezTo>
                  <a:cubicBezTo>
                    <a:pt x="899" y="564"/>
                    <a:pt x="899" y="564"/>
                    <a:pt x="899" y="564"/>
                  </a:cubicBezTo>
                  <a:cubicBezTo>
                    <a:pt x="899" y="564"/>
                    <a:pt x="899" y="564"/>
                    <a:pt x="899" y="564"/>
                  </a:cubicBezTo>
                  <a:cubicBezTo>
                    <a:pt x="900" y="564"/>
                    <a:pt x="900" y="564"/>
                    <a:pt x="901" y="563"/>
                  </a:cubicBezTo>
                  <a:cubicBezTo>
                    <a:pt x="909" y="558"/>
                    <a:pt x="919" y="555"/>
                    <a:pt x="929" y="555"/>
                  </a:cubicBezTo>
                  <a:cubicBezTo>
                    <a:pt x="935" y="555"/>
                    <a:pt x="941" y="556"/>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52" y="560"/>
                    <a:pt x="957" y="562"/>
                    <a:pt x="960" y="565"/>
                  </a:cubicBezTo>
                  <a:cubicBezTo>
                    <a:pt x="970" y="569"/>
                    <a:pt x="982" y="572"/>
                    <a:pt x="994" y="572"/>
                  </a:cubicBezTo>
                  <a:cubicBezTo>
                    <a:pt x="1016" y="572"/>
                    <a:pt x="1037" y="563"/>
                    <a:pt x="1052" y="548"/>
                  </a:cubicBezTo>
                  <a:cubicBezTo>
                    <a:pt x="1054" y="546"/>
                    <a:pt x="1055" y="544"/>
                    <a:pt x="1057" y="542"/>
                  </a:cubicBezTo>
                  <a:cubicBezTo>
                    <a:pt x="1068" y="528"/>
                    <a:pt x="1075" y="509"/>
                    <a:pt x="1075" y="489"/>
                  </a:cubicBezTo>
                  <a:cubicBezTo>
                    <a:pt x="1075" y="466"/>
                    <a:pt x="1065" y="444"/>
                    <a:pt x="1050" y="429"/>
                  </a:cubicBezTo>
                  <a:cubicBezTo>
                    <a:pt x="1035" y="415"/>
                    <a:pt x="1016" y="406"/>
                    <a:pt x="994" y="406"/>
                  </a:cubicBezTo>
                  <a:cubicBezTo>
                    <a:pt x="981" y="406"/>
                    <a:pt x="968" y="409"/>
                    <a:pt x="957" y="414"/>
                  </a:cubicBezTo>
                  <a:cubicBezTo>
                    <a:pt x="955" y="416"/>
                    <a:pt x="953" y="417"/>
                    <a:pt x="951" y="418"/>
                  </a:cubicBezTo>
                  <a:cubicBezTo>
                    <a:pt x="944" y="421"/>
                    <a:pt x="937" y="423"/>
                    <a:pt x="929" y="423"/>
                  </a:cubicBezTo>
                  <a:cubicBezTo>
                    <a:pt x="929" y="423"/>
                    <a:pt x="929" y="423"/>
                    <a:pt x="929" y="423"/>
                  </a:cubicBezTo>
                  <a:cubicBezTo>
                    <a:pt x="918" y="423"/>
                    <a:pt x="908" y="419"/>
                    <a:pt x="900" y="413"/>
                  </a:cubicBezTo>
                  <a:cubicBezTo>
                    <a:pt x="899" y="413"/>
                    <a:pt x="898" y="412"/>
                    <a:pt x="897" y="412"/>
                  </a:cubicBezTo>
                  <a:cubicBezTo>
                    <a:pt x="897" y="411"/>
                    <a:pt x="897" y="411"/>
                    <a:pt x="897" y="411"/>
                  </a:cubicBezTo>
                  <a:cubicBezTo>
                    <a:pt x="896" y="410"/>
                    <a:pt x="896" y="410"/>
                    <a:pt x="896" y="410"/>
                  </a:cubicBezTo>
                  <a:cubicBezTo>
                    <a:pt x="896" y="410"/>
                    <a:pt x="896" y="410"/>
                    <a:pt x="896" y="410"/>
                  </a:cubicBezTo>
                  <a:cubicBezTo>
                    <a:pt x="896" y="410"/>
                    <a:pt x="896" y="410"/>
                    <a:pt x="896" y="410"/>
                  </a:cubicBezTo>
                  <a:cubicBezTo>
                    <a:pt x="895" y="410"/>
                    <a:pt x="895" y="410"/>
                    <a:pt x="895" y="410"/>
                  </a:cubicBezTo>
                  <a:cubicBezTo>
                    <a:pt x="894" y="410"/>
                    <a:pt x="894" y="409"/>
                    <a:pt x="893" y="408"/>
                  </a:cubicBezTo>
                  <a:cubicBezTo>
                    <a:pt x="892" y="408"/>
                    <a:pt x="892" y="408"/>
                    <a:pt x="892" y="408"/>
                  </a:cubicBezTo>
                  <a:cubicBezTo>
                    <a:pt x="892" y="407"/>
                    <a:pt x="892" y="407"/>
                    <a:pt x="892" y="407"/>
                  </a:cubicBezTo>
                  <a:cubicBezTo>
                    <a:pt x="891" y="407"/>
                    <a:pt x="891" y="407"/>
                    <a:pt x="891" y="407"/>
                  </a:cubicBezTo>
                  <a:cubicBezTo>
                    <a:pt x="890" y="406"/>
                    <a:pt x="890" y="404"/>
                    <a:pt x="889" y="403"/>
                  </a:cubicBezTo>
                  <a:cubicBezTo>
                    <a:pt x="889" y="403"/>
                    <a:pt x="889" y="403"/>
                    <a:pt x="889" y="403"/>
                  </a:cubicBezTo>
                  <a:cubicBezTo>
                    <a:pt x="889" y="402"/>
                    <a:pt x="888" y="402"/>
                    <a:pt x="888" y="402"/>
                  </a:cubicBezTo>
                  <a:cubicBezTo>
                    <a:pt x="888" y="401"/>
                    <a:pt x="888" y="401"/>
                    <a:pt x="888" y="401"/>
                  </a:cubicBezTo>
                  <a:cubicBezTo>
                    <a:pt x="888" y="206"/>
                    <a:pt x="888" y="206"/>
                    <a:pt x="888" y="206"/>
                  </a:cubicBezTo>
                  <a:cubicBezTo>
                    <a:pt x="696" y="202"/>
                    <a:pt x="526" y="124"/>
                    <a:pt x="400" y="0"/>
                  </a:cubicBezTo>
                  <a:cubicBezTo>
                    <a:pt x="264" y="136"/>
                    <a:pt x="264" y="136"/>
                    <a:pt x="264" y="136"/>
                  </a:cubicBezTo>
                  <a:cubicBezTo>
                    <a:pt x="264" y="136"/>
                    <a:pt x="264" y="136"/>
                    <a:pt x="264" y="136"/>
                  </a:cubicBezTo>
                  <a:cubicBezTo>
                    <a:pt x="264" y="136"/>
                    <a:pt x="265" y="137"/>
                    <a:pt x="265" y="137"/>
                  </a:cubicBezTo>
                  <a:cubicBezTo>
                    <a:pt x="265" y="138"/>
                    <a:pt x="265" y="138"/>
                    <a:pt x="265" y="138"/>
                  </a:cubicBezTo>
                  <a:cubicBezTo>
                    <a:pt x="265" y="138"/>
                    <a:pt x="265" y="139"/>
                    <a:pt x="265" y="139"/>
                  </a:cubicBezTo>
                  <a:cubicBezTo>
                    <a:pt x="267" y="144"/>
                    <a:pt x="269" y="149"/>
                    <a:pt x="274" y="154"/>
                  </a:cubicBezTo>
                  <a:cubicBezTo>
                    <a:pt x="277" y="157"/>
                    <a:pt x="281" y="160"/>
                    <a:pt x="285" y="161"/>
                  </a:cubicBezTo>
                  <a:cubicBezTo>
                    <a:pt x="285" y="161"/>
                    <a:pt x="285" y="161"/>
                    <a:pt x="285" y="161"/>
                  </a:cubicBezTo>
                  <a:cubicBezTo>
                    <a:pt x="287" y="162"/>
                    <a:pt x="289" y="163"/>
                    <a:pt x="291" y="163"/>
                  </a:cubicBezTo>
                  <a:cubicBezTo>
                    <a:pt x="291" y="163"/>
                    <a:pt x="291" y="163"/>
                    <a:pt x="291" y="163"/>
                  </a:cubicBezTo>
                  <a:cubicBezTo>
                    <a:pt x="291" y="163"/>
                    <a:pt x="291" y="163"/>
                    <a:pt x="291" y="163"/>
                  </a:cubicBezTo>
                  <a:cubicBezTo>
                    <a:pt x="292" y="163"/>
                    <a:pt x="292" y="163"/>
                    <a:pt x="292" y="163"/>
                  </a:cubicBezTo>
                  <a:cubicBezTo>
                    <a:pt x="306" y="168"/>
                    <a:pt x="319" y="176"/>
                    <a:pt x="331" y="188"/>
                  </a:cubicBezTo>
                  <a:cubicBezTo>
                    <a:pt x="348" y="205"/>
                    <a:pt x="358" y="227"/>
                    <a:pt x="360" y="250"/>
                  </a:cubicBezTo>
                  <a:cubicBezTo>
                    <a:pt x="361" y="254"/>
                    <a:pt x="361" y="258"/>
                    <a:pt x="361" y="263"/>
                  </a:cubicBezTo>
                  <a:cubicBezTo>
                    <a:pt x="361" y="288"/>
                    <a:pt x="352" y="313"/>
                    <a:pt x="332" y="332"/>
                  </a:cubicBezTo>
                  <a:cubicBezTo>
                    <a:pt x="318" y="347"/>
                    <a:pt x="300" y="356"/>
                    <a:pt x="282" y="359"/>
                  </a:cubicBezTo>
                  <a:cubicBezTo>
                    <a:pt x="274" y="361"/>
                    <a:pt x="266" y="362"/>
                    <a:pt x="258" y="362"/>
                  </a:cubicBezTo>
                  <a:cubicBezTo>
                    <a:pt x="232" y="362"/>
                    <a:pt x="206" y="352"/>
                    <a:pt x="186" y="332"/>
                  </a:cubicBezTo>
                  <a:cubicBezTo>
                    <a:pt x="176" y="322"/>
                    <a:pt x="168" y="309"/>
                    <a:pt x="163" y="296"/>
                  </a:cubicBezTo>
                  <a:cubicBezTo>
                    <a:pt x="163" y="296"/>
                    <a:pt x="163" y="296"/>
                    <a:pt x="163" y="296"/>
                  </a:cubicBezTo>
                  <a:cubicBezTo>
                    <a:pt x="163" y="295"/>
                    <a:pt x="163" y="295"/>
                    <a:pt x="163" y="295"/>
                  </a:cubicBezTo>
                  <a:cubicBezTo>
                    <a:pt x="162" y="291"/>
                    <a:pt x="161" y="287"/>
                    <a:pt x="159" y="284"/>
                  </a:cubicBezTo>
                  <a:cubicBezTo>
                    <a:pt x="158" y="280"/>
                    <a:pt x="155" y="277"/>
                    <a:pt x="153" y="275"/>
                  </a:cubicBezTo>
                  <a:cubicBezTo>
                    <a:pt x="148" y="270"/>
                    <a:pt x="141" y="267"/>
                    <a:pt x="135" y="265"/>
                  </a:cubicBezTo>
                  <a:cubicBezTo>
                    <a:pt x="0" y="400"/>
                    <a:pt x="0" y="400"/>
                    <a:pt x="0" y="400"/>
                  </a:cubicBezTo>
                  <a:cubicBezTo>
                    <a:pt x="228" y="627"/>
                    <a:pt x="540" y="768"/>
                    <a:pt x="888" y="772"/>
                  </a:cubicBezTo>
                  <a:cubicBezTo>
                    <a:pt x="888" y="577"/>
                    <a:pt x="888" y="577"/>
                    <a:pt x="888" y="577"/>
                  </a:cubicBezTo>
                  <a:cubicBezTo>
                    <a:pt x="888" y="576"/>
                    <a:pt x="888" y="576"/>
                    <a:pt x="888" y="576"/>
                  </a:cubicBezTo>
                  <a:cubicBezTo>
                    <a:pt x="888" y="574"/>
                    <a:pt x="889" y="572"/>
                    <a:pt x="891" y="570"/>
                  </a:cubicBezTo>
                  <a:close/>
                </a:path>
              </a:pathLst>
            </a:custGeom>
            <a:solidFill>
              <a:schemeClr val="accent5">
                <a:lumMod val="50000"/>
              </a:schemeClr>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6" name="Freeform 23"/>
            <p:cNvSpPr>
              <a:spLocks/>
            </p:cNvSpPr>
            <p:nvPr/>
          </p:nvSpPr>
          <p:spPr bwMode="auto">
            <a:xfrm>
              <a:off x="6118226" y="2970973"/>
              <a:ext cx="846138" cy="987425"/>
            </a:xfrm>
            <a:custGeom>
              <a:avLst/>
              <a:gdLst/>
              <a:ahLst/>
              <a:cxnLst>
                <a:cxn ang="0">
                  <a:pos x="255" y="140"/>
                </a:cxn>
                <a:cxn ang="0">
                  <a:pos x="253" y="141"/>
                </a:cxn>
                <a:cxn ang="0">
                  <a:pos x="253" y="141"/>
                </a:cxn>
                <a:cxn ang="0">
                  <a:pos x="245" y="140"/>
                </a:cxn>
                <a:cxn ang="0">
                  <a:pos x="248" y="140"/>
                </a:cxn>
                <a:cxn ang="0">
                  <a:pos x="247" y="139"/>
                </a:cxn>
                <a:cxn ang="0">
                  <a:pos x="246" y="139"/>
                </a:cxn>
                <a:cxn ang="0">
                  <a:pos x="246" y="138"/>
                </a:cxn>
                <a:cxn ang="0">
                  <a:pos x="218" y="124"/>
                </a:cxn>
                <a:cxn ang="0">
                  <a:pos x="208" y="110"/>
                </a:cxn>
                <a:cxn ang="0">
                  <a:pos x="208" y="110"/>
                </a:cxn>
                <a:cxn ang="0">
                  <a:pos x="207" y="109"/>
                </a:cxn>
                <a:cxn ang="0">
                  <a:pos x="207" y="109"/>
                </a:cxn>
                <a:cxn ang="0">
                  <a:pos x="184" y="66"/>
                </a:cxn>
                <a:cxn ang="0">
                  <a:pos x="111" y="44"/>
                </a:cxn>
                <a:cxn ang="0">
                  <a:pos x="44" y="129"/>
                </a:cxn>
                <a:cxn ang="0">
                  <a:pos x="67" y="184"/>
                </a:cxn>
                <a:cxn ang="0">
                  <a:pos x="106" y="206"/>
                </a:cxn>
                <a:cxn ang="0">
                  <a:pos x="124" y="217"/>
                </a:cxn>
                <a:cxn ang="0">
                  <a:pos x="140" y="248"/>
                </a:cxn>
                <a:cxn ang="0">
                  <a:pos x="140" y="249"/>
                </a:cxn>
                <a:cxn ang="0">
                  <a:pos x="133" y="253"/>
                </a:cxn>
                <a:cxn ang="0">
                  <a:pos x="137" y="254"/>
                </a:cxn>
                <a:cxn ang="0">
                  <a:pos x="138" y="258"/>
                </a:cxn>
                <a:cxn ang="0">
                  <a:pos x="138" y="260"/>
                </a:cxn>
                <a:cxn ang="0">
                  <a:pos x="200" y="893"/>
                </a:cxn>
                <a:cxn ang="0">
                  <a:pos x="398" y="872"/>
                </a:cxn>
                <a:cxn ang="0">
                  <a:pos x="392" y="852"/>
                </a:cxn>
                <a:cxn ang="0">
                  <a:pos x="392" y="852"/>
                </a:cxn>
                <a:cxn ang="0">
                  <a:pos x="381" y="806"/>
                </a:cxn>
                <a:cxn ang="0">
                  <a:pos x="414" y="731"/>
                </a:cxn>
                <a:cxn ang="0">
                  <a:pos x="546" y="726"/>
                </a:cxn>
                <a:cxn ang="0">
                  <a:pos x="577" y="848"/>
                </a:cxn>
                <a:cxn ang="0">
                  <a:pos x="576" y="849"/>
                </a:cxn>
                <a:cxn ang="0">
                  <a:pos x="569" y="872"/>
                </a:cxn>
                <a:cxn ang="0">
                  <a:pos x="766" y="893"/>
                </a:cxn>
                <a:cxn ang="0">
                  <a:pos x="261" y="138"/>
                </a:cxn>
              </a:cxnLst>
              <a:rect l="0" t="0" r="r" b="b"/>
              <a:pathLst>
                <a:path w="766" h="893">
                  <a:moveTo>
                    <a:pt x="255" y="140"/>
                  </a:moveTo>
                  <a:cubicBezTo>
                    <a:pt x="255" y="140"/>
                    <a:pt x="255" y="140"/>
                    <a:pt x="255" y="140"/>
                  </a:cubicBezTo>
                  <a:cubicBezTo>
                    <a:pt x="254" y="140"/>
                    <a:pt x="254" y="140"/>
                    <a:pt x="254" y="140"/>
                  </a:cubicBezTo>
                  <a:cubicBezTo>
                    <a:pt x="253" y="141"/>
                    <a:pt x="253" y="141"/>
                    <a:pt x="253" y="141"/>
                  </a:cubicBezTo>
                  <a:cubicBezTo>
                    <a:pt x="253" y="141"/>
                    <a:pt x="253" y="141"/>
                    <a:pt x="253" y="141"/>
                  </a:cubicBezTo>
                  <a:cubicBezTo>
                    <a:pt x="253" y="141"/>
                    <a:pt x="253" y="141"/>
                    <a:pt x="253" y="141"/>
                  </a:cubicBezTo>
                  <a:cubicBezTo>
                    <a:pt x="245" y="141"/>
                    <a:pt x="245" y="141"/>
                    <a:pt x="245" y="141"/>
                  </a:cubicBezTo>
                  <a:cubicBezTo>
                    <a:pt x="245" y="140"/>
                    <a:pt x="245" y="140"/>
                    <a:pt x="245" y="140"/>
                  </a:cubicBezTo>
                  <a:cubicBezTo>
                    <a:pt x="245" y="140"/>
                    <a:pt x="247" y="140"/>
                    <a:pt x="246" y="140"/>
                  </a:cubicBezTo>
                  <a:cubicBezTo>
                    <a:pt x="248" y="140"/>
                    <a:pt x="248" y="140"/>
                    <a:pt x="248" y="140"/>
                  </a:cubicBezTo>
                  <a:cubicBezTo>
                    <a:pt x="247" y="139"/>
                    <a:pt x="247" y="139"/>
                    <a:pt x="247" y="139"/>
                  </a:cubicBezTo>
                  <a:cubicBezTo>
                    <a:pt x="247" y="139"/>
                    <a:pt x="247" y="139"/>
                    <a:pt x="247" y="139"/>
                  </a:cubicBezTo>
                  <a:cubicBezTo>
                    <a:pt x="246" y="139"/>
                    <a:pt x="246" y="139"/>
                    <a:pt x="246" y="139"/>
                  </a:cubicBezTo>
                  <a:cubicBezTo>
                    <a:pt x="246" y="139"/>
                    <a:pt x="246" y="139"/>
                    <a:pt x="246" y="139"/>
                  </a:cubicBezTo>
                  <a:cubicBezTo>
                    <a:pt x="246" y="138"/>
                    <a:pt x="246" y="138"/>
                    <a:pt x="246" y="138"/>
                  </a:cubicBezTo>
                  <a:cubicBezTo>
                    <a:pt x="246" y="138"/>
                    <a:pt x="246" y="138"/>
                    <a:pt x="246" y="138"/>
                  </a:cubicBezTo>
                  <a:cubicBezTo>
                    <a:pt x="245" y="138"/>
                    <a:pt x="245" y="138"/>
                    <a:pt x="244" y="138"/>
                  </a:cubicBezTo>
                  <a:cubicBezTo>
                    <a:pt x="235" y="136"/>
                    <a:pt x="225" y="131"/>
                    <a:pt x="218" y="124"/>
                  </a:cubicBezTo>
                  <a:cubicBezTo>
                    <a:pt x="214" y="120"/>
                    <a:pt x="210" y="115"/>
                    <a:pt x="208" y="110"/>
                  </a:cubicBezTo>
                  <a:cubicBezTo>
                    <a:pt x="208" y="110"/>
                    <a:pt x="208" y="110"/>
                    <a:pt x="208" y="110"/>
                  </a:cubicBezTo>
                  <a:cubicBezTo>
                    <a:pt x="208" y="110"/>
                    <a:pt x="208" y="110"/>
                    <a:pt x="208" y="110"/>
                  </a:cubicBezTo>
                  <a:cubicBezTo>
                    <a:pt x="208" y="110"/>
                    <a:pt x="208" y="110"/>
                    <a:pt x="208" y="110"/>
                  </a:cubicBezTo>
                  <a:cubicBezTo>
                    <a:pt x="208" y="109"/>
                    <a:pt x="208" y="109"/>
                    <a:pt x="208" y="109"/>
                  </a:cubicBezTo>
                  <a:cubicBezTo>
                    <a:pt x="207" y="109"/>
                    <a:pt x="207" y="109"/>
                    <a:pt x="207" y="109"/>
                  </a:cubicBezTo>
                  <a:cubicBezTo>
                    <a:pt x="207" y="109"/>
                    <a:pt x="207" y="109"/>
                    <a:pt x="207" y="109"/>
                  </a:cubicBezTo>
                  <a:cubicBezTo>
                    <a:pt x="207" y="109"/>
                    <a:pt x="207" y="109"/>
                    <a:pt x="207" y="109"/>
                  </a:cubicBezTo>
                  <a:cubicBezTo>
                    <a:pt x="205" y="104"/>
                    <a:pt x="204" y="99"/>
                    <a:pt x="203" y="95"/>
                  </a:cubicBezTo>
                  <a:cubicBezTo>
                    <a:pt x="199" y="85"/>
                    <a:pt x="193" y="75"/>
                    <a:pt x="184" y="66"/>
                  </a:cubicBezTo>
                  <a:cubicBezTo>
                    <a:pt x="168" y="50"/>
                    <a:pt x="147" y="42"/>
                    <a:pt x="126" y="42"/>
                  </a:cubicBezTo>
                  <a:cubicBezTo>
                    <a:pt x="121" y="42"/>
                    <a:pt x="116" y="43"/>
                    <a:pt x="111" y="44"/>
                  </a:cubicBezTo>
                  <a:cubicBezTo>
                    <a:pt x="96" y="47"/>
                    <a:pt x="81" y="55"/>
                    <a:pt x="69" y="67"/>
                  </a:cubicBezTo>
                  <a:cubicBezTo>
                    <a:pt x="52" y="84"/>
                    <a:pt x="44" y="106"/>
                    <a:pt x="44" y="129"/>
                  </a:cubicBezTo>
                  <a:cubicBezTo>
                    <a:pt x="44" y="132"/>
                    <a:pt x="44" y="134"/>
                    <a:pt x="44" y="137"/>
                  </a:cubicBezTo>
                  <a:cubicBezTo>
                    <a:pt x="46" y="154"/>
                    <a:pt x="54" y="170"/>
                    <a:pt x="67" y="184"/>
                  </a:cubicBezTo>
                  <a:cubicBezTo>
                    <a:pt x="76" y="193"/>
                    <a:pt x="87" y="199"/>
                    <a:pt x="99" y="203"/>
                  </a:cubicBezTo>
                  <a:cubicBezTo>
                    <a:pt x="101" y="204"/>
                    <a:pt x="104" y="205"/>
                    <a:pt x="106" y="206"/>
                  </a:cubicBezTo>
                  <a:cubicBezTo>
                    <a:pt x="113" y="208"/>
                    <a:pt x="119" y="212"/>
                    <a:pt x="124" y="217"/>
                  </a:cubicBezTo>
                  <a:cubicBezTo>
                    <a:pt x="124" y="217"/>
                    <a:pt x="124" y="217"/>
                    <a:pt x="124" y="217"/>
                  </a:cubicBezTo>
                  <a:cubicBezTo>
                    <a:pt x="132" y="225"/>
                    <a:pt x="137" y="235"/>
                    <a:pt x="139" y="245"/>
                  </a:cubicBezTo>
                  <a:cubicBezTo>
                    <a:pt x="139" y="246"/>
                    <a:pt x="140" y="247"/>
                    <a:pt x="140" y="248"/>
                  </a:cubicBezTo>
                  <a:cubicBezTo>
                    <a:pt x="140" y="249"/>
                    <a:pt x="140" y="249"/>
                    <a:pt x="140" y="249"/>
                  </a:cubicBezTo>
                  <a:cubicBezTo>
                    <a:pt x="140" y="249"/>
                    <a:pt x="140" y="249"/>
                    <a:pt x="140" y="249"/>
                  </a:cubicBezTo>
                  <a:cubicBezTo>
                    <a:pt x="140" y="250"/>
                    <a:pt x="136" y="251"/>
                    <a:pt x="136" y="251"/>
                  </a:cubicBezTo>
                  <a:cubicBezTo>
                    <a:pt x="136" y="252"/>
                    <a:pt x="133" y="253"/>
                    <a:pt x="133" y="253"/>
                  </a:cubicBezTo>
                  <a:cubicBezTo>
                    <a:pt x="133" y="254"/>
                    <a:pt x="133" y="254"/>
                    <a:pt x="133" y="254"/>
                  </a:cubicBezTo>
                  <a:cubicBezTo>
                    <a:pt x="133" y="254"/>
                    <a:pt x="137" y="254"/>
                    <a:pt x="137" y="254"/>
                  </a:cubicBezTo>
                  <a:cubicBezTo>
                    <a:pt x="137" y="256"/>
                    <a:pt x="138" y="257"/>
                    <a:pt x="138" y="258"/>
                  </a:cubicBezTo>
                  <a:cubicBezTo>
                    <a:pt x="138" y="258"/>
                    <a:pt x="139" y="258"/>
                    <a:pt x="138" y="258"/>
                  </a:cubicBezTo>
                  <a:cubicBezTo>
                    <a:pt x="138" y="259"/>
                    <a:pt x="138" y="259"/>
                    <a:pt x="138" y="260"/>
                  </a:cubicBezTo>
                  <a:cubicBezTo>
                    <a:pt x="138" y="260"/>
                    <a:pt x="138" y="260"/>
                    <a:pt x="138" y="260"/>
                  </a:cubicBezTo>
                  <a:cubicBezTo>
                    <a:pt x="0" y="400"/>
                    <a:pt x="0" y="400"/>
                    <a:pt x="0" y="400"/>
                  </a:cubicBezTo>
                  <a:cubicBezTo>
                    <a:pt x="132" y="537"/>
                    <a:pt x="199" y="717"/>
                    <a:pt x="200" y="893"/>
                  </a:cubicBezTo>
                  <a:cubicBezTo>
                    <a:pt x="391" y="893"/>
                    <a:pt x="391" y="893"/>
                    <a:pt x="391" y="893"/>
                  </a:cubicBezTo>
                  <a:cubicBezTo>
                    <a:pt x="395" y="885"/>
                    <a:pt x="398" y="879"/>
                    <a:pt x="398" y="872"/>
                  </a:cubicBezTo>
                  <a:cubicBezTo>
                    <a:pt x="398" y="867"/>
                    <a:pt x="397" y="862"/>
                    <a:pt x="395" y="858"/>
                  </a:cubicBezTo>
                  <a:cubicBezTo>
                    <a:pt x="394" y="856"/>
                    <a:pt x="393" y="854"/>
                    <a:pt x="392" y="852"/>
                  </a:cubicBezTo>
                  <a:cubicBezTo>
                    <a:pt x="392" y="852"/>
                    <a:pt x="392" y="852"/>
                    <a:pt x="392" y="852"/>
                  </a:cubicBezTo>
                  <a:cubicBezTo>
                    <a:pt x="392" y="852"/>
                    <a:pt x="392" y="852"/>
                    <a:pt x="392" y="852"/>
                  </a:cubicBezTo>
                  <a:cubicBezTo>
                    <a:pt x="392" y="851"/>
                    <a:pt x="392" y="851"/>
                    <a:pt x="392" y="851"/>
                  </a:cubicBezTo>
                  <a:cubicBezTo>
                    <a:pt x="385" y="838"/>
                    <a:pt x="381" y="822"/>
                    <a:pt x="381" y="806"/>
                  </a:cubicBezTo>
                  <a:cubicBezTo>
                    <a:pt x="381" y="778"/>
                    <a:pt x="393" y="752"/>
                    <a:pt x="412" y="733"/>
                  </a:cubicBezTo>
                  <a:cubicBezTo>
                    <a:pt x="413" y="733"/>
                    <a:pt x="413" y="732"/>
                    <a:pt x="414" y="731"/>
                  </a:cubicBezTo>
                  <a:cubicBezTo>
                    <a:pt x="431" y="714"/>
                    <a:pt x="456" y="703"/>
                    <a:pt x="483" y="703"/>
                  </a:cubicBezTo>
                  <a:cubicBezTo>
                    <a:pt x="507" y="703"/>
                    <a:pt x="529" y="711"/>
                    <a:pt x="546" y="726"/>
                  </a:cubicBezTo>
                  <a:cubicBezTo>
                    <a:pt x="570" y="744"/>
                    <a:pt x="586" y="774"/>
                    <a:pt x="586" y="806"/>
                  </a:cubicBezTo>
                  <a:cubicBezTo>
                    <a:pt x="586" y="821"/>
                    <a:pt x="582" y="835"/>
                    <a:pt x="577" y="848"/>
                  </a:cubicBezTo>
                  <a:cubicBezTo>
                    <a:pt x="577" y="848"/>
                    <a:pt x="576" y="848"/>
                    <a:pt x="576" y="849"/>
                  </a:cubicBezTo>
                  <a:cubicBezTo>
                    <a:pt x="576" y="849"/>
                    <a:pt x="576" y="849"/>
                    <a:pt x="576" y="849"/>
                  </a:cubicBezTo>
                  <a:cubicBezTo>
                    <a:pt x="574" y="853"/>
                    <a:pt x="572" y="856"/>
                    <a:pt x="570" y="860"/>
                  </a:cubicBezTo>
                  <a:cubicBezTo>
                    <a:pt x="569" y="863"/>
                    <a:pt x="569" y="868"/>
                    <a:pt x="569" y="872"/>
                  </a:cubicBezTo>
                  <a:cubicBezTo>
                    <a:pt x="569" y="879"/>
                    <a:pt x="571" y="885"/>
                    <a:pt x="575" y="893"/>
                  </a:cubicBezTo>
                  <a:cubicBezTo>
                    <a:pt x="766" y="893"/>
                    <a:pt x="766" y="893"/>
                    <a:pt x="766" y="893"/>
                  </a:cubicBezTo>
                  <a:cubicBezTo>
                    <a:pt x="765" y="569"/>
                    <a:pt x="643" y="247"/>
                    <a:pt x="400" y="0"/>
                  </a:cubicBezTo>
                  <a:cubicBezTo>
                    <a:pt x="261" y="138"/>
                    <a:pt x="261" y="138"/>
                    <a:pt x="261" y="138"/>
                  </a:cubicBezTo>
                  <a:cubicBezTo>
                    <a:pt x="259" y="140"/>
                    <a:pt x="257" y="140"/>
                    <a:pt x="255" y="140"/>
                  </a:cubicBezTo>
                  <a:close/>
                </a:path>
              </a:pathLst>
            </a:custGeom>
            <a:solidFill>
              <a:schemeClr val="accent5"/>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7" name="Freeform 22"/>
            <p:cNvSpPr>
              <a:spLocks/>
            </p:cNvSpPr>
            <p:nvPr/>
          </p:nvSpPr>
          <p:spPr bwMode="auto">
            <a:xfrm>
              <a:off x="6111876" y="3766310"/>
              <a:ext cx="852488" cy="1190625"/>
            </a:xfrm>
            <a:custGeom>
              <a:avLst/>
              <a:gdLst/>
              <a:ahLst/>
              <a:cxnLst>
                <a:cxn ang="0">
                  <a:pos x="569" y="184"/>
                </a:cxn>
                <a:cxn ang="0">
                  <a:pos x="570" y="182"/>
                </a:cxn>
                <a:cxn ang="0">
                  <a:pos x="567" y="180"/>
                </a:cxn>
                <a:cxn ang="0">
                  <a:pos x="565" y="178"/>
                </a:cxn>
                <a:cxn ang="0">
                  <a:pos x="564" y="177"/>
                </a:cxn>
                <a:cxn ang="0">
                  <a:pos x="563" y="176"/>
                </a:cxn>
                <a:cxn ang="0">
                  <a:pos x="562" y="175"/>
                </a:cxn>
                <a:cxn ang="0">
                  <a:pos x="557" y="129"/>
                </a:cxn>
                <a:cxn ang="0">
                  <a:pos x="557" y="129"/>
                </a:cxn>
                <a:cxn ang="0">
                  <a:pos x="557" y="128"/>
                </a:cxn>
                <a:cxn ang="0">
                  <a:pos x="557" y="128"/>
                </a:cxn>
                <a:cxn ang="0">
                  <a:pos x="564" y="115"/>
                </a:cxn>
                <a:cxn ang="0">
                  <a:pos x="547" y="23"/>
                </a:cxn>
                <a:cxn ang="0">
                  <a:pos x="488" y="0"/>
                </a:cxn>
                <a:cxn ang="0">
                  <a:pos x="405" y="82"/>
                </a:cxn>
                <a:cxn ang="0">
                  <a:pos x="415" y="125"/>
                </a:cxn>
                <a:cxn ang="0">
                  <a:pos x="418" y="146"/>
                </a:cxn>
                <a:cxn ang="0">
                  <a:pos x="410" y="179"/>
                </a:cxn>
                <a:cxn ang="0">
                  <a:pos x="409" y="182"/>
                </a:cxn>
                <a:cxn ang="0">
                  <a:pos x="409" y="181"/>
                </a:cxn>
                <a:cxn ang="0">
                  <a:pos x="407" y="183"/>
                </a:cxn>
                <a:cxn ang="0">
                  <a:pos x="406" y="184"/>
                </a:cxn>
                <a:cxn ang="0">
                  <a:pos x="402" y="186"/>
                </a:cxn>
                <a:cxn ang="0">
                  <a:pos x="401" y="190"/>
                </a:cxn>
                <a:cxn ang="0">
                  <a:pos x="205" y="190"/>
                </a:cxn>
                <a:cxn ang="0">
                  <a:pos x="136" y="811"/>
                </a:cxn>
                <a:cxn ang="0">
                  <a:pos x="162" y="789"/>
                </a:cxn>
                <a:cxn ang="0">
                  <a:pos x="163" y="783"/>
                </a:cxn>
                <a:cxn ang="0">
                  <a:pos x="163" y="782"/>
                </a:cxn>
                <a:cxn ang="0">
                  <a:pos x="259" y="713"/>
                </a:cxn>
                <a:cxn ang="0">
                  <a:pos x="362" y="816"/>
                </a:cxn>
                <a:cxn ang="0">
                  <a:pos x="297" y="911"/>
                </a:cxn>
                <a:cxn ang="0">
                  <a:pos x="295" y="911"/>
                </a:cxn>
                <a:cxn ang="0">
                  <a:pos x="275" y="921"/>
                </a:cxn>
                <a:cxn ang="0">
                  <a:pos x="400" y="1076"/>
                </a:cxn>
                <a:cxn ang="0">
                  <a:pos x="576" y="190"/>
                </a:cxn>
                <a:cxn ang="0">
                  <a:pos x="569" y="186"/>
                </a:cxn>
              </a:cxnLst>
              <a:rect l="0" t="0" r="r" b="b"/>
              <a:pathLst>
                <a:path w="771" h="1076">
                  <a:moveTo>
                    <a:pt x="569" y="186"/>
                  </a:moveTo>
                  <a:cubicBezTo>
                    <a:pt x="569" y="184"/>
                    <a:pt x="569" y="184"/>
                    <a:pt x="569" y="184"/>
                  </a:cubicBezTo>
                  <a:cubicBezTo>
                    <a:pt x="569" y="183"/>
                    <a:pt x="569" y="183"/>
                    <a:pt x="569" y="183"/>
                  </a:cubicBezTo>
                  <a:cubicBezTo>
                    <a:pt x="570" y="182"/>
                    <a:pt x="570" y="182"/>
                    <a:pt x="570" y="182"/>
                  </a:cubicBezTo>
                  <a:cubicBezTo>
                    <a:pt x="570" y="182"/>
                    <a:pt x="570" y="182"/>
                    <a:pt x="570" y="182"/>
                  </a:cubicBezTo>
                  <a:cubicBezTo>
                    <a:pt x="566" y="181"/>
                    <a:pt x="567" y="181"/>
                    <a:pt x="567" y="180"/>
                  </a:cubicBezTo>
                  <a:cubicBezTo>
                    <a:pt x="566" y="180"/>
                    <a:pt x="566" y="180"/>
                    <a:pt x="566" y="180"/>
                  </a:cubicBezTo>
                  <a:cubicBezTo>
                    <a:pt x="565" y="178"/>
                    <a:pt x="565" y="178"/>
                    <a:pt x="565" y="178"/>
                  </a:cubicBezTo>
                  <a:cubicBezTo>
                    <a:pt x="564" y="178"/>
                    <a:pt x="564" y="178"/>
                    <a:pt x="564" y="178"/>
                  </a:cubicBezTo>
                  <a:cubicBezTo>
                    <a:pt x="564" y="177"/>
                    <a:pt x="564" y="177"/>
                    <a:pt x="564" y="177"/>
                  </a:cubicBezTo>
                  <a:cubicBezTo>
                    <a:pt x="564" y="177"/>
                    <a:pt x="564" y="177"/>
                    <a:pt x="564" y="177"/>
                  </a:cubicBezTo>
                  <a:cubicBezTo>
                    <a:pt x="563" y="176"/>
                    <a:pt x="563" y="176"/>
                    <a:pt x="563" y="176"/>
                  </a:cubicBezTo>
                  <a:cubicBezTo>
                    <a:pt x="563" y="176"/>
                    <a:pt x="563" y="176"/>
                    <a:pt x="563" y="176"/>
                  </a:cubicBezTo>
                  <a:cubicBezTo>
                    <a:pt x="563" y="175"/>
                    <a:pt x="563" y="175"/>
                    <a:pt x="562" y="175"/>
                  </a:cubicBezTo>
                  <a:cubicBezTo>
                    <a:pt x="557" y="166"/>
                    <a:pt x="554" y="157"/>
                    <a:pt x="554" y="146"/>
                  </a:cubicBezTo>
                  <a:cubicBezTo>
                    <a:pt x="554" y="140"/>
                    <a:pt x="555" y="134"/>
                    <a:pt x="557" y="129"/>
                  </a:cubicBezTo>
                  <a:cubicBezTo>
                    <a:pt x="557" y="129"/>
                    <a:pt x="557" y="129"/>
                    <a:pt x="557" y="129"/>
                  </a:cubicBezTo>
                  <a:cubicBezTo>
                    <a:pt x="557" y="129"/>
                    <a:pt x="557" y="129"/>
                    <a:pt x="557" y="129"/>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9" y="123"/>
                    <a:pt x="561" y="119"/>
                    <a:pt x="564" y="115"/>
                  </a:cubicBezTo>
                  <a:cubicBezTo>
                    <a:pt x="568" y="105"/>
                    <a:pt x="571" y="94"/>
                    <a:pt x="571" y="82"/>
                  </a:cubicBezTo>
                  <a:cubicBezTo>
                    <a:pt x="571" y="59"/>
                    <a:pt x="562" y="38"/>
                    <a:pt x="547" y="23"/>
                  </a:cubicBezTo>
                  <a:cubicBezTo>
                    <a:pt x="545" y="22"/>
                    <a:pt x="543" y="20"/>
                    <a:pt x="541" y="18"/>
                  </a:cubicBezTo>
                  <a:cubicBezTo>
                    <a:pt x="527" y="7"/>
                    <a:pt x="508" y="0"/>
                    <a:pt x="488" y="0"/>
                  </a:cubicBezTo>
                  <a:cubicBezTo>
                    <a:pt x="465" y="0"/>
                    <a:pt x="443" y="10"/>
                    <a:pt x="428" y="25"/>
                  </a:cubicBezTo>
                  <a:cubicBezTo>
                    <a:pt x="414" y="40"/>
                    <a:pt x="405" y="60"/>
                    <a:pt x="405" y="82"/>
                  </a:cubicBezTo>
                  <a:cubicBezTo>
                    <a:pt x="405" y="95"/>
                    <a:pt x="408" y="107"/>
                    <a:pt x="413" y="118"/>
                  </a:cubicBezTo>
                  <a:cubicBezTo>
                    <a:pt x="415" y="120"/>
                    <a:pt x="414" y="122"/>
                    <a:pt x="415" y="125"/>
                  </a:cubicBezTo>
                  <a:cubicBezTo>
                    <a:pt x="418" y="131"/>
                    <a:pt x="418" y="138"/>
                    <a:pt x="418" y="146"/>
                  </a:cubicBezTo>
                  <a:cubicBezTo>
                    <a:pt x="418" y="146"/>
                    <a:pt x="418" y="146"/>
                    <a:pt x="418" y="146"/>
                  </a:cubicBezTo>
                  <a:cubicBezTo>
                    <a:pt x="418" y="157"/>
                    <a:pt x="416" y="167"/>
                    <a:pt x="410" y="176"/>
                  </a:cubicBezTo>
                  <a:cubicBezTo>
                    <a:pt x="410" y="177"/>
                    <a:pt x="410" y="178"/>
                    <a:pt x="410" y="179"/>
                  </a:cubicBezTo>
                  <a:cubicBezTo>
                    <a:pt x="410" y="180"/>
                    <a:pt x="410" y="180"/>
                    <a:pt x="410" y="180"/>
                  </a:cubicBezTo>
                  <a:cubicBezTo>
                    <a:pt x="409" y="182"/>
                    <a:pt x="409" y="182"/>
                    <a:pt x="409" y="182"/>
                  </a:cubicBezTo>
                  <a:cubicBezTo>
                    <a:pt x="409" y="182"/>
                    <a:pt x="409" y="182"/>
                    <a:pt x="409" y="182"/>
                  </a:cubicBezTo>
                  <a:cubicBezTo>
                    <a:pt x="409" y="181"/>
                    <a:pt x="409" y="181"/>
                    <a:pt x="409" y="181"/>
                  </a:cubicBezTo>
                  <a:cubicBezTo>
                    <a:pt x="409" y="181"/>
                    <a:pt x="409" y="181"/>
                    <a:pt x="409" y="181"/>
                  </a:cubicBezTo>
                  <a:cubicBezTo>
                    <a:pt x="409" y="182"/>
                    <a:pt x="408" y="182"/>
                    <a:pt x="407" y="183"/>
                  </a:cubicBezTo>
                  <a:cubicBezTo>
                    <a:pt x="407" y="184"/>
                    <a:pt x="407" y="184"/>
                    <a:pt x="407" y="184"/>
                  </a:cubicBezTo>
                  <a:cubicBezTo>
                    <a:pt x="406" y="184"/>
                    <a:pt x="406" y="184"/>
                    <a:pt x="406" y="184"/>
                  </a:cubicBezTo>
                  <a:cubicBezTo>
                    <a:pt x="406" y="184"/>
                    <a:pt x="406" y="184"/>
                    <a:pt x="406" y="184"/>
                  </a:cubicBezTo>
                  <a:cubicBezTo>
                    <a:pt x="405" y="185"/>
                    <a:pt x="403" y="186"/>
                    <a:pt x="402" y="186"/>
                  </a:cubicBezTo>
                  <a:cubicBezTo>
                    <a:pt x="402" y="186"/>
                    <a:pt x="402" y="188"/>
                    <a:pt x="402" y="188"/>
                  </a:cubicBezTo>
                  <a:cubicBezTo>
                    <a:pt x="401" y="188"/>
                    <a:pt x="401" y="190"/>
                    <a:pt x="401" y="190"/>
                  </a:cubicBezTo>
                  <a:cubicBezTo>
                    <a:pt x="400" y="190"/>
                    <a:pt x="400" y="190"/>
                    <a:pt x="400" y="190"/>
                  </a:cubicBezTo>
                  <a:cubicBezTo>
                    <a:pt x="205" y="190"/>
                    <a:pt x="205" y="190"/>
                    <a:pt x="205" y="190"/>
                  </a:cubicBezTo>
                  <a:cubicBezTo>
                    <a:pt x="201" y="374"/>
                    <a:pt x="124" y="550"/>
                    <a:pt x="0" y="675"/>
                  </a:cubicBezTo>
                  <a:cubicBezTo>
                    <a:pt x="136" y="811"/>
                    <a:pt x="136" y="811"/>
                    <a:pt x="136" y="811"/>
                  </a:cubicBezTo>
                  <a:cubicBezTo>
                    <a:pt x="143" y="809"/>
                    <a:pt x="149" y="806"/>
                    <a:pt x="154" y="801"/>
                  </a:cubicBezTo>
                  <a:cubicBezTo>
                    <a:pt x="157" y="797"/>
                    <a:pt x="160" y="793"/>
                    <a:pt x="162" y="789"/>
                  </a:cubicBezTo>
                  <a:cubicBezTo>
                    <a:pt x="162" y="787"/>
                    <a:pt x="163" y="785"/>
                    <a:pt x="163" y="783"/>
                  </a:cubicBezTo>
                  <a:cubicBezTo>
                    <a:pt x="163" y="783"/>
                    <a:pt x="163" y="783"/>
                    <a:pt x="163" y="783"/>
                  </a:cubicBezTo>
                  <a:cubicBezTo>
                    <a:pt x="163" y="783"/>
                    <a:pt x="163" y="783"/>
                    <a:pt x="163" y="783"/>
                  </a:cubicBezTo>
                  <a:cubicBezTo>
                    <a:pt x="163" y="782"/>
                    <a:pt x="163" y="782"/>
                    <a:pt x="163" y="782"/>
                  </a:cubicBezTo>
                  <a:cubicBezTo>
                    <a:pt x="168" y="768"/>
                    <a:pt x="177" y="755"/>
                    <a:pt x="188" y="743"/>
                  </a:cubicBezTo>
                  <a:cubicBezTo>
                    <a:pt x="208" y="724"/>
                    <a:pt x="233" y="713"/>
                    <a:pt x="259" y="713"/>
                  </a:cubicBezTo>
                  <a:cubicBezTo>
                    <a:pt x="286" y="713"/>
                    <a:pt x="312" y="723"/>
                    <a:pt x="332" y="743"/>
                  </a:cubicBezTo>
                  <a:cubicBezTo>
                    <a:pt x="352" y="763"/>
                    <a:pt x="362" y="790"/>
                    <a:pt x="362" y="816"/>
                  </a:cubicBezTo>
                  <a:cubicBezTo>
                    <a:pt x="362" y="842"/>
                    <a:pt x="352" y="868"/>
                    <a:pt x="332" y="888"/>
                  </a:cubicBezTo>
                  <a:cubicBezTo>
                    <a:pt x="322" y="898"/>
                    <a:pt x="310" y="906"/>
                    <a:pt x="297" y="911"/>
                  </a:cubicBezTo>
                  <a:cubicBezTo>
                    <a:pt x="296" y="911"/>
                    <a:pt x="296" y="911"/>
                    <a:pt x="296" y="911"/>
                  </a:cubicBezTo>
                  <a:cubicBezTo>
                    <a:pt x="296" y="911"/>
                    <a:pt x="296" y="911"/>
                    <a:pt x="295" y="911"/>
                  </a:cubicBezTo>
                  <a:cubicBezTo>
                    <a:pt x="291" y="912"/>
                    <a:pt x="288" y="913"/>
                    <a:pt x="284" y="915"/>
                  </a:cubicBezTo>
                  <a:cubicBezTo>
                    <a:pt x="281" y="916"/>
                    <a:pt x="278" y="918"/>
                    <a:pt x="275" y="921"/>
                  </a:cubicBezTo>
                  <a:cubicBezTo>
                    <a:pt x="270" y="926"/>
                    <a:pt x="267" y="933"/>
                    <a:pt x="266" y="939"/>
                  </a:cubicBezTo>
                  <a:cubicBezTo>
                    <a:pt x="400" y="1076"/>
                    <a:pt x="400" y="1076"/>
                    <a:pt x="400" y="1076"/>
                  </a:cubicBezTo>
                  <a:cubicBezTo>
                    <a:pt x="627" y="847"/>
                    <a:pt x="767" y="534"/>
                    <a:pt x="771" y="190"/>
                  </a:cubicBezTo>
                  <a:cubicBezTo>
                    <a:pt x="576" y="190"/>
                    <a:pt x="576" y="190"/>
                    <a:pt x="576" y="190"/>
                  </a:cubicBezTo>
                  <a:cubicBezTo>
                    <a:pt x="575" y="190"/>
                    <a:pt x="575" y="190"/>
                    <a:pt x="575" y="190"/>
                  </a:cubicBezTo>
                  <a:cubicBezTo>
                    <a:pt x="573" y="190"/>
                    <a:pt x="571" y="187"/>
                    <a:pt x="569" y="186"/>
                  </a:cubicBezTo>
                  <a:close/>
                </a:path>
              </a:pathLst>
            </a:custGeom>
            <a:solidFill>
              <a:schemeClr val="bg2"/>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8" name="Freeform 24"/>
            <p:cNvSpPr>
              <a:spLocks/>
            </p:cNvSpPr>
            <p:nvPr/>
          </p:nvSpPr>
          <p:spPr bwMode="auto">
            <a:xfrm>
              <a:off x="5359401" y="2547110"/>
              <a:ext cx="1185863" cy="854075"/>
            </a:xfrm>
            <a:custGeom>
              <a:avLst/>
              <a:gdLst/>
              <a:ahLst/>
              <a:cxnLst>
                <a:cxn ang="0">
                  <a:pos x="182" y="202"/>
                </a:cxn>
                <a:cxn ang="0">
                  <a:pos x="182" y="205"/>
                </a:cxn>
                <a:cxn ang="0">
                  <a:pos x="180" y="206"/>
                </a:cxn>
                <a:cxn ang="0">
                  <a:pos x="178" y="207"/>
                </a:cxn>
                <a:cxn ang="0">
                  <a:pos x="177" y="207"/>
                </a:cxn>
                <a:cxn ang="0">
                  <a:pos x="176" y="208"/>
                </a:cxn>
                <a:cxn ang="0">
                  <a:pos x="174" y="209"/>
                </a:cxn>
                <a:cxn ang="0">
                  <a:pos x="128" y="214"/>
                </a:cxn>
                <a:cxn ang="0">
                  <a:pos x="128" y="214"/>
                </a:cxn>
                <a:cxn ang="0">
                  <a:pos x="128" y="214"/>
                </a:cxn>
                <a:cxn ang="0">
                  <a:pos x="128" y="214"/>
                </a:cxn>
                <a:cxn ang="0">
                  <a:pos x="115" y="207"/>
                </a:cxn>
                <a:cxn ang="0">
                  <a:pos x="23" y="224"/>
                </a:cxn>
                <a:cxn ang="0">
                  <a:pos x="0" y="283"/>
                </a:cxn>
                <a:cxn ang="0">
                  <a:pos x="81" y="366"/>
                </a:cxn>
                <a:cxn ang="0">
                  <a:pos x="124" y="356"/>
                </a:cxn>
                <a:cxn ang="0">
                  <a:pos x="146" y="353"/>
                </a:cxn>
                <a:cxn ang="0">
                  <a:pos x="178" y="361"/>
                </a:cxn>
                <a:cxn ang="0">
                  <a:pos x="179" y="362"/>
                </a:cxn>
                <a:cxn ang="0">
                  <a:pos x="179" y="362"/>
                </a:cxn>
                <a:cxn ang="0">
                  <a:pos x="182" y="364"/>
                </a:cxn>
                <a:cxn ang="0">
                  <a:pos x="183" y="365"/>
                </a:cxn>
                <a:cxn ang="0">
                  <a:pos x="186" y="369"/>
                </a:cxn>
                <a:cxn ang="0">
                  <a:pos x="183" y="370"/>
                </a:cxn>
                <a:cxn ang="0">
                  <a:pos x="183" y="566"/>
                </a:cxn>
                <a:cxn ang="0">
                  <a:pos x="810" y="636"/>
                </a:cxn>
                <a:cxn ang="0">
                  <a:pos x="810" y="635"/>
                </a:cxn>
                <a:cxn ang="0">
                  <a:pos x="810" y="633"/>
                </a:cxn>
                <a:cxn ang="0">
                  <a:pos x="790" y="609"/>
                </a:cxn>
                <a:cxn ang="0">
                  <a:pos x="791" y="609"/>
                </a:cxn>
                <a:cxn ang="0">
                  <a:pos x="785" y="609"/>
                </a:cxn>
                <a:cxn ang="0">
                  <a:pos x="784" y="609"/>
                </a:cxn>
                <a:cxn ang="0">
                  <a:pos x="744" y="584"/>
                </a:cxn>
                <a:cxn ang="0">
                  <a:pos x="714" y="509"/>
                </a:cxn>
                <a:cxn ang="0">
                  <a:pos x="794" y="413"/>
                </a:cxn>
                <a:cxn ang="0">
                  <a:pos x="889" y="440"/>
                </a:cxn>
                <a:cxn ang="0">
                  <a:pos x="912" y="476"/>
                </a:cxn>
                <a:cxn ang="0">
                  <a:pos x="916" y="488"/>
                </a:cxn>
                <a:cxn ang="0">
                  <a:pos x="940" y="507"/>
                </a:cxn>
                <a:cxn ang="0">
                  <a:pos x="183" y="0"/>
                </a:cxn>
                <a:cxn ang="0">
                  <a:pos x="183" y="196"/>
                </a:cxn>
              </a:cxnLst>
              <a:rect l="0" t="0" r="r" b="b"/>
              <a:pathLst>
                <a:path w="1073" h="772">
                  <a:moveTo>
                    <a:pt x="182" y="202"/>
                  </a:moveTo>
                  <a:cubicBezTo>
                    <a:pt x="182" y="202"/>
                    <a:pt x="182" y="202"/>
                    <a:pt x="182" y="202"/>
                  </a:cubicBezTo>
                  <a:cubicBezTo>
                    <a:pt x="182" y="204"/>
                    <a:pt x="182" y="204"/>
                    <a:pt x="182" y="204"/>
                  </a:cubicBezTo>
                  <a:cubicBezTo>
                    <a:pt x="182" y="205"/>
                    <a:pt x="182" y="205"/>
                    <a:pt x="182" y="205"/>
                  </a:cubicBezTo>
                  <a:cubicBezTo>
                    <a:pt x="182" y="205"/>
                    <a:pt x="182" y="205"/>
                    <a:pt x="182" y="205"/>
                  </a:cubicBezTo>
                  <a:cubicBezTo>
                    <a:pt x="181" y="205"/>
                    <a:pt x="180" y="206"/>
                    <a:pt x="180" y="206"/>
                  </a:cubicBezTo>
                  <a:cubicBezTo>
                    <a:pt x="179" y="206"/>
                    <a:pt x="179" y="206"/>
                    <a:pt x="179" y="206"/>
                  </a:cubicBezTo>
                  <a:cubicBezTo>
                    <a:pt x="178" y="207"/>
                    <a:pt x="178" y="207"/>
                    <a:pt x="178" y="207"/>
                  </a:cubicBezTo>
                  <a:cubicBezTo>
                    <a:pt x="177" y="207"/>
                    <a:pt x="177" y="207"/>
                    <a:pt x="177" y="207"/>
                  </a:cubicBezTo>
                  <a:cubicBezTo>
                    <a:pt x="177" y="207"/>
                    <a:pt x="177" y="207"/>
                    <a:pt x="177" y="207"/>
                  </a:cubicBezTo>
                  <a:cubicBezTo>
                    <a:pt x="176" y="207"/>
                    <a:pt x="176" y="207"/>
                    <a:pt x="176" y="207"/>
                  </a:cubicBezTo>
                  <a:cubicBezTo>
                    <a:pt x="176" y="208"/>
                    <a:pt x="176" y="208"/>
                    <a:pt x="176" y="208"/>
                  </a:cubicBezTo>
                  <a:cubicBezTo>
                    <a:pt x="176" y="208"/>
                    <a:pt x="176" y="208"/>
                    <a:pt x="176" y="208"/>
                  </a:cubicBezTo>
                  <a:cubicBezTo>
                    <a:pt x="175" y="208"/>
                    <a:pt x="175" y="208"/>
                    <a:pt x="174" y="209"/>
                  </a:cubicBezTo>
                  <a:cubicBezTo>
                    <a:pt x="166" y="214"/>
                    <a:pt x="156" y="217"/>
                    <a:pt x="146" y="217"/>
                  </a:cubicBezTo>
                  <a:cubicBezTo>
                    <a:pt x="140" y="217"/>
                    <a:pt x="134" y="216"/>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3" y="212"/>
                    <a:pt x="118" y="210"/>
                    <a:pt x="115" y="207"/>
                  </a:cubicBezTo>
                  <a:cubicBezTo>
                    <a:pt x="105" y="203"/>
                    <a:pt x="93" y="200"/>
                    <a:pt x="81" y="200"/>
                  </a:cubicBezTo>
                  <a:cubicBezTo>
                    <a:pt x="59" y="200"/>
                    <a:pt x="38" y="209"/>
                    <a:pt x="23" y="224"/>
                  </a:cubicBezTo>
                  <a:cubicBezTo>
                    <a:pt x="21" y="226"/>
                    <a:pt x="20" y="228"/>
                    <a:pt x="18" y="230"/>
                  </a:cubicBezTo>
                  <a:cubicBezTo>
                    <a:pt x="7" y="244"/>
                    <a:pt x="0" y="263"/>
                    <a:pt x="0" y="283"/>
                  </a:cubicBezTo>
                  <a:cubicBezTo>
                    <a:pt x="0" y="306"/>
                    <a:pt x="10" y="328"/>
                    <a:pt x="25" y="343"/>
                  </a:cubicBezTo>
                  <a:cubicBezTo>
                    <a:pt x="40" y="357"/>
                    <a:pt x="59" y="366"/>
                    <a:pt x="81" y="366"/>
                  </a:cubicBezTo>
                  <a:cubicBezTo>
                    <a:pt x="94" y="366"/>
                    <a:pt x="107" y="363"/>
                    <a:pt x="118" y="358"/>
                  </a:cubicBezTo>
                  <a:cubicBezTo>
                    <a:pt x="120" y="356"/>
                    <a:pt x="122" y="357"/>
                    <a:pt x="124" y="356"/>
                  </a:cubicBezTo>
                  <a:cubicBezTo>
                    <a:pt x="131" y="353"/>
                    <a:pt x="138" y="353"/>
                    <a:pt x="146" y="353"/>
                  </a:cubicBezTo>
                  <a:cubicBezTo>
                    <a:pt x="146" y="353"/>
                    <a:pt x="146" y="353"/>
                    <a:pt x="146" y="353"/>
                  </a:cubicBezTo>
                  <a:cubicBezTo>
                    <a:pt x="157" y="353"/>
                    <a:pt x="167" y="355"/>
                    <a:pt x="175" y="361"/>
                  </a:cubicBezTo>
                  <a:cubicBezTo>
                    <a:pt x="176" y="361"/>
                    <a:pt x="177" y="361"/>
                    <a:pt x="178" y="361"/>
                  </a:cubicBezTo>
                  <a:cubicBezTo>
                    <a:pt x="178" y="361"/>
                    <a:pt x="178" y="361"/>
                    <a:pt x="178" y="361"/>
                  </a:cubicBezTo>
                  <a:cubicBezTo>
                    <a:pt x="179" y="362"/>
                    <a:pt x="179" y="362"/>
                    <a:pt x="179" y="362"/>
                  </a:cubicBezTo>
                  <a:cubicBezTo>
                    <a:pt x="179" y="362"/>
                    <a:pt x="179" y="362"/>
                    <a:pt x="179" y="362"/>
                  </a:cubicBezTo>
                  <a:cubicBezTo>
                    <a:pt x="179" y="362"/>
                    <a:pt x="179" y="362"/>
                    <a:pt x="179" y="362"/>
                  </a:cubicBezTo>
                  <a:cubicBezTo>
                    <a:pt x="180" y="362"/>
                    <a:pt x="180" y="362"/>
                    <a:pt x="180" y="362"/>
                  </a:cubicBezTo>
                  <a:cubicBezTo>
                    <a:pt x="181" y="362"/>
                    <a:pt x="181" y="363"/>
                    <a:pt x="182" y="364"/>
                  </a:cubicBezTo>
                  <a:cubicBezTo>
                    <a:pt x="183" y="364"/>
                    <a:pt x="183" y="364"/>
                    <a:pt x="183" y="364"/>
                  </a:cubicBezTo>
                  <a:cubicBezTo>
                    <a:pt x="183" y="365"/>
                    <a:pt x="183" y="365"/>
                    <a:pt x="183" y="365"/>
                  </a:cubicBezTo>
                  <a:cubicBezTo>
                    <a:pt x="184" y="365"/>
                    <a:pt x="184" y="365"/>
                    <a:pt x="184" y="365"/>
                  </a:cubicBezTo>
                  <a:cubicBezTo>
                    <a:pt x="185" y="366"/>
                    <a:pt x="185" y="368"/>
                    <a:pt x="186" y="369"/>
                  </a:cubicBezTo>
                  <a:cubicBezTo>
                    <a:pt x="186" y="369"/>
                    <a:pt x="184" y="369"/>
                    <a:pt x="184" y="369"/>
                  </a:cubicBezTo>
                  <a:cubicBezTo>
                    <a:pt x="184" y="370"/>
                    <a:pt x="183" y="370"/>
                    <a:pt x="183" y="370"/>
                  </a:cubicBezTo>
                  <a:cubicBezTo>
                    <a:pt x="183" y="371"/>
                    <a:pt x="183" y="371"/>
                    <a:pt x="183" y="371"/>
                  </a:cubicBezTo>
                  <a:cubicBezTo>
                    <a:pt x="183" y="566"/>
                    <a:pt x="183" y="566"/>
                    <a:pt x="183" y="566"/>
                  </a:cubicBezTo>
                  <a:cubicBezTo>
                    <a:pt x="375" y="570"/>
                    <a:pt x="547" y="648"/>
                    <a:pt x="673" y="772"/>
                  </a:cubicBezTo>
                  <a:cubicBezTo>
                    <a:pt x="810" y="636"/>
                    <a:pt x="810" y="636"/>
                    <a:pt x="810" y="636"/>
                  </a:cubicBezTo>
                  <a:cubicBezTo>
                    <a:pt x="810" y="636"/>
                    <a:pt x="810" y="636"/>
                    <a:pt x="810" y="636"/>
                  </a:cubicBezTo>
                  <a:cubicBezTo>
                    <a:pt x="810" y="636"/>
                    <a:pt x="810" y="635"/>
                    <a:pt x="810" y="635"/>
                  </a:cubicBezTo>
                  <a:cubicBezTo>
                    <a:pt x="810" y="634"/>
                    <a:pt x="810" y="634"/>
                    <a:pt x="810" y="634"/>
                  </a:cubicBezTo>
                  <a:cubicBezTo>
                    <a:pt x="810" y="634"/>
                    <a:pt x="810" y="633"/>
                    <a:pt x="810" y="633"/>
                  </a:cubicBezTo>
                  <a:cubicBezTo>
                    <a:pt x="808" y="628"/>
                    <a:pt x="806" y="622"/>
                    <a:pt x="801" y="617"/>
                  </a:cubicBezTo>
                  <a:cubicBezTo>
                    <a:pt x="798" y="614"/>
                    <a:pt x="794" y="613"/>
                    <a:pt x="790" y="609"/>
                  </a:cubicBezTo>
                  <a:cubicBezTo>
                    <a:pt x="791" y="609"/>
                    <a:pt x="791" y="609"/>
                    <a:pt x="791" y="609"/>
                  </a:cubicBezTo>
                  <a:cubicBezTo>
                    <a:pt x="791" y="609"/>
                    <a:pt x="791" y="609"/>
                    <a:pt x="791" y="609"/>
                  </a:cubicBezTo>
                  <a:cubicBezTo>
                    <a:pt x="791" y="610"/>
                    <a:pt x="791" y="610"/>
                    <a:pt x="791" y="610"/>
                  </a:cubicBezTo>
                  <a:cubicBezTo>
                    <a:pt x="787" y="609"/>
                    <a:pt x="787" y="609"/>
                    <a:pt x="785" y="609"/>
                  </a:cubicBezTo>
                  <a:cubicBezTo>
                    <a:pt x="784" y="609"/>
                    <a:pt x="784" y="609"/>
                    <a:pt x="784" y="609"/>
                  </a:cubicBezTo>
                  <a:cubicBezTo>
                    <a:pt x="784" y="609"/>
                    <a:pt x="784" y="609"/>
                    <a:pt x="784" y="609"/>
                  </a:cubicBezTo>
                  <a:cubicBezTo>
                    <a:pt x="783" y="609"/>
                    <a:pt x="783" y="609"/>
                    <a:pt x="783" y="609"/>
                  </a:cubicBezTo>
                  <a:cubicBezTo>
                    <a:pt x="769" y="604"/>
                    <a:pt x="756" y="596"/>
                    <a:pt x="744" y="584"/>
                  </a:cubicBezTo>
                  <a:cubicBezTo>
                    <a:pt x="727" y="567"/>
                    <a:pt x="717" y="545"/>
                    <a:pt x="715" y="522"/>
                  </a:cubicBezTo>
                  <a:cubicBezTo>
                    <a:pt x="714" y="518"/>
                    <a:pt x="714" y="513"/>
                    <a:pt x="714" y="509"/>
                  </a:cubicBezTo>
                  <a:cubicBezTo>
                    <a:pt x="714" y="484"/>
                    <a:pt x="723" y="459"/>
                    <a:pt x="743" y="440"/>
                  </a:cubicBezTo>
                  <a:cubicBezTo>
                    <a:pt x="757" y="425"/>
                    <a:pt x="775" y="416"/>
                    <a:pt x="794" y="413"/>
                  </a:cubicBezTo>
                  <a:cubicBezTo>
                    <a:pt x="802" y="411"/>
                    <a:pt x="810" y="410"/>
                    <a:pt x="818" y="410"/>
                  </a:cubicBezTo>
                  <a:cubicBezTo>
                    <a:pt x="843" y="410"/>
                    <a:pt x="869" y="420"/>
                    <a:pt x="889" y="440"/>
                  </a:cubicBezTo>
                  <a:cubicBezTo>
                    <a:pt x="899" y="450"/>
                    <a:pt x="907" y="463"/>
                    <a:pt x="912" y="476"/>
                  </a:cubicBezTo>
                  <a:cubicBezTo>
                    <a:pt x="912" y="476"/>
                    <a:pt x="912" y="476"/>
                    <a:pt x="912" y="476"/>
                  </a:cubicBezTo>
                  <a:cubicBezTo>
                    <a:pt x="912" y="476"/>
                    <a:pt x="912" y="477"/>
                    <a:pt x="912" y="477"/>
                  </a:cubicBezTo>
                  <a:cubicBezTo>
                    <a:pt x="913" y="481"/>
                    <a:pt x="914" y="485"/>
                    <a:pt x="916" y="488"/>
                  </a:cubicBezTo>
                  <a:cubicBezTo>
                    <a:pt x="917" y="492"/>
                    <a:pt x="920" y="495"/>
                    <a:pt x="922" y="497"/>
                  </a:cubicBezTo>
                  <a:cubicBezTo>
                    <a:pt x="927" y="502"/>
                    <a:pt x="934" y="505"/>
                    <a:pt x="940" y="507"/>
                  </a:cubicBezTo>
                  <a:cubicBezTo>
                    <a:pt x="1073" y="372"/>
                    <a:pt x="1073" y="372"/>
                    <a:pt x="1073" y="372"/>
                  </a:cubicBezTo>
                  <a:cubicBezTo>
                    <a:pt x="845" y="145"/>
                    <a:pt x="531" y="4"/>
                    <a:pt x="183" y="0"/>
                  </a:cubicBezTo>
                  <a:cubicBezTo>
                    <a:pt x="183" y="195"/>
                    <a:pt x="183" y="195"/>
                    <a:pt x="183" y="195"/>
                  </a:cubicBezTo>
                  <a:cubicBezTo>
                    <a:pt x="183" y="196"/>
                    <a:pt x="183" y="196"/>
                    <a:pt x="183" y="196"/>
                  </a:cubicBezTo>
                  <a:cubicBezTo>
                    <a:pt x="183" y="198"/>
                    <a:pt x="184" y="200"/>
                    <a:pt x="182" y="202"/>
                  </a:cubicBezTo>
                  <a:close/>
                </a:path>
              </a:pathLst>
            </a:custGeom>
            <a:solidFill>
              <a:schemeClr val="accent6"/>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9" name="Freeform 21"/>
            <p:cNvSpPr>
              <a:spLocks/>
            </p:cNvSpPr>
            <p:nvPr/>
          </p:nvSpPr>
          <p:spPr bwMode="auto">
            <a:xfrm>
              <a:off x="5553076" y="4525135"/>
              <a:ext cx="985838" cy="846138"/>
            </a:xfrm>
            <a:custGeom>
              <a:avLst/>
              <a:gdLst/>
              <a:ahLst/>
              <a:cxnLst>
                <a:cxn ang="0">
                  <a:pos x="753" y="255"/>
                </a:cxn>
                <a:cxn ang="0">
                  <a:pos x="748" y="254"/>
                </a:cxn>
                <a:cxn ang="0">
                  <a:pos x="748" y="254"/>
                </a:cxn>
                <a:cxn ang="0">
                  <a:pos x="748" y="254"/>
                </a:cxn>
                <a:cxn ang="0">
                  <a:pos x="752" y="250"/>
                </a:cxn>
                <a:cxn ang="0">
                  <a:pos x="754" y="248"/>
                </a:cxn>
                <a:cxn ang="0">
                  <a:pos x="754" y="247"/>
                </a:cxn>
                <a:cxn ang="0">
                  <a:pos x="755" y="246"/>
                </a:cxn>
                <a:cxn ang="0">
                  <a:pos x="769" y="218"/>
                </a:cxn>
                <a:cxn ang="0">
                  <a:pos x="783" y="208"/>
                </a:cxn>
                <a:cxn ang="0">
                  <a:pos x="783" y="208"/>
                </a:cxn>
                <a:cxn ang="0">
                  <a:pos x="784" y="208"/>
                </a:cxn>
                <a:cxn ang="0">
                  <a:pos x="784" y="208"/>
                </a:cxn>
                <a:cxn ang="0">
                  <a:pos x="827" y="185"/>
                </a:cxn>
                <a:cxn ang="0">
                  <a:pos x="827" y="68"/>
                </a:cxn>
                <a:cxn ang="0">
                  <a:pos x="709" y="68"/>
                </a:cxn>
                <a:cxn ang="0">
                  <a:pos x="687" y="106"/>
                </a:cxn>
                <a:cxn ang="0">
                  <a:pos x="676" y="125"/>
                </a:cxn>
                <a:cxn ang="0">
                  <a:pos x="645" y="140"/>
                </a:cxn>
                <a:cxn ang="0">
                  <a:pos x="643" y="140"/>
                </a:cxn>
                <a:cxn ang="0">
                  <a:pos x="643" y="140"/>
                </a:cxn>
                <a:cxn ang="0">
                  <a:pos x="639" y="140"/>
                </a:cxn>
                <a:cxn ang="0">
                  <a:pos x="638" y="140"/>
                </a:cxn>
                <a:cxn ang="0">
                  <a:pos x="492" y="0"/>
                </a:cxn>
                <a:cxn ang="0">
                  <a:pos x="0" y="390"/>
                </a:cxn>
                <a:cxn ang="0">
                  <a:pos x="36" y="394"/>
                </a:cxn>
                <a:cxn ang="0">
                  <a:pos x="42" y="391"/>
                </a:cxn>
                <a:cxn ang="0">
                  <a:pos x="43" y="390"/>
                </a:cxn>
                <a:cxn ang="0">
                  <a:pos x="161" y="411"/>
                </a:cxn>
                <a:cxn ang="0">
                  <a:pos x="192" y="482"/>
                </a:cxn>
                <a:cxn ang="0">
                  <a:pos x="88" y="585"/>
                </a:cxn>
                <a:cxn ang="0">
                  <a:pos x="46" y="575"/>
                </a:cxn>
                <a:cxn ang="0">
                  <a:pos x="35" y="569"/>
                </a:cxn>
                <a:cxn ang="0">
                  <a:pos x="0" y="574"/>
                </a:cxn>
                <a:cxn ang="0">
                  <a:pos x="892" y="400"/>
                </a:cxn>
                <a:cxn ang="0">
                  <a:pos x="753" y="256"/>
                </a:cxn>
              </a:cxnLst>
              <a:rect l="0" t="0" r="r" b="b"/>
              <a:pathLst>
                <a:path w="892" h="765">
                  <a:moveTo>
                    <a:pt x="753" y="256"/>
                  </a:moveTo>
                  <a:cubicBezTo>
                    <a:pt x="753" y="255"/>
                    <a:pt x="753" y="255"/>
                    <a:pt x="753" y="255"/>
                  </a:cubicBezTo>
                  <a:cubicBezTo>
                    <a:pt x="751" y="254"/>
                    <a:pt x="751" y="254"/>
                    <a:pt x="751"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2"/>
                    <a:pt x="751" y="251"/>
                    <a:pt x="751" y="251"/>
                  </a:cubicBezTo>
                  <a:cubicBezTo>
                    <a:pt x="752" y="250"/>
                    <a:pt x="752" y="250"/>
                    <a:pt x="752" y="250"/>
                  </a:cubicBezTo>
                  <a:cubicBezTo>
                    <a:pt x="753" y="249"/>
                    <a:pt x="753" y="249"/>
                    <a:pt x="753" y="249"/>
                  </a:cubicBezTo>
                  <a:cubicBezTo>
                    <a:pt x="754" y="248"/>
                    <a:pt x="754" y="248"/>
                    <a:pt x="754" y="248"/>
                  </a:cubicBezTo>
                  <a:cubicBezTo>
                    <a:pt x="754" y="247"/>
                    <a:pt x="754" y="247"/>
                    <a:pt x="754" y="247"/>
                  </a:cubicBezTo>
                  <a:cubicBezTo>
                    <a:pt x="754" y="247"/>
                    <a:pt x="754" y="247"/>
                    <a:pt x="754" y="247"/>
                  </a:cubicBezTo>
                  <a:cubicBezTo>
                    <a:pt x="754" y="246"/>
                    <a:pt x="754" y="246"/>
                    <a:pt x="754" y="246"/>
                  </a:cubicBezTo>
                  <a:cubicBezTo>
                    <a:pt x="755" y="246"/>
                    <a:pt x="755" y="246"/>
                    <a:pt x="755" y="246"/>
                  </a:cubicBezTo>
                  <a:cubicBezTo>
                    <a:pt x="755" y="245"/>
                    <a:pt x="755" y="245"/>
                    <a:pt x="755" y="244"/>
                  </a:cubicBezTo>
                  <a:cubicBezTo>
                    <a:pt x="757" y="235"/>
                    <a:pt x="762" y="226"/>
                    <a:pt x="769" y="218"/>
                  </a:cubicBezTo>
                  <a:cubicBezTo>
                    <a:pt x="773" y="214"/>
                    <a:pt x="778" y="210"/>
                    <a:pt x="783" y="208"/>
                  </a:cubicBezTo>
                  <a:cubicBezTo>
                    <a:pt x="783" y="208"/>
                    <a:pt x="783" y="208"/>
                    <a:pt x="783" y="208"/>
                  </a:cubicBezTo>
                  <a:cubicBezTo>
                    <a:pt x="783" y="208"/>
                    <a:pt x="783" y="208"/>
                    <a:pt x="783" y="208"/>
                  </a:cubicBezTo>
                  <a:cubicBezTo>
                    <a:pt x="783" y="208"/>
                    <a:pt x="783" y="208"/>
                    <a:pt x="783" y="208"/>
                  </a:cubicBezTo>
                  <a:cubicBezTo>
                    <a:pt x="784" y="208"/>
                    <a:pt x="784" y="208"/>
                    <a:pt x="784" y="208"/>
                  </a:cubicBezTo>
                  <a:cubicBezTo>
                    <a:pt x="784" y="208"/>
                    <a:pt x="784" y="208"/>
                    <a:pt x="784" y="208"/>
                  </a:cubicBezTo>
                  <a:cubicBezTo>
                    <a:pt x="784" y="208"/>
                    <a:pt x="784" y="208"/>
                    <a:pt x="784" y="208"/>
                  </a:cubicBezTo>
                  <a:cubicBezTo>
                    <a:pt x="784" y="208"/>
                    <a:pt x="784" y="208"/>
                    <a:pt x="784" y="208"/>
                  </a:cubicBezTo>
                  <a:cubicBezTo>
                    <a:pt x="789" y="205"/>
                    <a:pt x="794" y="204"/>
                    <a:pt x="798" y="203"/>
                  </a:cubicBezTo>
                  <a:cubicBezTo>
                    <a:pt x="808" y="199"/>
                    <a:pt x="818" y="193"/>
                    <a:pt x="827" y="185"/>
                  </a:cubicBezTo>
                  <a:cubicBezTo>
                    <a:pt x="843" y="169"/>
                    <a:pt x="851" y="147"/>
                    <a:pt x="851" y="126"/>
                  </a:cubicBezTo>
                  <a:cubicBezTo>
                    <a:pt x="851" y="105"/>
                    <a:pt x="843" y="84"/>
                    <a:pt x="827" y="68"/>
                  </a:cubicBezTo>
                  <a:cubicBezTo>
                    <a:pt x="810" y="51"/>
                    <a:pt x="789" y="43"/>
                    <a:pt x="768" y="43"/>
                  </a:cubicBezTo>
                  <a:cubicBezTo>
                    <a:pt x="747" y="43"/>
                    <a:pt x="726" y="51"/>
                    <a:pt x="709" y="68"/>
                  </a:cubicBezTo>
                  <a:cubicBezTo>
                    <a:pt x="700" y="77"/>
                    <a:pt x="694" y="88"/>
                    <a:pt x="690" y="99"/>
                  </a:cubicBezTo>
                  <a:cubicBezTo>
                    <a:pt x="689" y="101"/>
                    <a:pt x="688" y="104"/>
                    <a:pt x="687" y="106"/>
                  </a:cubicBezTo>
                  <a:cubicBezTo>
                    <a:pt x="685" y="113"/>
                    <a:pt x="681" y="119"/>
                    <a:pt x="676" y="125"/>
                  </a:cubicBezTo>
                  <a:cubicBezTo>
                    <a:pt x="676" y="125"/>
                    <a:pt x="676" y="125"/>
                    <a:pt x="676" y="125"/>
                  </a:cubicBezTo>
                  <a:cubicBezTo>
                    <a:pt x="668" y="132"/>
                    <a:pt x="658" y="137"/>
                    <a:pt x="648" y="139"/>
                  </a:cubicBezTo>
                  <a:cubicBezTo>
                    <a:pt x="647" y="139"/>
                    <a:pt x="646" y="140"/>
                    <a:pt x="645" y="140"/>
                  </a:cubicBezTo>
                  <a:cubicBezTo>
                    <a:pt x="644" y="140"/>
                    <a:pt x="644" y="140"/>
                    <a:pt x="644" y="140"/>
                  </a:cubicBezTo>
                  <a:cubicBezTo>
                    <a:pt x="643" y="140"/>
                    <a:pt x="643" y="140"/>
                    <a:pt x="643" y="140"/>
                  </a:cubicBezTo>
                  <a:cubicBezTo>
                    <a:pt x="643" y="140"/>
                    <a:pt x="643" y="140"/>
                    <a:pt x="643" y="140"/>
                  </a:cubicBezTo>
                  <a:cubicBezTo>
                    <a:pt x="643" y="140"/>
                    <a:pt x="643" y="140"/>
                    <a:pt x="643" y="140"/>
                  </a:cubicBezTo>
                  <a:cubicBezTo>
                    <a:pt x="642" y="140"/>
                    <a:pt x="641" y="140"/>
                    <a:pt x="640" y="140"/>
                  </a:cubicBezTo>
                  <a:cubicBezTo>
                    <a:pt x="639" y="140"/>
                    <a:pt x="639" y="140"/>
                    <a:pt x="639" y="140"/>
                  </a:cubicBezTo>
                  <a:cubicBezTo>
                    <a:pt x="638" y="140"/>
                    <a:pt x="638" y="140"/>
                    <a:pt x="638" y="140"/>
                  </a:cubicBezTo>
                  <a:cubicBezTo>
                    <a:pt x="638" y="140"/>
                    <a:pt x="638" y="140"/>
                    <a:pt x="638" y="140"/>
                  </a:cubicBezTo>
                  <a:cubicBezTo>
                    <a:pt x="636" y="140"/>
                    <a:pt x="634" y="139"/>
                    <a:pt x="633" y="138"/>
                  </a:cubicBezTo>
                  <a:cubicBezTo>
                    <a:pt x="492" y="0"/>
                    <a:pt x="492" y="0"/>
                    <a:pt x="492" y="0"/>
                  </a:cubicBezTo>
                  <a:cubicBezTo>
                    <a:pt x="355" y="131"/>
                    <a:pt x="172" y="198"/>
                    <a:pt x="0" y="199"/>
                  </a:cubicBezTo>
                  <a:cubicBezTo>
                    <a:pt x="0" y="390"/>
                    <a:pt x="0" y="390"/>
                    <a:pt x="0" y="390"/>
                  </a:cubicBezTo>
                  <a:cubicBezTo>
                    <a:pt x="9" y="394"/>
                    <a:pt x="14" y="396"/>
                    <a:pt x="21" y="396"/>
                  </a:cubicBezTo>
                  <a:cubicBezTo>
                    <a:pt x="26" y="396"/>
                    <a:pt x="32" y="395"/>
                    <a:pt x="36" y="394"/>
                  </a:cubicBezTo>
                  <a:cubicBezTo>
                    <a:pt x="38" y="393"/>
                    <a:pt x="40" y="392"/>
                    <a:pt x="42" y="391"/>
                  </a:cubicBezTo>
                  <a:cubicBezTo>
                    <a:pt x="42" y="391"/>
                    <a:pt x="42" y="391"/>
                    <a:pt x="42" y="391"/>
                  </a:cubicBezTo>
                  <a:cubicBezTo>
                    <a:pt x="43" y="391"/>
                    <a:pt x="43" y="391"/>
                    <a:pt x="43" y="391"/>
                  </a:cubicBezTo>
                  <a:cubicBezTo>
                    <a:pt x="43" y="390"/>
                    <a:pt x="43" y="390"/>
                    <a:pt x="43" y="390"/>
                  </a:cubicBezTo>
                  <a:cubicBezTo>
                    <a:pt x="57" y="384"/>
                    <a:pt x="72" y="380"/>
                    <a:pt x="88" y="380"/>
                  </a:cubicBezTo>
                  <a:cubicBezTo>
                    <a:pt x="117" y="380"/>
                    <a:pt x="142" y="392"/>
                    <a:pt x="161" y="411"/>
                  </a:cubicBezTo>
                  <a:cubicBezTo>
                    <a:pt x="162" y="412"/>
                    <a:pt x="162" y="412"/>
                    <a:pt x="163" y="413"/>
                  </a:cubicBezTo>
                  <a:cubicBezTo>
                    <a:pt x="181" y="430"/>
                    <a:pt x="192" y="455"/>
                    <a:pt x="192" y="482"/>
                  </a:cubicBezTo>
                  <a:cubicBezTo>
                    <a:pt x="192" y="506"/>
                    <a:pt x="183" y="528"/>
                    <a:pt x="169" y="545"/>
                  </a:cubicBezTo>
                  <a:cubicBezTo>
                    <a:pt x="150" y="569"/>
                    <a:pt x="121" y="585"/>
                    <a:pt x="88" y="585"/>
                  </a:cubicBezTo>
                  <a:cubicBezTo>
                    <a:pt x="73" y="585"/>
                    <a:pt x="59" y="581"/>
                    <a:pt x="46" y="576"/>
                  </a:cubicBezTo>
                  <a:cubicBezTo>
                    <a:pt x="46" y="576"/>
                    <a:pt x="46" y="575"/>
                    <a:pt x="46" y="575"/>
                  </a:cubicBezTo>
                  <a:cubicBezTo>
                    <a:pt x="45" y="575"/>
                    <a:pt x="45" y="575"/>
                    <a:pt x="45" y="575"/>
                  </a:cubicBezTo>
                  <a:cubicBezTo>
                    <a:pt x="41" y="573"/>
                    <a:pt x="38" y="571"/>
                    <a:pt x="35" y="569"/>
                  </a:cubicBezTo>
                  <a:cubicBezTo>
                    <a:pt x="31" y="568"/>
                    <a:pt x="25" y="567"/>
                    <a:pt x="21" y="567"/>
                  </a:cubicBezTo>
                  <a:cubicBezTo>
                    <a:pt x="14" y="567"/>
                    <a:pt x="9" y="570"/>
                    <a:pt x="0" y="574"/>
                  </a:cubicBezTo>
                  <a:cubicBezTo>
                    <a:pt x="0" y="765"/>
                    <a:pt x="0" y="765"/>
                    <a:pt x="0" y="765"/>
                  </a:cubicBezTo>
                  <a:cubicBezTo>
                    <a:pt x="323" y="764"/>
                    <a:pt x="645" y="642"/>
                    <a:pt x="892" y="400"/>
                  </a:cubicBezTo>
                  <a:cubicBezTo>
                    <a:pt x="754" y="261"/>
                    <a:pt x="754" y="261"/>
                    <a:pt x="754" y="261"/>
                  </a:cubicBezTo>
                  <a:cubicBezTo>
                    <a:pt x="753" y="260"/>
                    <a:pt x="753" y="258"/>
                    <a:pt x="753" y="256"/>
                  </a:cubicBezTo>
                  <a:close/>
                </a:path>
              </a:pathLst>
            </a:custGeom>
            <a:solidFill>
              <a:schemeClr val="accent3"/>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60" name="Freeform 25"/>
            <p:cNvSpPr>
              <a:spLocks/>
            </p:cNvSpPr>
            <p:nvPr/>
          </p:nvSpPr>
          <p:spPr bwMode="auto">
            <a:xfrm>
              <a:off x="4140201" y="2964623"/>
              <a:ext cx="852488" cy="1187450"/>
            </a:xfrm>
            <a:custGeom>
              <a:avLst/>
              <a:gdLst/>
              <a:ahLst/>
              <a:cxnLst>
                <a:cxn ang="0">
                  <a:pos x="202" y="891"/>
                </a:cxn>
                <a:cxn ang="0">
                  <a:pos x="201" y="892"/>
                </a:cxn>
                <a:cxn ang="0">
                  <a:pos x="204" y="894"/>
                </a:cxn>
                <a:cxn ang="0">
                  <a:pos x="206" y="895"/>
                </a:cxn>
                <a:cxn ang="0">
                  <a:pos x="207" y="897"/>
                </a:cxn>
                <a:cxn ang="0">
                  <a:pos x="208" y="898"/>
                </a:cxn>
                <a:cxn ang="0">
                  <a:pos x="209" y="899"/>
                </a:cxn>
                <a:cxn ang="0">
                  <a:pos x="214" y="945"/>
                </a:cxn>
                <a:cxn ang="0">
                  <a:pos x="214" y="945"/>
                </a:cxn>
                <a:cxn ang="0">
                  <a:pos x="214" y="945"/>
                </a:cxn>
                <a:cxn ang="0">
                  <a:pos x="214" y="946"/>
                </a:cxn>
                <a:cxn ang="0">
                  <a:pos x="207" y="959"/>
                </a:cxn>
                <a:cxn ang="0">
                  <a:pos x="224" y="1051"/>
                </a:cxn>
                <a:cxn ang="0">
                  <a:pos x="283" y="1074"/>
                </a:cxn>
                <a:cxn ang="0">
                  <a:pos x="366" y="992"/>
                </a:cxn>
                <a:cxn ang="0">
                  <a:pos x="356" y="949"/>
                </a:cxn>
                <a:cxn ang="0">
                  <a:pos x="353" y="928"/>
                </a:cxn>
                <a:cxn ang="0">
                  <a:pos x="361" y="895"/>
                </a:cxn>
                <a:cxn ang="0">
                  <a:pos x="362" y="892"/>
                </a:cxn>
                <a:cxn ang="0">
                  <a:pos x="362" y="893"/>
                </a:cxn>
                <a:cxn ang="0">
                  <a:pos x="364" y="891"/>
                </a:cxn>
                <a:cxn ang="0">
                  <a:pos x="365" y="890"/>
                </a:cxn>
                <a:cxn ang="0">
                  <a:pos x="369" y="888"/>
                </a:cxn>
                <a:cxn ang="0">
                  <a:pos x="370" y="888"/>
                </a:cxn>
                <a:cxn ang="0">
                  <a:pos x="566" y="888"/>
                </a:cxn>
                <a:cxn ang="0">
                  <a:pos x="635" y="264"/>
                </a:cxn>
                <a:cxn ang="0">
                  <a:pos x="613" y="285"/>
                </a:cxn>
                <a:cxn ang="0">
                  <a:pos x="610" y="280"/>
                </a:cxn>
                <a:cxn ang="0">
                  <a:pos x="608" y="288"/>
                </a:cxn>
                <a:cxn ang="0">
                  <a:pos x="608" y="291"/>
                </a:cxn>
                <a:cxn ang="0">
                  <a:pos x="583" y="330"/>
                </a:cxn>
                <a:cxn ang="0">
                  <a:pos x="439" y="331"/>
                </a:cxn>
                <a:cxn ang="0">
                  <a:pos x="439" y="186"/>
                </a:cxn>
                <a:cxn ang="0">
                  <a:pos x="475" y="163"/>
                </a:cxn>
                <a:cxn ang="0">
                  <a:pos x="487" y="159"/>
                </a:cxn>
                <a:cxn ang="0">
                  <a:pos x="505" y="135"/>
                </a:cxn>
                <a:cxn ang="0">
                  <a:pos x="0" y="888"/>
                </a:cxn>
                <a:cxn ang="0">
                  <a:pos x="196" y="888"/>
                </a:cxn>
              </a:cxnLst>
              <a:rect l="0" t="0" r="r" b="b"/>
              <a:pathLst>
                <a:path w="771" h="1074">
                  <a:moveTo>
                    <a:pt x="202" y="890"/>
                  </a:moveTo>
                  <a:cubicBezTo>
                    <a:pt x="202" y="891"/>
                    <a:pt x="202" y="891"/>
                    <a:pt x="202" y="891"/>
                  </a:cubicBezTo>
                  <a:cubicBezTo>
                    <a:pt x="202" y="891"/>
                    <a:pt x="202" y="891"/>
                    <a:pt x="202" y="891"/>
                  </a:cubicBezTo>
                  <a:cubicBezTo>
                    <a:pt x="201" y="892"/>
                    <a:pt x="201" y="892"/>
                    <a:pt x="201" y="892"/>
                  </a:cubicBezTo>
                  <a:cubicBezTo>
                    <a:pt x="201" y="892"/>
                    <a:pt x="201" y="892"/>
                    <a:pt x="201" y="892"/>
                  </a:cubicBezTo>
                  <a:cubicBezTo>
                    <a:pt x="201" y="892"/>
                    <a:pt x="204" y="893"/>
                    <a:pt x="204" y="894"/>
                  </a:cubicBezTo>
                  <a:cubicBezTo>
                    <a:pt x="205" y="894"/>
                    <a:pt x="205" y="894"/>
                    <a:pt x="205" y="894"/>
                  </a:cubicBezTo>
                  <a:cubicBezTo>
                    <a:pt x="206" y="895"/>
                    <a:pt x="206" y="895"/>
                    <a:pt x="206" y="895"/>
                  </a:cubicBezTo>
                  <a:cubicBezTo>
                    <a:pt x="207" y="896"/>
                    <a:pt x="207" y="896"/>
                    <a:pt x="207" y="896"/>
                  </a:cubicBezTo>
                  <a:cubicBezTo>
                    <a:pt x="207" y="897"/>
                    <a:pt x="207" y="897"/>
                    <a:pt x="207" y="897"/>
                  </a:cubicBezTo>
                  <a:cubicBezTo>
                    <a:pt x="207" y="897"/>
                    <a:pt x="207" y="897"/>
                    <a:pt x="207" y="897"/>
                  </a:cubicBezTo>
                  <a:cubicBezTo>
                    <a:pt x="208" y="898"/>
                    <a:pt x="208" y="898"/>
                    <a:pt x="208" y="898"/>
                  </a:cubicBezTo>
                  <a:cubicBezTo>
                    <a:pt x="208" y="898"/>
                    <a:pt x="208" y="898"/>
                    <a:pt x="208" y="898"/>
                  </a:cubicBezTo>
                  <a:cubicBezTo>
                    <a:pt x="208" y="899"/>
                    <a:pt x="208" y="899"/>
                    <a:pt x="209" y="899"/>
                  </a:cubicBezTo>
                  <a:cubicBezTo>
                    <a:pt x="214" y="908"/>
                    <a:pt x="217" y="917"/>
                    <a:pt x="217" y="928"/>
                  </a:cubicBezTo>
                  <a:cubicBezTo>
                    <a:pt x="217" y="934"/>
                    <a:pt x="216" y="940"/>
                    <a:pt x="214" y="945"/>
                  </a:cubicBezTo>
                  <a:cubicBezTo>
                    <a:pt x="214" y="945"/>
                    <a:pt x="214" y="945"/>
                    <a:pt x="214" y="945"/>
                  </a:cubicBezTo>
                  <a:cubicBezTo>
                    <a:pt x="214" y="945"/>
                    <a:pt x="214" y="945"/>
                    <a:pt x="214" y="945"/>
                  </a:cubicBezTo>
                  <a:cubicBezTo>
                    <a:pt x="214" y="945"/>
                    <a:pt x="214" y="945"/>
                    <a:pt x="214" y="945"/>
                  </a:cubicBezTo>
                  <a:cubicBezTo>
                    <a:pt x="214" y="945"/>
                    <a:pt x="214" y="945"/>
                    <a:pt x="214" y="945"/>
                  </a:cubicBezTo>
                  <a:cubicBezTo>
                    <a:pt x="214" y="946"/>
                    <a:pt x="214" y="946"/>
                    <a:pt x="214" y="946"/>
                  </a:cubicBezTo>
                  <a:cubicBezTo>
                    <a:pt x="214" y="946"/>
                    <a:pt x="214" y="946"/>
                    <a:pt x="214" y="946"/>
                  </a:cubicBezTo>
                  <a:cubicBezTo>
                    <a:pt x="214" y="946"/>
                    <a:pt x="214" y="946"/>
                    <a:pt x="214" y="946"/>
                  </a:cubicBezTo>
                  <a:cubicBezTo>
                    <a:pt x="212" y="951"/>
                    <a:pt x="210" y="955"/>
                    <a:pt x="207" y="959"/>
                  </a:cubicBezTo>
                  <a:cubicBezTo>
                    <a:pt x="203" y="969"/>
                    <a:pt x="200" y="980"/>
                    <a:pt x="200" y="992"/>
                  </a:cubicBezTo>
                  <a:cubicBezTo>
                    <a:pt x="200" y="1015"/>
                    <a:pt x="209" y="1036"/>
                    <a:pt x="224" y="1051"/>
                  </a:cubicBezTo>
                  <a:cubicBezTo>
                    <a:pt x="226" y="1052"/>
                    <a:pt x="228" y="1054"/>
                    <a:pt x="230" y="1055"/>
                  </a:cubicBezTo>
                  <a:cubicBezTo>
                    <a:pt x="244" y="1067"/>
                    <a:pt x="263" y="1074"/>
                    <a:pt x="283" y="1074"/>
                  </a:cubicBezTo>
                  <a:cubicBezTo>
                    <a:pt x="306" y="1074"/>
                    <a:pt x="328" y="1064"/>
                    <a:pt x="343" y="1049"/>
                  </a:cubicBezTo>
                  <a:cubicBezTo>
                    <a:pt x="357" y="1034"/>
                    <a:pt x="366" y="1014"/>
                    <a:pt x="366" y="992"/>
                  </a:cubicBezTo>
                  <a:cubicBezTo>
                    <a:pt x="366" y="979"/>
                    <a:pt x="363" y="967"/>
                    <a:pt x="358" y="956"/>
                  </a:cubicBezTo>
                  <a:cubicBezTo>
                    <a:pt x="356" y="954"/>
                    <a:pt x="357" y="952"/>
                    <a:pt x="356" y="949"/>
                  </a:cubicBezTo>
                  <a:cubicBezTo>
                    <a:pt x="353" y="943"/>
                    <a:pt x="353" y="935"/>
                    <a:pt x="353" y="928"/>
                  </a:cubicBezTo>
                  <a:cubicBezTo>
                    <a:pt x="353" y="928"/>
                    <a:pt x="353" y="928"/>
                    <a:pt x="353" y="928"/>
                  </a:cubicBezTo>
                  <a:cubicBezTo>
                    <a:pt x="353" y="917"/>
                    <a:pt x="355" y="907"/>
                    <a:pt x="361" y="898"/>
                  </a:cubicBezTo>
                  <a:cubicBezTo>
                    <a:pt x="361" y="897"/>
                    <a:pt x="361" y="896"/>
                    <a:pt x="361" y="895"/>
                  </a:cubicBezTo>
                  <a:cubicBezTo>
                    <a:pt x="361" y="894"/>
                    <a:pt x="361" y="894"/>
                    <a:pt x="361" y="894"/>
                  </a:cubicBezTo>
                  <a:cubicBezTo>
                    <a:pt x="362" y="892"/>
                    <a:pt x="362" y="892"/>
                    <a:pt x="362" y="892"/>
                  </a:cubicBezTo>
                  <a:cubicBezTo>
                    <a:pt x="362" y="892"/>
                    <a:pt x="362" y="892"/>
                    <a:pt x="362" y="892"/>
                  </a:cubicBezTo>
                  <a:cubicBezTo>
                    <a:pt x="362" y="893"/>
                    <a:pt x="362" y="893"/>
                    <a:pt x="362" y="893"/>
                  </a:cubicBezTo>
                  <a:cubicBezTo>
                    <a:pt x="362" y="893"/>
                    <a:pt x="362" y="893"/>
                    <a:pt x="362" y="893"/>
                  </a:cubicBezTo>
                  <a:cubicBezTo>
                    <a:pt x="362" y="892"/>
                    <a:pt x="363" y="892"/>
                    <a:pt x="364" y="891"/>
                  </a:cubicBezTo>
                  <a:cubicBezTo>
                    <a:pt x="364" y="890"/>
                    <a:pt x="364" y="890"/>
                    <a:pt x="364" y="890"/>
                  </a:cubicBezTo>
                  <a:cubicBezTo>
                    <a:pt x="365" y="890"/>
                    <a:pt x="365" y="890"/>
                    <a:pt x="365" y="890"/>
                  </a:cubicBezTo>
                  <a:cubicBezTo>
                    <a:pt x="365" y="890"/>
                    <a:pt x="365" y="890"/>
                    <a:pt x="365" y="890"/>
                  </a:cubicBezTo>
                  <a:cubicBezTo>
                    <a:pt x="366" y="889"/>
                    <a:pt x="368" y="888"/>
                    <a:pt x="369" y="888"/>
                  </a:cubicBezTo>
                  <a:cubicBezTo>
                    <a:pt x="369" y="888"/>
                    <a:pt x="369" y="888"/>
                    <a:pt x="369" y="888"/>
                  </a:cubicBezTo>
                  <a:cubicBezTo>
                    <a:pt x="370" y="888"/>
                    <a:pt x="370" y="888"/>
                    <a:pt x="370" y="888"/>
                  </a:cubicBezTo>
                  <a:cubicBezTo>
                    <a:pt x="371" y="888"/>
                    <a:pt x="371" y="888"/>
                    <a:pt x="371" y="888"/>
                  </a:cubicBezTo>
                  <a:cubicBezTo>
                    <a:pt x="566" y="888"/>
                    <a:pt x="566" y="888"/>
                    <a:pt x="566" y="888"/>
                  </a:cubicBezTo>
                  <a:cubicBezTo>
                    <a:pt x="570" y="704"/>
                    <a:pt x="647" y="526"/>
                    <a:pt x="771" y="401"/>
                  </a:cubicBezTo>
                  <a:cubicBezTo>
                    <a:pt x="635" y="264"/>
                    <a:pt x="635" y="264"/>
                    <a:pt x="635" y="264"/>
                  </a:cubicBezTo>
                  <a:cubicBezTo>
                    <a:pt x="628" y="266"/>
                    <a:pt x="624" y="269"/>
                    <a:pt x="619" y="274"/>
                  </a:cubicBezTo>
                  <a:cubicBezTo>
                    <a:pt x="615" y="277"/>
                    <a:pt x="613" y="281"/>
                    <a:pt x="613" y="285"/>
                  </a:cubicBezTo>
                  <a:cubicBezTo>
                    <a:pt x="613" y="280"/>
                    <a:pt x="613" y="280"/>
                    <a:pt x="613" y="280"/>
                  </a:cubicBezTo>
                  <a:cubicBezTo>
                    <a:pt x="610" y="280"/>
                    <a:pt x="610" y="280"/>
                    <a:pt x="610" y="280"/>
                  </a:cubicBezTo>
                  <a:cubicBezTo>
                    <a:pt x="610" y="280"/>
                    <a:pt x="610" y="280"/>
                    <a:pt x="610" y="280"/>
                  </a:cubicBezTo>
                  <a:cubicBezTo>
                    <a:pt x="609" y="280"/>
                    <a:pt x="608" y="286"/>
                    <a:pt x="608" y="288"/>
                  </a:cubicBezTo>
                  <a:cubicBezTo>
                    <a:pt x="608" y="290"/>
                    <a:pt x="608" y="290"/>
                    <a:pt x="608" y="290"/>
                  </a:cubicBezTo>
                  <a:cubicBezTo>
                    <a:pt x="608" y="291"/>
                    <a:pt x="608" y="291"/>
                    <a:pt x="608" y="291"/>
                  </a:cubicBezTo>
                  <a:cubicBezTo>
                    <a:pt x="608" y="291"/>
                    <a:pt x="608" y="291"/>
                    <a:pt x="608" y="291"/>
                  </a:cubicBezTo>
                  <a:cubicBezTo>
                    <a:pt x="603" y="306"/>
                    <a:pt x="594" y="319"/>
                    <a:pt x="583" y="330"/>
                  </a:cubicBezTo>
                  <a:cubicBezTo>
                    <a:pt x="564" y="350"/>
                    <a:pt x="538" y="360"/>
                    <a:pt x="512" y="360"/>
                  </a:cubicBezTo>
                  <a:cubicBezTo>
                    <a:pt x="486" y="361"/>
                    <a:pt x="459" y="351"/>
                    <a:pt x="439" y="331"/>
                  </a:cubicBezTo>
                  <a:cubicBezTo>
                    <a:pt x="418" y="310"/>
                    <a:pt x="409" y="284"/>
                    <a:pt x="409" y="258"/>
                  </a:cubicBezTo>
                  <a:cubicBezTo>
                    <a:pt x="409" y="232"/>
                    <a:pt x="419" y="206"/>
                    <a:pt x="439" y="186"/>
                  </a:cubicBezTo>
                  <a:cubicBezTo>
                    <a:pt x="449" y="176"/>
                    <a:pt x="461" y="168"/>
                    <a:pt x="474" y="163"/>
                  </a:cubicBezTo>
                  <a:cubicBezTo>
                    <a:pt x="475" y="163"/>
                    <a:pt x="475" y="163"/>
                    <a:pt x="475" y="163"/>
                  </a:cubicBezTo>
                  <a:cubicBezTo>
                    <a:pt x="475" y="163"/>
                    <a:pt x="475" y="163"/>
                    <a:pt x="476" y="163"/>
                  </a:cubicBezTo>
                  <a:cubicBezTo>
                    <a:pt x="480" y="162"/>
                    <a:pt x="483" y="161"/>
                    <a:pt x="487" y="159"/>
                  </a:cubicBezTo>
                  <a:cubicBezTo>
                    <a:pt x="490" y="158"/>
                    <a:pt x="493" y="155"/>
                    <a:pt x="496" y="153"/>
                  </a:cubicBezTo>
                  <a:cubicBezTo>
                    <a:pt x="501" y="148"/>
                    <a:pt x="504" y="141"/>
                    <a:pt x="505" y="135"/>
                  </a:cubicBezTo>
                  <a:cubicBezTo>
                    <a:pt x="371" y="0"/>
                    <a:pt x="371" y="0"/>
                    <a:pt x="371" y="0"/>
                  </a:cubicBezTo>
                  <a:cubicBezTo>
                    <a:pt x="144" y="229"/>
                    <a:pt x="4" y="544"/>
                    <a:pt x="0" y="888"/>
                  </a:cubicBezTo>
                  <a:cubicBezTo>
                    <a:pt x="195" y="888"/>
                    <a:pt x="195" y="888"/>
                    <a:pt x="195" y="888"/>
                  </a:cubicBezTo>
                  <a:cubicBezTo>
                    <a:pt x="196" y="888"/>
                    <a:pt x="196" y="888"/>
                    <a:pt x="196" y="888"/>
                  </a:cubicBezTo>
                  <a:cubicBezTo>
                    <a:pt x="198" y="888"/>
                    <a:pt x="200" y="889"/>
                    <a:pt x="202" y="890"/>
                  </a:cubicBezTo>
                  <a:close/>
                </a:path>
              </a:pathLst>
            </a:custGeom>
            <a:solidFill>
              <a:schemeClr val="accent4"/>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61" name="Freeform 26"/>
            <p:cNvSpPr>
              <a:spLocks/>
            </p:cNvSpPr>
            <p:nvPr/>
          </p:nvSpPr>
          <p:spPr bwMode="auto">
            <a:xfrm>
              <a:off x="4140201" y="3963160"/>
              <a:ext cx="847725" cy="985838"/>
            </a:xfrm>
            <a:custGeom>
              <a:avLst/>
              <a:gdLst/>
              <a:ahLst/>
              <a:cxnLst>
                <a:cxn ang="0">
                  <a:pos x="511" y="748"/>
                </a:cxn>
                <a:cxn ang="0">
                  <a:pos x="513" y="752"/>
                </a:cxn>
                <a:cxn ang="0">
                  <a:pos x="513" y="752"/>
                </a:cxn>
                <a:cxn ang="0">
                  <a:pos x="513" y="749"/>
                </a:cxn>
                <a:cxn ang="0">
                  <a:pos x="516" y="749"/>
                </a:cxn>
                <a:cxn ang="0">
                  <a:pos x="518" y="750"/>
                </a:cxn>
                <a:cxn ang="0">
                  <a:pos x="520" y="750"/>
                </a:cxn>
                <a:cxn ang="0">
                  <a:pos x="520" y="751"/>
                </a:cxn>
                <a:cxn ang="0">
                  <a:pos x="548" y="765"/>
                </a:cxn>
                <a:cxn ang="0">
                  <a:pos x="558" y="779"/>
                </a:cxn>
                <a:cxn ang="0">
                  <a:pos x="558" y="779"/>
                </a:cxn>
                <a:cxn ang="0">
                  <a:pos x="559" y="780"/>
                </a:cxn>
                <a:cxn ang="0">
                  <a:pos x="559" y="780"/>
                </a:cxn>
                <a:cxn ang="0">
                  <a:pos x="582" y="822"/>
                </a:cxn>
                <a:cxn ang="0">
                  <a:pos x="656" y="845"/>
                </a:cxn>
                <a:cxn ang="0">
                  <a:pos x="722" y="760"/>
                </a:cxn>
                <a:cxn ang="0">
                  <a:pos x="699" y="705"/>
                </a:cxn>
                <a:cxn ang="0">
                  <a:pos x="660" y="683"/>
                </a:cxn>
                <a:cxn ang="0">
                  <a:pos x="642" y="671"/>
                </a:cxn>
                <a:cxn ang="0">
                  <a:pos x="626" y="641"/>
                </a:cxn>
                <a:cxn ang="0">
                  <a:pos x="626" y="640"/>
                </a:cxn>
                <a:cxn ang="0">
                  <a:pos x="625" y="636"/>
                </a:cxn>
                <a:cxn ang="0">
                  <a:pos x="625" y="635"/>
                </a:cxn>
                <a:cxn ang="0">
                  <a:pos x="627" y="631"/>
                </a:cxn>
                <a:cxn ang="0">
                  <a:pos x="628" y="629"/>
                </a:cxn>
                <a:cxn ang="0">
                  <a:pos x="566" y="0"/>
                </a:cxn>
                <a:cxn ang="0">
                  <a:pos x="369" y="19"/>
                </a:cxn>
                <a:cxn ang="0">
                  <a:pos x="373" y="32"/>
                </a:cxn>
                <a:cxn ang="0">
                  <a:pos x="375" y="37"/>
                </a:cxn>
                <a:cxn ang="0">
                  <a:pos x="375" y="38"/>
                </a:cxn>
                <a:cxn ang="0">
                  <a:pos x="354" y="156"/>
                </a:cxn>
                <a:cxn ang="0">
                  <a:pos x="283" y="186"/>
                </a:cxn>
                <a:cxn ang="0">
                  <a:pos x="180" y="83"/>
                </a:cxn>
                <a:cxn ang="0">
                  <a:pos x="190" y="40"/>
                </a:cxn>
                <a:cxn ang="0">
                  <a:pos x="196" y="29"/>
                </a:cxn>
                <a:cxn ang="0">
                  <a:pos x="191" y="0"/>
                </a:cxn>
                <a:cxn ang="0">
                  <a:pos x="366" y="891"/>
                </a:cxn>
                <a:cxn ang="0">
                  <a:pos x="511" y="748"/>
                </a:cxn>
              </a:cxnLst>
              <a:rect l="0" t="0" r="r" b="b"/>
              <a:pathLst>
                <a:path w="766" h="891">
                  <a:moveTo>
                    <a:pt x="511" y="748"/>
                  </a:moveTo>
                  <a:cubicBezTo>
                    <a:pt x="511" y="748"/>
                    <a:pt x="511" y="748"/>
                    <a:pt x="511" y="748"/>
                  </a:cubicBezTo>
                  <a:cubicBezTo>
                    <a:pt x="512" y="750"/>
                    <a:pt x="512" y="750"/>
                    <a:pt x="512" y="750"/>
                  </a:cubicBezTo>
                  <a:cubicBezTo>
                    <a:pt x="513" y="752"/>
                    <a:pt x="513" y="752"/>
                    <a:pt x="513" y="752"/>
                  </a:cubicBezTo>
                  <a:cubicBezTo>
                    <a:pt x="513" y="752"/>
                    <a:pt x="513" y="752"/>
                    <a:pt x="513" y="752"/>
                  </a:cubicBezTo>
                  <a:cubicBezTo>
                    <a:pt x="513" y="752"/>
                    <a:pt x="513" y="752"/>
                    <a:pt x="513" y="752"/>
                  </a:cubicBezTo>
                  <a:cubicBezTo>
                    <a:pt x="513" y="752"/>
                    <a:pt x="513" y="752"/>
                    <a:pt x="513" y="752"/>
                  </a:cubicBezTo>
                  <a:cubicBezTo>
                    <a:pt x="513" y="749"/>
                    <a:pt x="513" y="749"/>
                    <a:pt x="513" y="749"/>
                  </a:cubicBezTo>
                  <a:cubicBezTo>
                    <a:pt x="513" y="749"/>
                    <a:pt x="515" y="749"/>
                    <a:pt x="516" y="749"/>
                  </a:cubicBezTo>
                  <a:cubicBezTo>
                    <a:pt x="516" y="749"/>
                    <a:pt x="516" y="749"/>
                    <a:pt x="516" y="749"/>
                  </a:cubicBezTo>
                  <a:cubicBezTo>
                    <a:pt x="518" y="750"/>
                    <a:pt x="518" y="750"/>
                    <a:pt x="518" y="750"/>
                  </a:cubicBezTo>
                  <a:cubicBezTo>
                    <a:pt x="518" y="750"/>
                    <a:pt x="518" y="750"/>
                    <a:pt x="518" y="750"/>
                  </a:cubicBezTo>
                  <a:cubicBezTo>
                    <a:pt x="519" y="750"/>
                    <a:pt x="519" y="750"/>
                    <a:pt x="519" y="750"/>
                  </a:cubicBezTo>
                  <a:cubicBezTo>
                    <a:pt x="519" y="750"/>
                    <a:pt x="520" y="750"/>
                    <a:pt x="520" y="750"/>
                  </a:cubicBezTo>
                  <a:cubicBezTo>
                    <a:pt x="520" y="751"/>
                    <a:pt x="520" y="751"/>
                    <a:pt x="520" y="751"/>
                  </a:cubicBezTo>
                  <a:cubicBezTo>
                    <a:pt x="520" y="751"/>
                    <a:pt x="520" y="751"/>
                    <a:pt x="520" y="751"/>
                  </a:cubicBezTo>
                  <a:cubicBezTo>
                    <a:pt x="521" y="751"/>
                    <a:pt x="521" y="751"/>
                    <a:pt x="522" y="751"/>
                  </a:cubicBezTo>
                  <a:cubicBezTo>
                    <a:pt x="531" y="753"/>
                    <a:pt x="541" y="758"/>
                    <a:pt x="548" y="765"/>
                  </a:cubicBezTo>
                  <a:cubicBezTo>
                    <a:pt x="552" y="769"/>
                    <a:pt x="556" y="774"/>
                    <a:pt x="558" y="779"/>
                  </a:cubicBezTo>
                  <a:cubicBezTo>
                    <a:pt x="558" y="779"/>
                    <a:pt x="558" y="779"/>
                    <a:pt x="558" y="779"/>
                  </a:cubicBezTo>
                  <a:cubicBezTo>
                    <a:pt x="558" y="779"/>
                    <a:pt x="558" y="779"/>
                    <a:pt x="558" y="779"/>
                  </a:cubicBezTo>
                  <a:cubicBezTo>
                    <a:pt x="558" y="779"/>
                    <a:pt x="558" y="779"/>
                    <a:pt x="558" y="779"/>
                  </a:cubicBezTo>
                  <a:cubicBezTo>
                    <a:pt x="558" y="779"/>
                    <a:pt x="558" y="779"/>
                    <a:pt x="558" y="779"/>
                  </a:cubicBezTo>
                  <a:cubicBezTo>
                    <a:pt x="559" y="780"/>
                    <a:pt x="559" y="780"/>
                    <a:pt x="559" y="780"/>
                  </a:cubicBezTo>
                  <a:cubicBezTo>
                    <a:pt x="559" y="780"/>
                    <a:pt x="559" y="780"/>
                    <a:pt x="559" y="780"/>
                  </a:cubicBezTo>
                  <a:cubicBezTo>
                    <a:pt x="559" y="780"/>
                    <a:pt x="559" y="780"/>
                    <a:pt x="559" y="780"/>
                  </a:cubicBezTo>
                  <a:cubicBezTo>
                    <a:pt x="561" y="785"/>
                    <a:pt x="562" y="790"/>
                    <a:pt x="563" y="794"/>
                  </a:cubicBezTo>
                  <a:cubicBezTo>
                    <a:pt x="567" y="804"/>
                    <a:pt x="573" y="814"/>
                    <a:pt x="582" y="822"/>
                  </a:cubicBezTo>
                  <a:cubicBezTo>
                    <a:pt x="598" y="839"/>
                    <a:pt x="619" y="847"/>
                    <a:pt x="640" y="847"/>
                  </a:cubicBezTo>
                  <a:cubicBezTo>
                    <a:pt x="645" y="847"/>
                    <a:pt x="651" y="846"/>
                    <a:pt x="656" y="845"/>
                  </a:cubicBezTo>
                  <a:cubicBezTo>
                    <a:pt x="671" y="842"/>
                    <a:pt x="685" y="834"/>
                    <a:pt x="697" y="822"/>
                  </a:cubicBezTo>
                  <a:cubicBezTo>
                    <a:pt x="714" y="805"/>
                    <a:pt x="722" y="783"/>
                    <a:pt x="722" y="760"/>
                  </a:cubicBezTo>
                  <a:cubicBezTo>
                    <a:pt x="722" y="757"/>
                    <a:pt x="722" y="755"/>
                    <a:pt x="722" y="752"/>
                  </a:cubicBezTo>
                  <a:cubicBezTo>
                    <a:pt x="720" y="735"/>
                    <a:pt x="712" y="719"/>
                    <a:pt x="699" y="705"/>
                  </a:cubicBezTo>
                  <a:cubicBezTo>
                    <a:pt x="690" y="696"/>
                    <a:pt x="679" y="690"/>
                    <a:pt x="667" y="686"/>
                  </a:cubicBezTo>
                  <a:cubicBezTo>
                    <a:pt x="665" y="685"/>
                    <a:pt x="662" y="684"/>
                    <a:pt x="660" y="683"/>
                  </a:cubicBezTo>
                  <a:cubicBezTo>
                    <a:pt x="653" y="681"/>
                    <a:pt x="647" y="677"/>
                    <a:pt x="642" y="671"/>
                  </a:cubicBezTo>
                  <a:cubicBezTo>
                    <a:pt x="642" y="671"/>
                    <a:pt x="642" y="671"/>
                    <a:pt x="642" y="671"/>
                  </a:cubicBezTo>
                  <a:cubicBezTo>
                    <a:pt x="634" y="664"/>
                    <a:pt x="629" y="654"/>
                    <a:pt x="627" y="644"/>
                  </a:cubicBezTo>
                  <a:cubicBezTo>
                    <a:pt x="627" y="643"/>
                    <a:pt x="626" y="642"/>
                    <a:pt x="626" y="641"/>
                  </a:cubicBezTo>
                  <a:cubicBezTo>
                    <a:pt x="626" y="640"/>
                    <a:pt x="626" y="640"/>
                    <a:pt x="626" y="640"/>
                  </a:cubicBezTo>
                  <a:cubicBezTo>
                    <a:pt x="626" y="640"/>
                    <a:pt x="626" y="640"/>
                    <a:pt x="626" y="640"/>
                  </a:cubicBezTo>
                  <a:cubicBezTo>
                    <a:pt x="626" y="639"/>
                    <a:pt x="626" y="638"/>
                    <a:pt x="626" y="638"/>
                  </a:cubicBezTo>
                  <a:cubicBezTo>
                    <a:pt x="626" y="637"/>
                    <a:pt x="625" y="636"/>
                    <a:pt x="625" y="636"/>
                  </a:cubicBezTo>
                  <a:cubicBezTo>
                    <a:pt x="625" y="635"/>
                    <a:pt x="625" y="635"/>
                    <a:pt x="625" y="635"/>
                  </a:cubicBezTo>
                  <a:cubicBezTo>
                    <a:pt x="625" y="635"/>
                    <a:pt x="625" y="635"/>
                    <a:pt x="625" y="635"/>
                  </a:cubicBezTo>
                  <a:cubicBezTo>
                    <a:pt x="625" y="633"/>
                    <a:pt x="626" y="632"/>
                    <a:pt x="626" y="631"/>
                  </a:cubicBezTo>
                  <a:cubicBezTo>
                    <a:pt x="626" y="631"/>
                    <a:pt x="626" y="631"/>
                    <a:pt x="627" y="631"/>
                  </a:cubicBezTo>
                  <a:cubicBezTo>
                    <a:pt x="627" y="630"/>
                    <a:pt x="627" y="630"/>
                    <a:pt x="628" y="629"/>
                  </a:cubicBezTo>
                  <a:cubicBezTo>
                    <a:pt x="628" y="629"/>
                    <a:pt x="628" y="629"/>
                    <a:pt x="628" y="629"/>
                  </a:cubicBezTo>
                  <a:cubicBezTo>
                    <a:pt x="766" y="491"/>
                    <a:pt x="766" y="491"/>
                    <a:pt x="766" y="491"/>
                  </a:cubicBezTo>
                  <a:cubicBezTo>
                    <a:pt x="634" y="354"/>
                    <a:pt x="567" y="180"/>
                    <a:pt x="566" y="0"/>
                  </a:cubicBezTo>
                  <a:cubicBezTo>
                    <a:pt x="375" y="0"/>
                    <a:pt x="375" y="0"/>
                    <a:pt x="375" y="0"/>
                  </a:cubicBezTo>
                  <a:cubicBezTo>
                    <a:pt x="371" y="4"/>
                    <a:pt x="369" y="12"/>
                    <a:pt x="369" y="19"/>
                  </a:cubicBezTo>
                  <a:cubicBezTo>
                    <a:pt x="369" y="24"/>
                    <a:pt x="369" y="28"/>
                    <a:pt x="373" y="32"/>
                  </a:cubicBezTo>
                  <a:cubicBezTo>
                    <a:pt x="373" y="32"/>
                    <a:pt x="373" y="32"/>
                    <a:pt x="373" y="32"/>
                  </a:cubicBezTo>
                  <a:cubicBezTo>
                    <a:pt x="373" y="34"/>
                    <a:pt x="374" y="35"/>
                    <a:pt x="375" y="37"/>
                  </a:cubicBezTo>
                  <a:cubicBezTo>
                    <a:pt x="375" y="37"/>
                    <a:pt x="375" y="37"/>
                    <a:pt x="375" y="37"/>
                  </a:cubicBezTo>
                  <a:cubicBezTo>
                    <a:pt x="374" y="37"/>
                    <a:pt x="374" y="37"/>
                    <a:pt x="374" y="37"/>
                  </a:cubicBezTo>
                  <a:cubicBezTo>
                    <a:pt x="375" y="38"/>
                    <a:pt x="375" y="38"/>
                    <a:pt x="375" y="38"/>
                  </a:cubicBezTo>
                  <a:cubicBezTo>
                    <a:pt x="381" y="51"/>
                    <a:pt x="385" y="67"/>
                    <a:pt x="385" y="83"/>
                  </a:cubicBezTo>
                  <a:cubicBezTo>
                    <a:pt x="385" y="111"/>
                    <a:pt x="373" y="137"/>
                    <a:pt x="354" y="156"/>
                  </a:cubicBezTo>
                  <a:cubicBezTo>
                    <a:pt x="353" y="156"/>
                    <a:pt x="353" y="157"/>
                    <a:pt x="352" y="158"/>
                  </a:cubicBezTo>
                  <a:cubicBezTo>
                    <a:pt x="335" y="175"/>
                    <a:pt x="310" y="186"/>
                    <a:pt x="283" y="186"/>
                  </a:cubicBezTo>
                  <a:cubicBezTo>
                    <a:pt x="259" y="186"/>
                    <a:pt x="237" y="178"/>
                    <a:pt x="220" y="163"/>
                  </a:cubicBezTo>
                  <a:cubicBezTo>
                    <a:pt x="196" y="144"/>
                    <a:pt x="180" y="115"/>
                    <a:pt x="180" y="83"/>
                  </a:cubicBezTo>
                  <a:cubicBezTo>
                    <a:pt x="180" y="68"/>
                    <a:pt x="184" y="54"/>
                    <a:pt x="189" y="41"/>
                  </a:cubicBezTo>
                  <a:cubicBezTo>
                    <a:pt x="189" y="41"/>
                    <a:pt x="190" y="41"/>
                    <a:pt x="190" y="40"/>
                  </a:cubicBezTo>
                  <a:cubicBezTo>
                    <a:pt x="190" y="40"/>
                    <a:pt x="190" y="40"/>
                    <a:pt x="190" y="40"/>
                  </a:cubicBezTo>
                  <a:cubicBezTo>
                    <a:pt x="192" y="36"/>
                    <a:pt x="194" y="33"/>
                    <a:pt x="196" y="29"/>
                  </a:cubicBezTo>
                  <a:cubicBezTo>
                    <a:pt x="197" y="26"/>
                    <a:pt x="197" y="23"/>
                    <a:pt x="197" y="19"/>
                  </a:cubicBezTo>
                  <a:cubicBezTo>
                    <a:pt x="197" y="12"/>
                    <a:pt x="195" y="4"/>
                    <a:pt x="191" y="0"/>
                  </a:cubicBezTo>
                  <a:cubicBezTo>
                    <a:pt x="0" y="0"/>
                    <a:pt x="0" y="0"/>
                    <a:pt x="0" y="0"/>
                  </a:cubicBezTo>
                  <a:cubicBezTo>
                    <a:pt x="1" y="324"/>
                    <a:pt x="123" y="644"/>
                    <a:pt x="366" y="891"/>
                  </a:cubicBezTo>
                  <a:cubicBezTo>
                    <a:pt x="505" y="751"/>
                    <a:pt x="505" y="751"/>
                    <a:pt x="505" y="751"/>
                  </a:cubicBezTo>
                  <a:cubicBezTo>
                    <a:pt x="507" y="750"/>
                    <a:pt x="509" y="748"/>
                    <a:pt x="511" y="748"/>
                  </a:cubicBezTo>
                  <a:close/>
                </a:path>
              </a:pathLst>
            </a:custGeom>
            <a:solidFill>
              <a:schemeClr val="accent1"/>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solidFill>
                  <a:srgbClr val="273339"/>
                </a:solidFill>
              </a:endParaRPr>
            </a:p>
          </p:txBody>
        </p:sp>
      </p:grpSp>
      <p:grpSp>
        <p:nvGrpSpPr>
          <p:cNvPr id="91" name="Group 90"/>
          <p:cNvGrpSpPr/>
          <p:nvPr/>
        </p:nvGrpSpPr>
        <p:grpSpPr>
          <a:xfrm>
            <a:off x="8006399" y="1425454"/>
            <a:ext cx="3650347" cy="4761019"/>
            <a:chOff x="7800918" y="1425454"/>
            <a:chExt cx="3650347" cy="4761019"/>
          </a:xfrm>
        </p:grpSpPr>
        <p:grpSp>
          <p:nvGrpSpPr>
            <p:cNvPr id="66" name="Group 65"/>
            <p:cNvGrpSpPr/>
            <p:nvPr/>
          </p:nvGrpSpPr>
          <p:grpSpPr>
            <a:xfrm>
              <a:off x="7800918" y="1425454"/>
              <a:ext cx="2932644" cy="776994"/>
              <a:chOff x="9758744" y="577361"/>
              <a:chExt cx="2932644" cy="776994"/>
            </a:xfrm>
          </p:grpSpPr>
          <p:sp>
            <p:nvSpPr>
              <p:cNvPr id="63"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9D1217"/>
                    </a:solidFill>
                  </a:rPr>
                  <a:t>Airlines</a:t>
                </a:r>
              </a:p>
            </p:txBody>
          </p:sp>
          <p:sp>
            <p:nvSpPr>
              <p:cNvPr id="64"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FFP design, LCC design strategies, partner recruitment &amp; point sales.</a:t>
                </a:r>
                <a:endParaRPr lang="en-US" sz="1200" dirty="0">
                  <a:solidFill>
                    <a:srgbClr val="8C9CA6"/>
                  </a:solidFill>
                </a:endParaRPr>
              </a:p>
            </p:txBody>
          </p:sp>
        </p:grpSp>
        <p:grpSp>
          <p:nvGrpSpPr>
            <p:cNvPr id="67" name="Group 66"/>
            <p:cNvGrpSpPr/>
            <p:nvPr/>
          </p:nvGrpSpPr>
          <p:grpSpPr>
            <a:xfrm>
              <a:off x="8518621" y="2691907"/>
              <a:ext cx="2932644" cy="776994"/>
              <a:chOff x="9758744" y="577361"/>
              <a:chExt cx="2932644" cy="776994"/>
            </a:xfrm>
          </p:grpSpPr>
          <p:sp>
            <p:nvSpPr>
              <p:cNvPr id="68"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814E7E"/>
                    </a:solidFill>
                  </a:rPr>
                  <a:t>Restaurants</a:t>
                </a:r>
              </a:p>
            </p:txBody>
          </p:sp>
          <p:sp>
            <p:nvSpPr>
              <p:cNvPr id="69"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Casual &amp; fine dining, program design technology </a:t>
                </a:r>
                <a:r>
                  <a:rPr lang="en-US" sz="1200" dirty="0">
                    <a:solidFill>
                      <a:srgbClr val="8C9CA6"/>
                    </a:solidFill>
                  </a:rPr>
                  <a:t>s</a:t>
                </a:r>
                <a:r>
                  <a:rPr lang="en-US" sz="1200" dirty="0" smtClean="0">
                    <a:solidFill>
                      <a:srgbClr val="8C9CA6"/>
                    </a:solidFill>
                  </a:rPr>
                  <a:t>election</a:t>
                </a:r>
                <a:endParaRPr lang="en-US" sz="1200" dirty="0">
                  <a:solidFill>
                    <a:srgbClr val="8C9CA6"/>
                  </a:solidFill>
                </a:endParaRPr>
              </a:p>
            </p:txBody>
          </p:sp>
        </p:grpSp>
        <p:grpSp>
          <p:nvGrpSpPr>
            <p:cNvPr id="70" name="Group 69"/>
            <p:cNvGrpSpPr/>
            <p:nvPr/>
          </p:nvGrpSpPr>
          <p:grpSpPr>
            <a:xfrm>
              <a:off x="8518621" y="3958360"/>
              <a:ext cx="2932644" cy="776994"/>
              <a:chOff x="9758744" y="577361"/>
              <a:chExt cx="2932644" cy="776994"/>
            </a:xfrm>
          </p:grpSpPr>
          <p:sp>
            <p:nvSpPr>
              <p:cNvPr id="71"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8C9CA6"/>
                    </a:solidFill>
                  </a:rPr>
                  <a:t>Hospitality</a:t>
                </a:r>
              </a:p>
            </p:txBody>
          </p:sp>
          <p:sp>
            <p:nvSpPr>
              <p:cNvPr id="72"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Strategic design for hospitality groups, hotel program health check</a:t>
                </a:r>
                <a:endParaRPr lang="en-US" sz="1200" dirty="0">
                  <a:solidFill>
                    <a:srgbClr val="8C9CA6"/>
                  </a:solidFill>
                </a:endParaRPr>
              </a:p>
            </p:txBody>
          </p:sp>
        </p:grpSp>
        <p:grpSp>
          <p:nvGrpSpPr>
            <p:cNvPr id="73" name="Group 72"/>
            <p:cNvGrpSpPr/>
            <p:nvPr/>
          </p:nvGrpSpPr>
          <p:grpSpPr>
            <a:xfrm>
              <a:off x="7800918" y="5224813"/>
              <a:ext cx="2932644" cy="961660"/>
              <a:chOff x="9758744" y="577361"/>
              <a:chExt cx="2932644" cy="961660"/>
            </a:xfrm>
          </p:grpSpPr>
          <p:sp>
            <p:nvSpPr>
              <p:cNvPr id="74"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F17C3F"/>
                    </a:solidFill>
                  </a:rPr>
                  <a:t>Entertainment</a:t>
                </a:r>
              </a:p>
            </p:txBody>
          </p:sp>
          <p:sp>
            <p:nvSpPr>
              <p:cNvPr id="75"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Shopping mall leisure facilities program design, family leisure centers customer engagement strategies.</a:t>
                </a:r>
                <a:endParaRPr lang="en-US" sz="1200" dirty="0">
                  <a:solidFill>
                    <a:srgbClr val="8C9CA6"/>
                  </a:solidFill>
                </a:endParaRPr>
              </a:p>
            </p:txBody>
          </p:sp>
        </p:grpSp>
      </p:grpSp>
      <p:grpSp>
        <p:nvGrpSpPr>
          <p:cNvPr id="105" name="Group 104"/>
          <p:cNvGrpSpPr/>
          <p:nvPr/>
        </p:nvGrpSpPr>
        <p:grpSpPr>
          <a:xfrm>
            <a:off x="482309" y="1425454"/>
            <a:ext cx="3704685" cy="4761019"/>
            <a:chOff x="482309" y="1565273"/>
            <a:chExt cx="3704685" cy="4761019"/>
          </a:xfrm>
        </p:grpSpPr>
        <p:grpSp>
          <p:nvGrpSpPr>
            <p:cNvPr id="93" name="Group 92"/>
            <p:cNvGrpSpPr/>
            <p:nvPr/>
          </p:nvGrpSpPr>
          <p:grpSpPr>
            <a:xfrm>
              <a:off x="1254350" y="1565273"/>
              <a:ext cx="2932644" cy="1084770"/>
              <a:chOff x="9758744" y="577361"/>
              <a:chExt cx="2932644" cy="1084770"/>
            </a:xfrm>
          </p:grpSpPr>
          <p:sp>
            <p:nvSpPr>
              <p:cNvPr id="103"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0095CD">
                        <a:lumMod val="75000"/>
                      </a:srgbClr>
                    </a:solidFill>
                  </a:rPr>
                  <a:t>Retail</a:t>
                </a:r>
              </a:p>
            </p:txBody>
          </p:sp>
          <p:sp>
            <p:nvSpPr>
              <p:cNvPr id="104" name="Content Placeholder 2"/>
              <p:cNvSpPr txBox="1">
                <a:spLocks/>
              </p:cNvSpPr>
              <p:nvPr/>
            </p:nvSpPr>
            <p:spPr>
              <a:xfrm>
                <a:off x="9758744" y="892690"/>
                <a:ext cx="2932644" cy="76944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100" dirty="0" smtClean="0">
                    <a:solidFill>
                      <a:srgbClr val="8C9CA6"/>
                    </a:solidFill>
                  </a:rPr>
                  <a:t>Loyalty program design for opticians, pharmacy, department stores, jewelers, toy stores, fashion</a:t>
                </a:r>
              </a:p>
              <a:p>
                <a:pPr marL="0" indent="0" algn="r">
                  <a:spcBef>
                    <a:spcPts val="0"/>
                  </a:spcBef>
                  <a:buFont typeface="Arial" pitchFamily="34" charset="0"/>
                  <a:buNone/>
                </a:pPr>
                <a:r>
                  <a:rPr lang="en-US" sz="1100" dirty="0" smtClean="0">
                    <a:solidFill>
                      <a:srgbClr val="8C9CA6"/>
                    </a:solidFill>
                  </a:rPr>
                  <a:t>Customer communication strategies Technology selection, participation in coalition evaluation.</a:t>
                </a:r>
                <a:endParaRPr lang="en-US" sz="1100" dirty="0">
                  <a:solidFill>
                    <a:srgbClr val="8C9CA6"/>
                  </a:solidFill>
                </a:endParaRPr>
              </a:p>
            </p:txBody>
          </p:sp>
        </p:grpSp>
        <p:grpSp>
          <p:nvGrpSpPr>
            <p:cNvPr id="94" name="Group 93"/>
            <p:cNvGrpSpPr/>
            <p:nvPr/>
          </p:nvGrpSpPr>
          <p:grpSpPr>
            <a:xfrm>
              <a:off x="482309" y="2831726"/>
              <a:ext cx="2932644" cy="1330992"/>
              <a:chOff x="9758744" y="577361"/>
              <a:chExt cx="2932644" cy="1330992"/>
            </a:xfrm>
          </p:grpSpPr>
          <p:sp>
            <p:nvSpPr>
              <p:cNvPr id="101"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7BB21B"/>
                    </a:solidFill>
                  </a:rPr>
                  <a:t>Finance</a:t>
                </a:r>
              </a:p>
            </p:txBody>
          </p:sp>
          <p:sp>
            <p:nvSpPr>
              <p:cNvPr id="102" name="Content Placeholder 2"/>
              <p:cNvSpPr txBox="1">
                <a:spLocks/>
              </p:cNvSpPr>
              <p:nvPr/>
            </p:nvSpPr>
            <p:spPr>
              <a:xfrm>
                <a:off x="9758744" y="892690"/>
                <a:ext cx="2932644" cy="1015663"/>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Credit card loyalty program, design and implementation, health check optimization, bank program design, reward partner recruitment, communications planning &amp; ROI effectiveness analysis.</a:t>
                </a:r>
                <a:endParaRPr lang="en-US" sz="1200" dirty="0">
                  <a:solidFill>
                    <a:srgbClr val="8C9CA6"/>
                  </a:solidFill>
                </a:endParaRPr>
              </a:p>
            </p:txBody>
          </p:sp>
        </p:grpSp>
        <p:grpSp>
          <p:nvGrpSpPr>
            <p:cNvPr id="95" name="Group 94"/>
            <p:cNvGrpSpPr/>
            <p:nvPr/>
          </p:nvGrpSpPr>
          <p:grpSpPr>
            <a:xfrm>
              <a:off x="482309" y="4098179"/>
              <a:ext cx="2932644" cy="961660"/>
              <a:chOff x="9758744" y="577361"/>
              <a:chExt cx="2932644" cy="961660"/>
            </a:xfrm>
          </p:grpSpPr>
          <p:sp>
            <p:nvSpPr>
              <p:cNvPr id="99"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0095CD"/>
                    </a:solidFill>
                  </a:rPr>
                  <a:t>Insurance</a:t>
                </a:r>
              </a:p>
            </p:txBody>
          </p:sp>
          <p:sp>
            <p:nvSpPr>
              <p:cNvPr id="100"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Churn reduction strategies, customer engagement activity, cross selling customer journeys.</a:t>
                </a:r>
                <a:endParaRPr lang="en-US" sz="1200" dirty="0">
                  <a:solidFill>
                    <a:srgbClr val="8C9CA6"/>
                  </a:solidFill>
                </a:endParaRPr>
              </a:p>
            </p:txBody>
          </p:sp>
        </p:grpSp>
        <p:grpSp>
          <p:nvGrpSpPr>
            <p:cNvPr id="96" name="Group 95"/>
            <p:cNvGrpSpPr/>
            <p:nvPr/>
          </p:nvGrpSpPr>
          <p:grpSpPr>
            <a:xfrm>
              <a:off x="1254350" y="5364632"/>
              <a:ext cx="2932644" cy="961660"/>
              <a:chOff x="9758744" y="577361"/>
              <a:chExt cx="2932644" cy="961660"/>
            </a:xfrm>
          </p:grpSpPr>
          <p:sp>
            <p:nvSpPr>
              <p:cNvPr id="97"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814E7E">
                        <a:lumMod val="50000"/>
                      </a:srgbClr>
                    </a:solidFill>
                  </a:rPr>
                  <a:t>Packaged goods</a:t>
                </a:r>
              </a:p>
            </p:txBody>
          </p:sp>
          <p:sp>
            <p:nvSpPr>
              <p:cNvPr id="98"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Rewards for purchase strategies, promotional concept development, digital engagement activity</a:t>
                </a:r>
                <a:endParaRPr lang="en-US" sz="1200" dirty="0">
                  <a:solidFill>
                    <a:srgbClr val="8C9CA6"/>
                  </a:solidFill>
                </a:endParaRPr>
              </a:p>
            </p:txBody>
          </p:sp>
        </p:grpSp>
      </p:grpSp>
      <p:sp>
        <p:nvSpPr>
          <p:cNvPr id="106" name="TextBox 105"/>
          <p:cNvSpPr txBox="1"/>
          <p:nvPr/>
        </p:nvSpPr>
        <p:spPr>
          <a:xfrm>
            <a:off x="6304620" y="2125502"/>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01</a:t>
            </a:r>
          </a:p>
        </p:txBody>
      </p:sp>
      <p:sp>
        <p:nvSpPr>
          <p:cNvPr id="107" name="TextBox 106"/>
          <p:cNvSpPr txBox="1"/>
          <p:nvPr/>
        </p:nvSpPr>
        <p:spPr>
          <a:xfrm>
            <a:off x="7200213" y="2911216"/>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02</a:t>
            </a:r>
          </a:p>
        </p:txBody>
      </p:sp>
      <p:sp>
        <p:nvSpPr>
          <p:cNvPr id="108" name="TextBox 107"/>
          <p:cNvSpPr txBox="1"/>
          <p:nvPr/>
        </p:nvSpPr>
        <p:spPr>
          <a:xfrm>
            <a:off x="7241160" y="4042855"/>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03</a:t>
            </a:r>
          </a:p>
        </p:txBody>
      </p:sp>
      <p:sp>
        <p:nvSpPr>
          <p:cNvPr id="109" name="TextBox 108"/>
          <p:cNvSpPr txBox="1"/>
          <p:nvPr/>
        </p:nvSpPr>
        <p:spPr>
          <a:xfrm>
            <a:off x="6470261" y="4902343"/>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04</a:t>
            </a:r>
          </a:p>
        </p:txBody>
      </p:sp>
      <p:sp>
        <p:nvSpPr>
          <p:cNvPr id="110" name="TextBox 109"/>
          <p:cNvSpPr txBox="1"/>
          <p:nvPr/>
        </p:nvSpPr>
        <p:spPr>
          <a:xfrm>
            <a:off x="5383475" y="4977805"/>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05</a:t>
            </a:r>
          </a:p>
        </p:txBody>
      </p:sp>
      <p:sp>
        <p:nvSpPr>
          <p:cNvPr id="111" name="TextBox 110"/>
          <p:cNvSpPr txBox="1"/>
          <p:nvPr/>
        </p:nvSpPr>
        <p:spPr>
          <a:xfrm>
            <a:off x="4477062" y="4247310"/>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06</a:t>
            </a:r>
          </a:p>
        </p:txBody>
      </p:sp>
      <p:sp>
        <p:nvSpPr>
          <p:cNvPr id="112" name="TextBox 111"/>
          <p:cNvSpPr txBox="1"/>
          <p:nvPr/>
        </p:nvSpPr>
        <p:spPr>
          <a:xfrm>
            <a:off x="4386865" y="3131680"/>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07</a:t>
            </a:r>
          </a:p>
        </p:txBody>
      </p:sp>
      <p:sp>
        <p:nvSpPr>
          <p:cNvPr id="113" name="TextBox 112"/>
          <p:cNvSpPr txBox="1"/>
          <p:nvPr/>
        </p:nvSpPr>
        <p:spPr>
          <a:xfrm>
            <a:off x="5175079" y="2238284"/>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08</a:t>
            </a:r>
          </a:p>
        </p:txBody>
      </p:sp>
    </p:spTree>
    <p:extLst>
      <p:ext uri="{BB962C8B-B14F-4D97-AF65-F5344CB8AC3E}">
        <p14:creationId xmlns:p14="http://schemas.microsoft.com/office/powerpoint/2010/main" val="253903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sp>
        <p:nvSpPr>
          <p:cNvPr id="43" name="Rectangle 42"/>
          <p:cNvSpPr/>
          <p:nvPr/>
        </p:nvSpPr>
        <p:spPr>
          <a:xfrm>
            <a:off x="0" y="0"/>
            <a:ext cx="12192000" cy="6858000"/>
          </a:xfrm>
          <a:prstGeom prst="rect">
            <a:avLst/>
          </a:prstGeom>
          <a:solidFill>
            <a:schemeClr val="accent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4221012" y="4738182"/>
            <a:ext cx="3750001" cy="461665"/>
          </a:xfrm>
          <a:prstGeom prst="rect">
            <a:avLst/>
          </a:prstGeom>
        </p:spPr>
        <p:txBody>
          <a:bodyPr wrap="none" anchor="ctr">
            <a:spAutoFit/>
          </a:bodyPr>
          <a:lstStyle/>
          <a:p>
            <a:pPr algn="ctr"/>
            <a:r>
              <a:rPr lang="en-US" sz="2400" dirty="0">
                <a:solidFill>
                  <a:prstClr val="white"/>
                </a:solidFill>
              </a:rPr>
              <a:t>Your Digital Business Partner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635" y="2603603"/>
            <a:ext cx="2958730" cy="1650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9416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222" r="222"/>
          <a:stretch>
            <a:fillRect/>
          </a:stretch>
        </p:blipFill>
        <p:spPr>
          <a:solidFill>
            <a:schemeClr val="accent2">
              <a:lumMod val="50000"/>
            </a:schemeClr>
          </a:solidFill>
        </p:spPr>
      </p:pic>
      <p:sp>
        <p:nvSpPr>
          <p:cNvPr id="6" name="Title 5"/>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smtClean="0"/>
              <a:t>Digital Marketing</a:t>
            </a:r>
            <a:endParaRPr lang="en-US" dirty="0"/>
          </a:p>
        </p:txBody>
      </p:sp>
      <p:grpSp>
        <p:nvGrpSpPr>
          <p:cNvPr id="13" name="Group 12"/>
          <p:cNvGrpSpPr/>
          <p:nvPr/>
        </p:nvGrpSpPr>
        <p:grpSpPr>
          <a:xfrm>
            <a:off x="72136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A73982E7-B108-44DC-83E9-C9EC2287EB54}" type="datetime1">
              <a:rPr lang="en-US" smtClean="0">
                <a:solidFill>
                  <a:srgbClr val="273339">
                    <a:tint val="75000"/>
                  </a:srgbClr>
                </a:solidFill>
              </a:rPr>
              <a:pPr/>
              <a:t>9/25/2017</a:t>
            </a:fld>
            <a:endParaRPr lang="en-US">
              <a:solidFill>
                <a:srgbClr val="273339">
                  <a:tint val="75000"/>
                </a:srgbClr>
              </a:solidFill>
            </a:endParaRPr>
          </a:p>
        </p:txBody>
      </p:sp>
      <p:sp>
        <p:nvSpPr>
          <p:cNvPr id="7" name="Footer Placeholder 6"/>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9" name="Slide Number Placeholder 8"/>
          <p:cNvSpPr>
            <a:spLocks noGrp="1"/>
          </p:cNvSpPr>
          <p:nvPr>
            <p:ph type="sldNum" sz="quarter" idx="12"/>
          </p:nvPr>
        </p:nvSpPr>
        <p:spPr/>
        <p:txBody>
          <a:bodyPr/>
          <a:lstStyle/>
          <a:p>
            <a:fld id="{6E18DBF4-37B7-4C4F-9728-A1C100B177EE}" type="slidenum">
              <a:rPr lang="en-US" smtClean="0">
                <a:solidFill>
                  <a:srgbClr val="273339">
                    <a:tint val="75000"/>
                  </a:srgbClr>
                </a:solidFill>
              </a:rPr>
              <a:pPr/>
              <a:t>20</a:t>
            </a:fld>
            <a:endParaRPr lang="en-US">
              <a:solidFill>
                <a:srgbClr val="273339">
                  <a:tint val="75000"/>
                </a:srgbClr>
              </a:solidFill>
            </a:endParaRPr>
          </a:p>
        </p:txBody>
      </p:sp>
    </p:spTree>
    <p:extLst>
      <p:ext uri="{BB962C8B-B14F-4D97-AF65-F5344CB8AC3E}">
        <p14:creationId xmlns:p14="http://schemas.microsoft.com/office/powerpoint/2010/main" val="3405757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Possibilities</a:t>
            </a:r>
            <a:endParaRPr lang="en-US" dirty="0"/>
          </a:p>
        </p:txBody>
      </p:sp>
      <p:sp>
        <p:nvSpPr>
          <p:cNvPr id="3" name="Date Placeholder 2"/>
          <p:cNvSpPr>
            <a:spLocks noGrp="1"/>
          </p:cNvSpPr>
          <p:nvPr>
            <p:ph type="dt" sz="half" idx="10"/>
          </p:nvPr>
        </p:nvSpPr>
        <p:spPr/>
        <p:txBody>
          <a:bodyPr/>
          <a:lstStyle/>
          <a:p>
            <a:fld id="{A98877DC-ECBA-4B83-AA72-5BADE3A5E250}"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21</a:t>
            </a:fld>
            <a:endParaRPr lang="en-US"/>
          </a:p>
        </p:txBody>
      </p:sp>
      <p:sp>
        <p:nvSpPr>
          <p:cNvPr id="41" name="Pentagon 40"/>
          <p:cNvSpPr/>
          <p:nvPr/>
        </p:nvSpPr>
        <p:spPr>
          <a:xfrm flipH="1">
            <a:off x="6228949" y="2438744"/>
            <a:ext cx="2670375" cy="68963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Pentagon 41"/>
          <p:cNvSpPr/>
          <p:nvPr/>
        </p:nvSpPr>
        <p:spPr>
          <a:xfrm flipH="1">
            <a:off x="5474646" y="3200745"/>
            <a:ext cx="2952238" cy="72951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Pentagon 42"/>
          <p:cNvSpPr/>
          <p:nvPr/>
        </p:nvSpPr>
        <p:spPr>
          <a:xfrm flipH="1">
            <a:off x="5024588" y="4013086"/>
            <a:ext cx="2952238" cy="64972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4" name="Group 58"/>
          <p:cNvGrpSpPr/>
          <p:nvPr/>
        </p:nvGrpSpPr>
        <p:grpSpPr>
          <a:xfrm>
            <a:off x="7167166" y="3749299"/>
            <a:ext cx="3487351" cy="1672675"/>
            <a:chOff x="5329238" y="2790825"/>
            <a:chExt cx="2651125" cy="1271588"/>
          </a:xfrm>
        </p:grpSpPr>
        <p:sp>
          <p:nvSpPr>
            <p:cNvPr id="52" name="Freeform 6"/>
            <p:cNvSpPr>
              <a:spLocks/>
            </p:cNvSpPr>
            <p:nvPr/>
          </p:nvSpPr>
          <p:spPr bwMode="auto">
            <a:xfrm>
              <a:off x="5711825" y="2790825"/>
              <a:ext cx="1885950" cy="471488"/>
            </a:xfrm>
            <a:custGeom>
              <a:avLst/>
              <a:gdLst/>
              <a:ahLst/>
              <a:cxnLst>
                <a:cxn ang="0">
                  <a:pos x="586" y="297"/>
                </a:cxn>
                <a:cxn ang="0">
                  <a:pos x="0" y="126"/>
                </a:cxn>
                <a:cxn ang="0">
                  <a:pos x="586" y="0"/>
                </a:cxn>
                <a:cxn ang="0">
                  <a:pos x="1188" y="131"/>
                </a:cxn>
                <a:cxn ang="0">
                  <a:pos x="586" y="297"/>
                </a:cxn>
              </a:cxnLst>
              <a:rect l="0" t="0" r="r" b="b"/>
              <a:pathLst>
                <a:path w="1188" h="297">
                  <a:moveTo>
                    <a:pt x="586" y="297"/>
                  </a:moveTo>
                  <a:lnTo>
                    <a:pt x="0" y="126"/>
                  </a:lnTo>
                  <a:lnTo>
                    <a:pt x="586" y="0"/>
                  </a:lnTo>
                  <a:lnTo>
                    <a:pt x="1188" y="131"/>
                  </a:lnTo>
                  <a:lnTo>
                    <a:pt x="586" y="297"/>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3" name="Freeform 11"/>
            <p:cNvSpPr>
              <a:spLocks/>
            </p:cNvSpPr>
            <p:nvPr/>
          </p:nvSpPr>
          <p:spPr bwMode="auto">
            <a:xfrm>
              <a:off x="6642100" y="2998788"/>
              <a:ext cx="1338263" cy="1063625"/>
            </a:xfrm>
            <a:custGeom>
              <a:avLst/>
              <a:gdLst/>
              <a:ahLst/>
              <a:cxnLst>
                <a:cxn ang="0">
                  <a:pos x="0" y="670"/>
                </a:cxn>
                <a:cxn ang="0">
                  <a:pos x="0" y="166"/>
                </a:cxn>
                <a:cxn ang="0">
                  <a:pos x="602" y="0"/>
                </a:cxn>
                <a:cxn ang="0">
                  <a:pos x="843" y="307"/>
                </a:cxn>
                <a:cxn ang="0">
                  <a:pos x="0" y="670"/>
                </a:cxn>
              </a:cxnLst>
              <a:rect l="0" t="0" r="r" b="b"/>
              <a:pathLst>
                <a:path w="843" h="670">
                  <a:moveTo>
                    <a:pt x="0" y="670"/>
                  </a:moveTo>
                  <a:lnTo>
                    <a:pt x="0" y="166"/>
                  </a:lnTo>
                  <a:lnTo>
                    <a:pt x="602" y="0"/>
                  </a:lnTo>
                  <a:lnTo>
                    <a:pt x="843" y="307"/>
                  </a:lnTo>
                  <a:lnTo>
                    <a:pt x="0" y="67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4" name="Freeform 12"/>
            <p:cNvSpPr>
              <a:spLocks/>
            </p:cNvSpPr>
            <p:nvPr/>
          </p:nvSpPr>
          <p:spPr bwMode="auto">
            <a:xfrm>
              <a:off x="5329238" y="2990850"/>
              <a:ext cx="1312863" cy="1071563"/>
            </a:xfrm>
            <a:custGeom>
              <a:avLst/>
              <a:gdLst/>
              <a:ahLst/>
              <a:cxnLst>
                <a:cxn ang="0">
                  <a:pos x="827" y="675"/>
                </a:cxn>
                <a:cxn ang="0">
                  <a:pos x="0" y="312"/>
                </a:cxn>
                <a:cxn ang="0">
                  <a:pos x="241" y="0"/>
                </a:cxn>
                <a:cxn ang="0">
                  <a:pos x="827" y="171"/>
                </a:cxn>
                <a:cxn ang="0">
                  <a:pos x="827" y="675"/>
                </a:cxn>
              </a:cxnLst>
              <a:rect l="0" t="0" r="r" b="b"/>
              <a:pathLst>
                <a:path w="827" h="675">
                  <a:moveTo>
                    <a:pt x="827" y="675"/>
                  </a:moveTo>
                  <a:lnTo>
                    <a:pt x="0" y="312"/>
                  </a:lnTo>
                  <a:lnTo>
                    <a:pt x="241" y="0"/>
                  </a:lnTo>
                  <a:lnTo>
                    <a:pt x="827" y="171"/>
                  </a:lnTo>
                  <a:lnTo>
                    <a:pt x="827" y="675"/>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grpSp>
      <p:grpSp>
        <p:nvGrpSpPr>
          <p:cNvPr id="45" name="Group 57"/>
          <p:cNvGrpSpPr/>
          <p:nvPr/>
        </p:nvGrpSpPr>
        <p:grpSpPr>
          <a:xfrm>
            <a:off x="7735169" y="3101944"/>
            <a:ext cx="2345087" cy="1158969"/>
            <a:chOff x="5761038" y="2298700"/>
            <a:chExt cx="1782762" cy="881063"/>
          </a:xfrm>
        </p:grpSpPr>
        <p:sp>
          <p:nvSpPr>
            <p:cNvPr id="49" name="Freeform 5"/>
            <p:cNvSpPr>
              <a:spLocks/>
            </p:cNvSpPr>
            <p:nvPr/>
          </p:nvSpPr>
          <p:spPr bwMode="auto">
            <a:xfrm>
              <a:off x="6184900" y="2298700"/>
              <a:ext cx="919163" cy="161925"/>
            </a:xfrm>
            <a:custGeom>
              <a:avLst/>
              <a:gdLst/>
              <a:ahLst/>
              <a:cxnLst>
                <a:cxn ang="0">
                  <a:pos x="579" y="47"/>
                </a:cxn>
                <a:cxn ang="0">
                  <a:pos x="288" y="102"/>
                </a:cxn>
                <a:cxn ang="0">
                  <a:pos x="0" y="51"/>
                </a:cxn>
                <a:cxn ang="0">
                  <a:pos x="288" y="0"/>
                </a:cxn>
                <a:cxn ang="0">
                  <a:pos x="579" y="47"/>
                </a:cxn>
              </a:cxnLst>
              <a:rect l="0" t="0" r="r" b="b"/>
              <a:pathLst>
                <a:path w="579" h="102">
                  <a:moveTo>
                    <a:pt x="579" y="47"/>
                  </a:moveTo>
                  <a:lnTo>
                    <a:pt x="288" y="102"/>
                  </a:lnTo>
                  <a:lnTo>
                    <a:pt x="0" y="51"/>
                  </a:lnTo>
                  <a:lnTo>
                    <a:pt x="288" y="0"/>
                  </a:lnTo>
                  <a:lnTo>
                    <a:pt x="579" y="47"/>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0" name="Freeform 9"/>
            <p:cNvSpPr>
              <a:spLocks/>
            </p:cNvSpPr>
            <p:nvPr/>
          </p:nvSpPr>
          <p:spPr bwMode="auto">
            <a:xfrm>
              <a:off x="5761038" y="2379663"/>
              <a:ext cx="881063" cy="800100"/>
            </a:xfrm>
            <a:custGeom>
              <a:avLst/>
              <a:gdLst/>
              <a:ahLst/>
              <a:cxnLst>
                <a:cxn ang="0">
                  <a:pos x="555" y="51"/>
                </a:cxn>
                <a:cxn ang="0">
                  <a:pos x="555" y="504"/>
                </a:cxn>
                <a:cxn ang="0">
                  <a:pos x="0" y="345"/>
                </a:cxn>
                <a:cxn ang="0">
                  <a:pos x="267" y="0"/>
                </a:cxn>
                <a:cxn ang="0">
                  <a:pos x="267" y="0"/>
                </a:cxn>
                <a:cxn ang="0">
                  <a:pos x="555" y="51"/>
                </a:cxn>
              </a:cxnLst>
              <a:rect l="0" t="0" r="r" b="b"/>
              <a:pathLst>
                <a:path w="555" h="504">
                  <a:moveTo>
                    <a:pt x="555" y="51"/>
                  </a:moveTo>
                  <a:lnTo>
                    <a:pt x="555" y="504"/>
                  </a:lnTo>
                  <a:lnTo>
                    <a:pt x="0" y="345"/>
                  </a:lnTo>
                  <a:lnTo>
                    <a:pt x="267" y="0"/>
                  </a:lnTo>
                  <a:lnTo>
                    <a:pt x="267" y="0"/>
                  </a:lnTo>
                  <a:lnTo>
                    <a:pt x="555" y="51"/>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1" name="Freeform 10"/>
            <p:cNvSpPr>
              <a:spLocks/>
            </p:cNvSpPr>
            <p:nvPr/>
          </p:nvSpPr>
          <p:spPr bwMode="auto">
            <a:xfrm>
              <a:off x="6642100" y="2373313"/>
              <a:ext cx="901700" cy="806450"/>
            </a:xfrm>
            <a:custGeom>
              <a:avLst/>
              <a:gdLst/>
              <a:ahLst/>
              <a:cxnLst>
                <a:cxn ang="0">
                  <a:pos x="0" y="508"/>
                </a:cxn>
                <a:cxn ang="0">
                  <a:pos x="0" y="55"/>
                </a:cxn>
                <a:cxn ang="0">
                  <a:pos x="291" y="0"/>
                </a:cxn>
                <a:cxn ang="0">
                  <a:pos x="291" y="0"/>
                </a:cxn>
                <a:cxn ang="0">
                  <a:pos x="568" y="352"/>
                </a:cxn>
                <a:cxn ang="0">
                  <a:pos x="0" y="508"/>
                </a:cxn>
              </a:cxnLst>
              <a:rect l="0" t="0" r="r" b="b"/>
              <a:pathLst>
                <a:path w="568" h="508">
                  <a:moveTo>
                    <a:pt x="0" y="508"/>
                  </a:moveTo>
                  <a:lnTo>
                    <a:pt x="0" y="55"/>
                  </a:lnTo>
                  <a:lnTo>
                    <a:pt x="291" y="0"/>
                  </a:lnTo>
                  <a:lnTo>
                    <a:pt x="291" y="0"/>
                  </a:lnTo>
                  <a:lnTo>
                    <a:pt x="568" y="352"/>
                  </a:lnTo>
                  <a:lnTo>
                    <a:pt x="0" y="508"/>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grpSp>
      <p:grpSp>
        <p:nvGrpSpPr>
          <p:cNvPr id="46" name="Group 56"/>
          <p:cNvGrpSpPr/>
          <p:nvPr/>
        </p:nvGrpSpPr>
        <p:grpSpPr>
          <a:xfrm>
            <a:off x="8359556" y="2429536"/>
            <a:ext cx="1071265" cy="778911"/>
            <a:chOff x="6235700" y="1787525"/>
            <a:chExt cx="814388" cy="592138"/>
          </a:xfrm>
        </p:grpSpPr>
        <p:sp>
          <p:nvSpPr>
            <p:cNvPr id="47" name="Freeform 7"/>
            <p:cNvSpPr>
              <a:spLocks/>
            </p:cNvSpPr>
            <p:nvPr/>
          </p:nvSpPr>
          <p:spPr bwMode="auto">
            <a:xfrm>
              <a:off x="6642100" y="1787525"/>
              <a:ext cx="407988" cy="592138"/>
            </a:xfrm>
            <a:custGeom>
              <a:avLst/>
              <a:gdLst/>
              <a:ahLst/>
              <a:cxnLst>
                <a:cxn ang="0">
                  <a:pos x="0" y="373"/>
                </a:cxn>
                <a:cxn ang="0">
                  <a:pos x="0" y="0"/>
                </a:cxn>
                <a:cxn ang="0">
                  <a:pos x="257" y="325"/>
                </a:cxn>
                <a:cxn ang="0">
                  <a:pos x="0" y="373"/>
                </a:cxn>
              </a:cxnLst>
              <a:rect l="0" t="0" r="r" b="b"/>
              <a:pathLst>
                <a:path w="257" h="373">
                  <a:moveTo>
                    <a:pt x="0" y="373"/>
                  </a:moveTo>
                  <a:lnTo>
                    <a:pt x="0" y="0"/>
                  </a:lnTo>
                  <a:lnTo>
                    <a:pt x="257" y="325"/>
                  </a:lnTo>
                  <a:lnTo>
                    <a:pt x="0" y="373"/>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8" name="Freeform 8"/>
            <p:cNvSpPr>
              <a:spLocks/>
            </p:cNvSpPr>
            <p:nvPr/>
          </p:nvSpPr>
          <p:spPr bwMode="auto">
            <a:xfrm>
              <a:off x="6235700" y="1787525"/>
              <a:ext cx="406400" cy="592138"/>
            </a:xfrm>
            <a:custGeom>
              <a:avLst/>
              <a:gdLst/>
              <a:ahLst/>
              <a:cxnLst>
                <a:cxn ang="0">
                  <a:pos x="256" y="373"/>
                </a:cxn>
                <a:cxn ang="0">
                  <a:pos x="0" y="330"/>
                </a:cxn>
                <a:cxn ang="0">
                  <a:pos x="256" y="0"/>
                </a:cxn>
                <a:cxn ang="0">
                  <a:pos x="256" y="373"/>
                </a:cxn>
              </a:cxnLst>
              <a:rect l="0" t="0" r="r" b="b"/>
              <a:pathLst>
                <a:path w="256" h="373">
                  <a:moveTo>
                    <a:pt x="256" y="373"/>
                  </a:moveTo>
                  <a:lnTo>
                    <a:pt x="0" y="330"/>
                  </a:lnTo>
                  <a:lnTo>
                    <a:pt x="256" y="0"/>
                  </a:lnTo>
                  <a:lnTo>
                    <a:pt x="256" y="373"/>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grpSp>
      <p:sp>
        <p:nvSpPr>
          <p:cNvPr id="9" name="Text Placeholder 3"/>
          <p:cNvSpPr txBox="1">
            <a:spLocks/>
          </p:cNvSpPr>
          <p:nvPr/>
        </p:nvSpPr>
        <p:spPr>
          <a:xfrm>
            <a:off x="6507957" y="2568126"/>
            <a:ext cx="461280"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prstClr val="white"/>
                </a:solidFill>
                <a:ea typeface="Open Sans" panose="020B0606030504020204" pitchFamily="34" charset="0"/>
                <a:cs typeface="Open Sans" panose="020B0606030504020204" pitchFamily="34" charset="0"/>
              </a:rPr>
              <a:t>Bot</a:t>
            </a:r>
            <a:endParaRPr lang="en-US" spc="-151" dirty="0">
              <a:solidFill>
                <a:prstClr val="white"/>
              </a:solidFill>
              <a:ea typeface="Open Sans" panose="020B0606030504020204" pitchFamily="34" charset="0"/>
              <a:cs typeface="Open Sans" panose="020B0606030504020204" pitchFamily="34" charset="0"/>
            </a:endParaRPr>
          </a:p>
        </p:txBody>
      </p:sp>
      <p:sp>
        <p:nvSpPr>
          <p:cNvPr id="10" name="Text Placeholder 3"/>
          <p:cNvSpPr txBox="1">
            <a:spLocks/>
          </p:cNvSpPr>
          <p:nvPr/>
        </p:nvSpPr>
        <p:spPr>
          <a:xfrm>
            <a:off x="5906459" y="3350064"/>
            <a:ext cx="2011576"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prstClr val="white"/>
                </a:solidFill>
                <a:ea typeface="Open Sans" panose="020B0606030504020204" pitchFamily="34" charset="0"/>
                <a:cs typeface="Open Sans" panose="020B0606030504020204" pitchFamily="34" charset="0"/>
              </a:rPr>
              <a:t>Video Analytics</a:t>
            </a:r>
            <a:endParaRPr lang="en-US" spc="-151" dirty="0">
              <a:solidFill>
                <a:prstClr val="white"/>
              </a:solidFill>
              <a:ea typeface="Open Sans" panose="020B0606030504020204" pitchFamily="34" charset="0"/>
              <a:cs typeface="Open Sans" panose="020B0606030504020204" pitchFamily="34" charset="0"/>
            </a:endParaRPr>
          </a:p>
        </p:txBody>
      </p:sp>
      <p:sp>
        <p:nvSpPr>
          <p:cNvPr id="11" name="Text Placeholder 3"/>
          <p:cNvSpPr txBox="1">
            <a:spLocks/>
          </p:cNvSpPr>
          <p:nvPr/>
        </p:nvSpPr>
        <p:spPr>
          <a:xfrm>
            <a:off x="5304960" y="4122511"/>
            <a:ext cx="2442143"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prstClr val="white"/>
                </a:solidFill>
                <a:ea typeface="Open Sans" panose="020B0606030504020204" pitchFamily="34" charset="0"/>
                <a:cs typeface="Open Sans" panose="020B0606030504020204" pitchFamily="34" charset="0"/>
              </a:rPr>
              <a:t>Mobile advertising</a:t>
            </a:r>
            <a:endParaRPr lang="en-US" spc="-151" dirty="0">
              <a:solidFill>
                <a:prstClr val="white"/>
              </a:solidFill>
              <a:ea typeface="Open Sans" panose="020B0606030504020204" pitchFamily="34" charset="0"/>
              <a:cs typeface="Open Sans" panose="020B0606030504020204" pitchFamily="34" charset="0"/>
            </a:endParaRPr>
          </a:p>
        </p:txBody>
      </p:sp>
      <p:grpSp>
        <p:nvGrpSpPr>
          <p:cNvPr id="59" name="Group 58"/>
          <p:cNvGrpSpPr/>
          <p:nvPr/>
        </p:nvGrpSpPr>
        <p:grpSpPr>
          <a:xfrm>
            <a:off x="1568806" y="2395066"/>
            <a:ext cx="4186388" cy="592328"/>
            <a:chOff x="838200" y="2205427"/>
            <a:chExt cx="4186388" cy="592328"/>
          </a:xfrm>
        </p:grpSpPr>
        <p:sp>
          <p:nvSpPr>
            <p:cNvPr id="55" name="Rectangle 1436"/>
            <p:cNvSpPr>
              <a:spLocks noChangeArrowheads="1"/>
            </p:cNvSpPr>
            <p:nvPr/>
          </p:nvSpPr>
          <p:spPr bwMode="auto">
            <a:xfrm>
              <a:off x="2333757" y="2205427"/>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F17C3F"/>
                  </a:solidFill>
                </a:rPr>
                <a:t>Engagement Bot</a:t>
              </a:r>
            </a:p>
          </p:txBody>
        </p:sp>
        <p:sp>
          <p:nvSpPr>
            <p:cNvPr id="56" name="Content Placeholder 2"/>
            <p:cNvSpPr txBox="1">
              <a:spLocks/>
            </p:cNvSpPr>
            <p:nvPr/>
          </p:nvSpPr>
          <p:spPr>
            <a:xfrm>
              <a:off x="838200" y="2520756"/>
              <a:ext cx="4186388" cy="2769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Building engagement in-store </a:t>
              </a:r>
              <a:endParaRPr lang="en-US" sz="1200" dirty="0">
                <a:solidFill>
                  <a:srgbClr val="8C9CA6"/>
                </a:solidFill>
              </a:endParaRPr>
            </a:p>
          </p:txBody>
        </p:sp>
      </p:grpSp>
      <p:grpSp>
        <p:nvGrpSpPr>
          <p:cNvPr id="60" name="Group 59"/>
          <p:cNvGrpSpPr/>
          <p:nvPr/>
        </p:nvGrpSpPr>
        <p:grpSpPr>
          <a:xfrm>
            <a:off x="928662" y="3172258"/>
            <a:ext cx="4186388" cy="776994"/>
            <a:chOff x="838200" y="2205427"/>
            <a:chExt cx="4186388" cy="776994"/>
          </a:xfrm>
        </p:grpSpPr>
        <p:sp>
          <p:nvSpPr>
            <p:cNvPr id="61" name="Rectangle 1436"/>
            <p:cNvSpPr>
              <a:spLocks noChangeArrowheads="1"/>
            </p:cNvSpPr>
            <p:nvPr/>
          </p:nvSpPr>
          <p:spPr bwMode="auto">
            <a:xfrm>
              <a:off x="2333757" y="2205427"/>
              <a:ext cx="2690831" cy="338554"/>
            </a:xfrm>
            <a:prstGeom prst="rect">
              <a:avLst/>
            </a:prstGeom>
            <a:extLst/>
          </p:spPr>
          <p:txBody>
            <a:bodyPr vert="horz" lIns="91440" tIns="45720" rIns="91440" bIns="45720" rtlCol="0">
              <a:spAutoFit/>
            </a:bodyPr>
            <a:lstStyle/>
            <a:p>
              <a:pPr algn="r">
                <a:buFont typeface="Arial" pitchFamily="34" charset="0"/>
                <a:buNone/>
              </a:pPr>
              <a:r>
                <a:rPr lang="en-US" sz="1600" dirty="0">
                  <a:solidFill>
                    <a:srgbClr val="273339"/>
                  </a:solidFill>
                </a:rPr>
                <a:t>Smart video analytics solution</a:t>
              </a:r>
            </a:p>
          </p:txBody>
        </p:sp>
        <p:sp>
          <p:nvSpPr>
            <p:cNvPr id="62" name="Content Placeholder 2"/>
            <p:cNvSpPr txBox="1">
              <a:spLocks/>
            </p:cNvSpPr>
            <p:nvPr/>
          </p:nvSpPr>
          <p:spPr>
            <a:xfrm>
              <a:off x="838200" y="2520756"/>
              <a:ext cx="4186388"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A smart video analytics solution that provides insights around in-store shopper traffic pattern.</a:t>
              </a:r>
              <a:endParaRPr lang="en-US" sz="1200" dirty="0">
                <a:solidFill>
                  <a:srgbClr val="8C9CA6"/>
                </a:solidFill>
              </a:endParaRPr>
            </a:p>
          </p:txBody>
        </p:sp>
      </p:grpSp>
      <p:grpSp>
        <p:nvGrpSpPr>
          <p:cNvPr id="63" name="Group 62"/>
          <p:cNvGrpSpPr/>
          <p:nvPr/>
        </p:nvGrpSpPr>
        <p:grpSpPr>
          <a:xfrm>
            <a:off x="288518" y="3949451"/>
            <a:ext cx="4186388" cy="776994"/>
            <a:chOff x="838200" y="2205427"/>
            <a:chExt cx="4186388" cy="776994"/>
          </a:xfrm>
        </p:grpSpPr>
        <p:sp>
          <p:nvSpPr>
            <p:cNvPr id="64" name="Rectangle 1436"/>
            <p:cNvSpPr>
              <a:spLocks noChangeArrowheads="1"/>
            </p:cNvSpPr>
            <p:nvPr/>
          </p:nvSpPr>
          <p:spPr bwMode="auto">
            <a:xfrm>
              <a:off x="2333757" y="2205427"/>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0095CD"/>
                  </a:solidFill>
                </a:rPr>
                <a:t>In-app mobile advertising</a:t>
              </a:r>
            </a:p>
          </p:txBody>
        </p:sp>
        <p:sp>
          <p:nvSpPr>
            <p:cNvPr id="65" name="Content Placeholder 2"/>
            <p:cNvSpPr txBox="1">
              <a:spLocks/>
            </p:cNvSpPr>
            <p:nvPr/>
          </p:nvSpPr>
          <p:spPr>
            <a:xfrm>
              <a:off x="838200" y="2520756"/>
              <a:ext cx="4186388"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We have a platform that can deliver advertising in-app within a particular geo location layering with other filters.</a:t>
              </a:r>
              <a:endParaRPr lang="en-US" sz="1200" dirty="0">
                <a:solidFill>
                  <a:srgbClr val="8C9CA6"/>
                </a:solidFill>
              </a:endParaRPr>
            </a:p>
          </p:txBody>
        </p:sp>
      </p:grpSp>
    </p:spTree>
    <p:extLst>
      <p:ext uri="{BB962C8B-B14F-4D97-AF65-F5344CB8AC3E}">
        <p14:creationId xmlns:p14="http://schemas.microsoft.com/office/powerpoint/2010/main" val="3421837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898" y="91365"/>
            <a:ext cx="10515600" cy="1325563"/>
          </a:xfrm>
        </p:spPr>
        <p:txBody>
          <a:bodyPr>
            <a:noAutofit/>
          </a:bodyPr>
          <a:lstStyle/>
          <a:p>
            <a:r>
              <a:rPr lang="en-US" sz="1600" b="1" dirty="0" smtClean="0">
                <a:solidFill>
                  <a:schemeClr val="accent1">
                    <a:lumMod val="75000"/>
                  </a:schemeClr>
                </a:solidFill>
                <a:latin typeface="Arial "/>
                <a:cs typeface="Times New Roman" panose="02020603050405020304" pitchFamily="18" charset="0"/>
              </a:rPr>
              <a:t/>
            </a:r>
            <a:br>
              <a:rPr lang="en-US" sz="1600" b="1" dirty="0" smtClean="0">
                <a:solidFill>
                  <a:schemeClr val="accent1">
                    <a:lumMod val="75000"/>
                  </a:schemeClr>
                </a:solidFill>
                <a:latin typeface="Arial "/>
                <a:cs typeface="Times New Roman" panose="02020603050405020304" pitchFamily="18" charset="0"/>
              </a:rPr>
            </a:br>
            <a:r>
              <a:rPr lang="en-US" sz="4000" dirty="0"/>
              <a:t>Building engagement at the store using bots </a:t>
            </a:r>
            <a:r>
              <a:rPr lang="en-US" sz="2400" dirty="0"/>
              <a:t/>
            </a:r>
            <a:br>
              <a:rPr lang="en-US" sz="2400" dirty="0"/>
            </a:br>
            <a:r>
              <a:rPr lang="en-US" sz="2400" dirty="0"/>
              <a:t>    </a:t>
            </a:r>
          </a:p>
        </p:txBody>
      </p:sp>
      <p:sp>
        <p:nvSpPr>
          <p:cNvPr id="16" name="TextBox 15"/>
          <p:cNvSpPr txBox="1"/>
          <p:nvPr/>
        </p:nvSpPr>
        <p:spPr>
          <a:xfrm>
            <a:off x="6308116" y="1893971"/>
            <a:ext cx="1824400" cy="523220"/>
          </a:xfrm>
          <a:prstGeom prst="rect">
            <a:avLst/>
          </a:prstGeom>
          <a:noFill/>
        </p:spPr>
        <p:txBody>
          <a:bodyPr wrap="square" rtlCol="0">
            <a:spAutoFit/>
          </a:bodyPr>
          <a:lstStyle/>
          <a:p>
            <a:r>
              <a:rPr lang="en-US" sz="1400" dirty="0">
                <a:solidFill>
                  <a:srgbClr val="273339"/>
                </a:solidFill>
              </a:rPr>
              <a:t>Influence Buying decisions in Real-time</a:t>
            </a:r>
          </a:p>
        </p:txBody>
      </p:sp>
      <p:sp>
        <p:nvSpPr>
          <p:cNvPr id="18" name="TextBox 17"/>
          <p:cNvSpPr txBox="1"/>
          <p:nvPr/>
        </p:nvSpPr>
        <p:spPr>
          <a:xfrm>
            <a:off x="4088695" y="1873073"/>
            <a:ext cx="1824400" cy="523220"/>
          </a:xfrm>
          <a:prstGeom prst="rect">
            <a:avLst/>
          </a:prstGeom>
          <a:noFill/>
        </p:spPr>
        <p:txBody>
          <a:bodyPr wrap="square" rtlCol="0">
            <a:spAutoFit/>
          </a:bodyPr>
          <a:lstStyle/>
          <a:p>
            <a:r>
              <a:rPr lang="en-US" sz="1400" dirty="0">
                <a:solidFill>
                  <a:srgbClr val="273339"/>
                </a:solidFill>
              </a:rPr>
              <a:t>Increase Loyalty Sign-ups</a:t>
            </a:r>
          </a:p>
        </p:txBody>
      </p:sp>
      <p:cxnSp>
        <p:nvCxnSpPr>
          <p:cNvPr id="11" name="Straight Connector 10"/>
          <p:cNvCxnSpPr/>
          <p:nvPr/>
        </p:nvCxnSpPr>
        <p:spPr>
          <a:xfrm>
            <a:off x="6103746" y="1337984"/>
            <a:ext cx="13719" cy="4727965"/>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descr="C:\Users\MintM\Desktop\p005_0_01_01.jpgp005_0_01_01"/>
          <p:cNvPicPr>
            <a:picLocks noChangeAspect="1"/>
          </p:cNvPicPr>
          <p:nvPr/>
        </p:nvPicPr>
        <p:blipFill>
          <a:blip r:embed="rId2"/>
          <a:srcRect/>
          <a:stretch>
            <a:fillRect/>
          </a:stretch>
        </p:blipFill>
        <p:spPr>
          <a:xfrm>
            <a:off x="359790" y="1629872"/>
            <a:ext cx="2478252" cy="1635194"/>
          </a:xfrm>
          <a:prstGeom prst="rect">
            <a:avLst/>
          </a:prstGeom>
          <a:ln>
            <a:noFill/>
          </a:ln>
          <a:effec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149" y="1693164"/>
            <a:ext cx="2145350" cy="143023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98" y="3632794"/>
            <a:ext cx="2542819" cy="1692131"/>
          </a:xfrm>
          <a:prstGeom prst="rect">
            <a:avLst/>
          </a:prstGeom>
        </p:spPr>
      </p:pic>
      <p:sp>
        <p:nvSpPr>
          <p:cNvPr id="9" name="Rectangle 8"/>
          <p:cNvSpPr/>
          <p:nvPr/>
        </p:nvSpPr>
        <p:spPr>
          <a:xfrm>
            <a:off x="3884325" y="4107219"/>
            <a:ext cx="2233140" cy="523220"/>
          </a:xfrm>
          <a:prstGeom prst="rect">
            <a:avLst/>
          </a:prstGeom>
        </p:spPr>
        <p:txBody>
          <a:bodyPr wrap="square">
            <a:spAutoFit/>
          </a:bodyPr>
          <a:lstStyle/>
          <a:p>
            <a:r>
              <a:rPr lang="en-US" sz="1400" dirty="0">
                <a:solidFill>
                  <a:srgbClr val="273339"/>
                </a:solidFill>
              </a:rPr>
              <a:t>Personalized information based on Customer Choices</a:t>
            </a:r>
          </a:p>
        </p:txBody>
      </p:sp>
      <p:pic>
        <p:nvPicPr>
          <p:cNvPr id="19" name="Picture 18" descr="C:\Users\MintM\Desktop\Screen-Shot-2012-08-23-at-1.00.06-PM.jpgScreen-Shot-2012-08-23-at-1.00.06-PM"/>
          <p:cNvPicPr>
            <a:picLocks noChangeAspect="1"/>
          </p:cNvPicPr>
          <p:nvPr/>
        </p:nvPicPr>
        <p:blipFill>
          <a:blip r:embed="rId5"/>
          <a:srcRect/>
          <a:stretch>
            <a:fillRect/>
          </a:stretch>
        </p:blipFill>
        <p:spPr>
          <a:xfrm>
            <a:off x="8809148" y="3632794"/>
            <a:ext cx="2145350" cy="1686181"/>
          </a:xfrm>
          <a:prstGeom prst="rect">
            <a:avLst/>
          </a:prstGeom>
          <a:ln>
            <a:noFill/>
          </a:ln>
          <a:effectLst/>
        </p:spPr>
      </p:pic>
      <p:sp>
        <p:nvSpPr>
          <p:cNvPr id="10" name="Rectangle 9"/>
          <p:cNvSpPr/>
          <p:nvPr/>
        </p:nvSpPr>
        <p:spPr>
          <a:xfrm>
            <a:off x="6357323" y="4106077"/>
            <a:ext cx="1725985" cy="523220"/>
          </a:xfrm>
          <a:prstGeom prst="rect">
            <a:avLst/>
          </a:prstGeom>
        </p:spPr>
        <p:txBody>
          <a:bodyPr wrap="none">
            <a:spAutoFit/>
          </a:bodyPr>
          <a:lstStyle/>
          <a:p>
            <a:r>
              <a:rPr lang="en-US" sz="1400" dirty="0">
                <a:solidFill>
                  <a:srgbClr val="273339"/>
                </a:solidFill>
              </a:rPr>
              <a:t>Collect and Measure </a:t>
            </a:r>
          </a:p>
          <a:p>
            <a:r>
              <a:rPr lang="en-US" sz="1400" dirty="0">
                <a:solidFill>
                  <a:srgbClr val="273339"/>
                </a:solidFill>
              </a:rPr>
              <a:t>Feedback instantly </a:t>
            </a:r>
          </a:p>
        </p:txBody>
      </p:sp>
      <p:sp>
        <p:nvSpPr>
          <p:cNvPr id="6" name="Date Placeholder 5"/>
          <p:cNvSpPr>
            <a:spLocks noGrp="1"/>
          </p:cNvSpPr>
          <p:nvPr>
            <p:ph type="dt" sz="half" idx="10"/>
          </p:nvPr>
        </p:nvSpPr>
        <p:spPr/>
        <p:txBody>
          <a:bodyPr/>
          <a:lstStyle/>
          <a:p>
            <a:fld id="{792C583A-A448-4B2F-927A-D4650FBEDD54}" type="datetime1">
              <a:rPr lang="en-US" smtClean="0"/>
              <a:pPr/>
              <a:t>9/25/2017</a:t>
            </a:fld>
            <a:endParaRPr lang="en-US"/>
          </a:p>
        </p:txBody>
      </p:sp>
      <p:sp>
        <p:nvSpPr>
          <p:cNvPr id="7" name="Footer Placeholder 6"/>
          <p:cNvSpPr>
            <a:spLocks noGrp="1"/>
          </p:cNvSpPr>
          <p:nvPr>
            <p:ph type="ftr" sz="quarter" idx="11"/>
          </p:nvPr>
        </p:nvSpPr>
        <p:spPr/>
        <p:txBody>
          <a:bodyPr/>
          <a:lstStyle/>
          <a:p>
            <a:r>
              <a:rPr lang="en-US" dirty="0" smtClean="0"/>
              <a:t>COPYRIGHT © 2017 DATA DIRECT </a:t>
            </a:r>
            <a:r>
              <a:rPr lang="en-US" dirty="0" smtClean="0"/>
              <a:t>ALL </a:t>
            </a:r>
            <a:r>
              <a:rPr lang="en-US" dirty="0" smtClean="0"/>
              <a:t>RIGHTS RESERVED</a:t>
            </a:r>
            <a:endParaRPr lang="en-US" dirty="0"/>
          </a:p>
        </p:txBody>
      </p:sp>
      <p:sp>
        <p:nvSpPr>
          <p:cNvPr id="8" name="Slide Number Placeholder 7"/>
          <p:cNvSpPr>
            <a:spLocks noGrp="1"/>
          </p:cNvSpPr>
          <p:nvPr>
            <p:ph type="sldNum" sz="quarter" idx="12"/>
          </p:nvPr>
        </p:nvSpPr>
        <p:spPr/>
        <p:txBody>
          <a:bodyPr/>
          <a:lstStyle/>
          <a:p>
            <a:fld id="{6E18DBF4-37B7-4C4F-9728-A1C100B177EE}" type="slidenum">
              <a:rPr lang="en-US" smtClean="0"/>
              <a:pPr/>
              <a:t>22</a:t>
            </a:fld>
            <a:endParaRPr lang="en-US"/>
          </a:p>
        </p:txBody>
      </p:sp>
    </p:spTree>
    <p:extLst>
      <p:ext uri="{BB962C8B-B14F-4D97-AF65-F5344CB8AC3E}">
        <p14:creationId xmlns:p14="http://schemas.microsoft.com/office/powerpoint/2010/main" val="372029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Contd.</a:t>
            </a:r>
            <a:endParaRPr lang="en-US" dirty="0"/>
          </a:p>
        </p:txBody>
      </p:sp>
      <p:sp>
        <p:nvSpPr>
          <p:cNvPr id="3" name="Date Placeholder 2"/>
          <p:cNvSpPr>
            <a:spLocks noGrp="1"/>
          </p:cNvSpPr>
          <p:nvPr>
            <p:ph type="dt" sz="half" idx="10"/>
          </p:nvPr>
        </p:nvSpPr>
        <p:spPr/>
        <p:txBody>
          <a:bodyPr/>
          <a:lstStyle/>
          <a:p>
            <a:fld id="{81AAA822-F2B8-4BAE-A1C6-2F0AA30765CD}"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23</a:t>
            </a:fld>
            <a:endParaRPr lang="en-US"/>
          </a:p>
        </p:txBody>
      </p:sp>
      <p:sp>
        <p:nvSpPr>
          <p:cNvPr id="7" name="Freeform 48"/>
          <p:cNvSpPr>
            <a:spLocks/>
          </p:cNvSpPr>
          <p:nvPr/>
        </p:nvSpPr>
        <p:spPr bwMode="auto">
          <a:xfrm rot="18900000">
            <a:off x="4397704" y="4152176"/>
            <a:ext cx="926931" cy="707369"/>
          </a:xfrm>
          <a:custGeom>
            <a:avLst/>
            <a:gdLst>
              <a:gd name="T0" fmla="*/ 0 w 971"/>
              <a:gd name="T1" fmla="*/ 74 h 741"/>
              <a:gd name="T2" fmla="*/ 653 w 971"/>
              <a:gd name="T3" fmla="*/ 0 h 741"/>
              <a:gd name="T4" fmla="*/ 971 w 971"/>
              <a:gd name="T5" fmla="*/ 384 h 741"/>
              <a:gd name="T6" fmla="*/ 403 w 971"/>
              <a:gd name="T7" fmla="*/ 741 h 741"/>
              <a:gd name="T8" fmla="*/ 133 w 971"/>
              <a:gd name="T9" fmla="*/ 566 h 741"/>
              <a:gd name="T10" fmla="*/ 0 w 971"/>
              <a:gd name="T11" fmla="*/ 74 h 741"/>
            </a:gdLst>
            <a:ahLst/>
            <a:cxnLst>
              <a:cxn ang="0">
                <a:pos x="T0" y="T1"/>
              </a:cxn>
              <a:cxn ang="0">
                <a:pos x="T2" y="T3"/>
              </a:cxn>
              <a:cxn ang="0">
                <a:pos x="T4" y="T5"/>
              </a:cxn>
              <a:cxn ang="0">
                <a:pos x="T6" y="T7"/>
              </a:cxn>
              <a:cxn ang="0">
                <a:pos x="T8" y="T9"/>
              </a:cxn>
              <a:cxn ang="0">
                <a:pos x="T10" y="T11"/>
              </a:cxn>
            </a:cxnLst>
            <a:rect l="0" t="0" r="r" b="b"/>
            <a:pathLst>
              <a:path w="971" h="741">
                <a:moveTo>
                  <a:pt x="0" y="74"/>
                </a:moveTo>
                <a:lnTo>
                  <a:pt x="653" y="0"/>
                </a:lnTo>
                <a:lnTo>
                  <a:pt x="971" y="384"/>
                </a:lnTo>
                <a:lnTo>
                  <a:pt x="403" y="741"/>
                </a:lnTo>
                <a:lnTo>
                  <a:pt x="133" y="566"/>
                </a:lnTo>
                <a:lnTo>
                  <a:pt x="0" y="74"/>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8" name="Freeform 49"/>
          <p:cNvSpPr>
            <a:spLocks/>
          </p:cNvSpPr>
          <p:nvPr/>
        </p:nvSpPr>
        <p:spPr bwMode="auto">
          <a:xfrm rot="18900000">
            <a:off x="4592915" y="4055823"/>
            <a:ext cx="567042" cy="375163"/>
          </a:xfrm>
          <a:custGeom>
            <a:avLst/>
            <a:gdLst>
              <a:gd name="T0" fmla="*/ 36 w 594"/>
              <a:gd name="T1" fmla="*/ 393 h 393"/>
              <a:gd name="T2" fmla="*/ 594 w 594"/>
              <a:gd name="T3" fmla="*/ 331 h 393"/>
              <a:gd name="T4" fmla="*/ 407 w 594"/>
              <a:gd name="T5" fmla="*/ 80 h 393"/>
              <a:gd name="T6" fmla="*/ 152 w 594"/>
              <a:gd name="T7" fmla="*/ 0 h 393"/>
              <a:gd name="T8" fmla="*/ 0 w 594"/>
              <a:gd name="T9" fmla="*/ 42 h 393"/>
              <a:gd name="T10" fmla="*/ 0 w 594"/>
              <a:gd name="T11" fmla="*/ 246 h 393"/>
              <a:gd name="T12" fmla="*/ 36 w 594"/>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594" h="393">
                <a:moveTo>
                  <a:pt x="36" y="393"/>
                </a:moveTo>
                <a:lnTo>
                  <a:pt x="594" y="331"/>
                </a:lnTo>
                <a:lnTo>
                  <a:pt x="407" y="80"/>
                </a:lnTo>
                <a:lnTo>
                  <a:pt x="152" y="0"/>
                </a:lnTo>
                <a:lnTo>
                  <a:pt x="0" y="42"/>
                </a:lnTo>
                <a:lnTo>
                  <a:pt x="0" y="246"/>
                </a:lnTo>
                <a:lnTo>
                  <a:pt x="36" y="393"/>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9" name="Freeform 50"/>
          <p:cNvSpPr>
            <a:spLocks/>
          </p:cNvSpPr>
          <p:nvPr/>
        </p:nvSpPr>
        <p:spPr bwMode="auto">
          <a:xfrm rot="18900000">
            <a:off x="5093927" y="4802260"/>
            <a:ext cx="507855" cy="792330"/>
          </a:xfrm>
          <a:custGeom>
            <a:avLst/>
            <a:gdLst>
              <a:gd name="T0" fmla="*/ 55 w 225"/>
              <a:gd name="T1" fmla="*/ 351 h 351"/>
              <a:gd name="T2" fmla="*/ 210 w 225"/>
              <a:gd name="T3" fmla="*/ 304 h 351"/>
              <a:gd name="T4" fmla="*/ 225 w 225"/>
              <a:gd name="T5" fmla="*/ 70 h 351"/>
              <a:gd name="T6" fmla="*/ 163 w 225"/>
              <a:gd name="T7" fmla="*/ 0 h 351"/>
              <a:gd name="T8" fmla="*/ 36 w 225"/>
              <a:gd name="T9" fmla="*/ 84 h 351"/>
              <a:gd name="T10" fmla="*/ 0 w 225"/>
              <a:gd name="T11" fmla="*/ 200 h 351"/>
              <a:gd name="T12" fmla="*/ 55 w 225"/>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225" h="351">
                <a:moveTo>
                  <a:pt x="55" y="351"/>
                </a:moveTo>
                <a:cubicBezTo>
                  <a:pt x="210" y="304"/>
                  <a:pt x="210" y="304"/>
                  <a:pt x="210" y="304"/>
                </a:cubicBezTo>
                <a:cubicBezTo>
                  <a:pt x="225" y="70"/>
                  <a:pt x="225" y="70"/>
                  <a:pt x="225" y="70"/>
                </a:cubicBezTo>
                <a:cubicBezTo>
                  <a:pt x="163" y="0"/>
                  <a:pt x="163" y="0"/>
                  <a:pt x="163" y="0"/>
                </a:cubicBezTo>
                <a:cubicBezTo>
                  <a:pt x="163" y="0"/>
                  <a:pt x="38" y="82"/>
                  <a:pt x="36" y="84"/>
                </a:cubicBezTo>
                <a:cubicBezTo>
                  <a:pt x="35" y="85"/>
                  <a:pt x="0" y="200"/>
                  <a:pt x="0" y="200"/>
                </a:cubicBezTo>
                <a:lnTo>
                  <a:pt x="55" y="351"/>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0" name="Freeform 51"/>
          <p:cNvSpPr>
            <a:spLocks/>
          </p:cNvSpPr>
          <p:nvPr/>
        </p:nvSpPr>
        <p:spPr bwMode="auto">
          <a:xfrm rot="18900000">
            <a:off x="5528703" y="4548377"/>
            <a:ext cx="738872" cy="539357"/>
          </a:xfrm>
          <a:custGeom>
            <a:avLst/>
            <a:gdLst>
              <a:gd name="T0" fmla="*/ 6 w 327"/>
              <a:gd name="T1" fmla="*/ 23 h 239"/>
              <a:gd name="T2" fmla="*/ 327 w 327"/>
              <a:gd name="T3" fmla="*/ 0 h 239"/>
              <a:gd name="T4" fmla="*/ 249 w 327"/>
              <a:gd name="T5" fmla="*/ 160 h 239"/>
              <a:gd name="T6" fmla="*/ 108 w 327"/>
              <a:gd name="T7" fmla="*/ 239 h 239"/>
              <a:gd name="T8" fmla="*/ 1 w 327"/>
              <a:gd name="T9" fmla="*/ 152 h 239"/>
              <a:gd name="T10" fmla="*/ 6 w 327"/>
              <a:gd name="T11" fmla="*/ 23 h 239"/>
            </a:gdLst>
            <a:ahLst/>
            <a:cxnLst>
              <a:cxn ang="0">
                <a:pos x="T0" y="T1"/>
              </a:cxn>
              <a:cxn ang="0">
                <a:pos x="T2" y="T3"/>
              </a:cxn>
              <a:cxn ang="0">
                <a:pos x="T4" y="T5"/>
              </a:cxn>
              <a:cxn ang="0">
                <a:pos x="T6" y="T7"/>
              </a:cxn>
              <a:cxn ang="0">
                <a:pos x="T8" y="T9"/>
              </a:cxn>
              <a:cxn ang="0">
                <a:pos x="T10" y="T11"/>
              </a:cxn>
            </a:cxnLst>
            <a:rect l="0" t="0" r="r" b="b"/>
            <a:pathLst>
              <a:path w="327" h="239">
                <a:moveTo>
                  <a:pt x="6" y="23"/>
                </a:moveTo>
                <a:cubicBezTo>
                  <a:pt x="327" y="0"/>
                  <a:pt x="327" y="0"/>
                  <a:pt x="327" y="0"/>
                </a:cubicBezTo>
                <a:cubicBezTo>
                  <a:pt x="249" y="160"/>
                  <a:pt x="249" y="160"/>
                  <a:pt x="249" y="160"/>
                </a:cubicBezTo>
                <a:cubicBezTo>
                  <a:pt x="249" y="160"/>
                  <a:pt x="113" y="239"/>
                  <a:pt x="108" y="239"/>
                </a:cubicBezTo>
                <a:cubicBezTo>
                  <a:pt x="103" y="238"/>
                  <a:pt x="3" y="152"/>
                  <a:pt x="1" y="152"/>
                </a:cubicBezTo>
                <a:cubicBezTo>
                  <a:pt x="0" y="151"/>
                  <a:pt x="6" y="23"/>
                  <a:pt x="6" y="23"/>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1" name="Freeform 52"/>
          <p:cNvSpPr>
            <a:spLocks/>
          </p:cNvSpPr>
          <p:nvPr/>
        </p:nvSpPr>
        <p:spPr bwMode="auto">
          <a:xfrm rot="18900000">
            <a:off x="5051929" y="4066662"/>
            <a:ext cx="564178" cy="987072"/>
          </a:xfrm>
          <a:custGeom>
            <a:avLst/>
            <a:gdLst>
              <a:gd name="T0" fmla="*/ 94 w 591"/>
              <a:gd name="T1" fmla="*/ 1034 h 1034"/>
              <a:gd name="T2" fmla="*/ 579 w 591"/>
              <a:gd name="T3" fmla="*/ 968 h 1034"/>
              <a:gd name="T4" fmla="*/ 591 w 591"/>
              <a:gd name="T5" fmla="*/ 497 h 1034"/>
              <a:gd name="T6" fmla="*/ 402 w 591"/>
              <a:gd name="T7" fmla="*/ 24 h 1034"/>
              <a:gd name="T8" fmla="*/ 321 w 591"/>
              <a:gd name="T9" fmla="*/ 0 h 1034"/>
              <a:gd name="T10" fmla="*/ 0 w 591"/>
              <a:gd name="T11" fmla="*/ 19 h 1034"/>
              <a:gd name="T12" fmla="*/ 94 w 591"/>
              <a:gd name="T13" fmla="*/ 1034 h 1034"/>
            </a:gdLst>
            <a:ahLst/>
            <a:cxnLst>
              <a:cxn ang="0">
                <a:pos x="T0" y="T1"/>
              </a:cxn>
              <a:cxn ang="0">
                <a:pos x="T2" y="T3"/>
              </a:cxn>
              <a:cxn ang="0">
                <a:pos x="T4" y="T5"/>
              </a:cxn>
              <a:cxn ang="0">
                <a:pos x="T6" y="T7"/>
              </a:cxn>
              <a:cxn ang="0">
                <a:pos x="T8" y="T9"/>
              </a:cxn>
              <a:cxn ang="0">
                <a:pos x="T10" y="T11"/>
              </a:cxn>
              <a:cxn ang="0">
                <a:pos x="T12" y="T13"/>
              </a:cxn>
            </a:cxnLst>
            <a:rect l="0" t="0" r="r" b="b"/>
            <a:pathLst>
              <a:path w="591" h="1034">
                <a:moveTo>
                  <a:pt x="94" y="1034"/>
                </a:moveTo>
                <a:lnTo>
                  <a:pt x="579" y="968"/>
                </a:lnTo>
                <a:lnTo>
                  <a:pt x="591" y="497"/>
                </a:lnTo>
                <a:lnTo>
                  <a:pt x="402" y="24"/>
                </a:lnTo>
                <a:lnTo>
                  <a:pt x="321" y="0"/>
                </a:lnTo>
                <a:lnTo>
                  <a:pt x="0" y="19"/>
                </a:lnTo>
                <a:lnTo>
                  <a:pt x="94" y="103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2" name="Freeform 53"/>
          <p:cNvSpPr>
            <a:spLocks/>
          </p:cNvSpPr>
          <p:nvPr/>
        </p:nvSpPr>
        <p:spPr bwMode="auto">
          <a:xfrm rot="18900000">
            <a:off x="4606017" y="2350993"/>
            <a:ext cx="666322" cy="673004"/>
          </a:xfrm>
          <a:custGeom>
            <a:avLst/>
            <a:gdLst>
              <a:gd name="T0" fmla="*/ 168 w 698"/>
              <a:gd name="T1" fmla="*/ 0 h 705"/>
              <a:gd name="T2" fmla="*/ 0 w 698"/>
              <a:gd name="T3" fmla="*/ 485 h 705"/>
              <a:gd name="T4" fmla="*/ 457 w 698"/>
              <a:gd name="T5" fmla="*/ 705 h 705"/>
              <a:gd name="T6" fmla="*/ 698 w 698"/>
              <a:gd name="T7" fmla="*/ 606 h 705"/>
              <a:gd name="T8" fmla="*/ 660 w 698"/>
              <a:gd name="T9" fmla="*/ 352 h 705"/>
              <a:gd name="T10" fmla="*/ 168 w 698"/>
              <a:gd name="T11" fmla="*/ 0 h 705"/>
            </a:gdLst>
            <a:ahLst/>
            <a:cxnLst>
              <a:cxn ang="0">
                <a:pos x="T0" y="T1"/>
              </a:cxn>
              <a:cxn ang="0">
                <a:pos x="T2" y="T3"/>
              </a:cxn>
              <a:cxn ang="0">
                <a:pos x="T4" y="T5"/>
              </a:cxn>
              <a:cxn ang="0">
                <a:pos x="T6" y="T7"/>
              </a:cxn>
              <a:cxn ang="0">
                <a:pos x="T8" y="T9"/>
              </a:cxn>
              <a:cxn ang="0">
                <a:pos x="T10" y="T11"/>
              </a:cxn>
            </a:cxnLst>
            <a:rect l="0" t="0" r="r" b="b"/>
            <a:pathLst>
              <a:path w="698" h="705">
                <a:moveTo>
                  <a:pt x="168" y="0"/>
                </a:moveTo>
                <a:lnTo>
                  <a:pt x="0" y="485"/>
                </a:lnTo>
                <a:lnTo>
                  <a:pt x="457" y="705"/>
                </a:lnTo>
                <a:lnTo>
                  <a:pt x="698" y="606"/>
                </a:lnTo>
                <a:lnTo>
                  <a:pt x="660" y="352"/>
                </a:lnTo>
                <a:lnTo>
                  <a:pt x="168" y="0"/>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3" name="Freeform 54"/>
          <p:cNvSpPr>
            <a:spLocks/>
          </p:cNvSpPr>
          <p:nvPr/>
        </p:nvSpPr>
        <p:spPr bwMode="auto">
          <a:xfrm rot="18900000">
            <a:off x="4854377" y="2858749"/>
            <a:ext cx="494491" cy="659638"/>
          </a:xfrm>
          <a:custGeom>
            <a:avLst/>
            <a:gdLst>
              <a:gd name="T0" fmla="*/ 518 w 518"/>
              <a:gd name="T1" fmla="*/ 71 h 691"/>
              <a:gd name="T2" fmla="*/ 303 w 518"/>
              <a:gd name="T3" fmla="*/ 691 h 691"/>
              <a:gd name="T4" fmla="*/ 45 w 518"/>
              <a:gd name="T5" fmla="*/ 407 h 691"/>
              <a:gd name="T6" fmla="*/ 0 w 518"/>
              <a:gd name="T7" fmla="*/ 94 h 691"/>
              <a:gd name="T8" fmla="*/ 166 w 518"/>
              <a:gd name="T9" fmla="*/ 0 h 691"/>
              <a:gd name="T10" fmla="*/ 518 w 518"/>
              <a:gd name="T11" fmla="*/ 71 h 691"/>
            </a:gdLst>
            <a:ahLst/>
            <a:cxnLst>
              <a:cxn ang="0">
                <a:pos x="T0" y="T1"/>
              </a:cxn>
              <a:cxn ang="0">
                <a:pos x="T2" y="T3"/>
              </a:cxn>
              <a:cxn ang="0">
                <a:pos x="T4" y="T5"/>
              </a:cxn>
              <a:cxn ang="0">
                <a:pos x="T6" y="T7"/>
              </a:cxn>
              <a:cxn ang="0">
                <a:pos x="T8" y="T9"/>
              </a:cxn>
              <a:cxn ang="0">
                <a:pos x="T10" y="T11"/>
              </a:cxn>
            </a:cxnLst>
            <a:rect l="0" t="0" r="r" b="b"/>
            <a:pathLst>
              <a:path w="518" h="691">
                <a:moveTo>
                  <a:pt x="518" y="71"/>
                </a:moveTo>
                <a:lnTo>
                  <a:pt x="303" y="691"/>
                </a:lnTo>
                <a:lnTo>
                  <a:pt x="45" y="407"/>
                </a:lnTo>
                <a:lnTo>
                  <a:pt x="0" y="94"/>
                </a:lnTo>
                <a:lnTo>
                  <a:pt x="166" y="0"/>
                </a:lnTo>
                <a:lnTo>
                  <a:pt x="518" y="71"/>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4" name="Freeform 55"/>
          <p:cNvSpPr>
            <a:spLocks/>
          </p:cNvSpPr>
          <p:nvPr/>
        </p:nvSpPr>
        <p:spPr bwMode="auto">
          <a:xfrm rot="18900000">
            <a:off x="5411095" y="2137646"/>
            <a:ext cx="842925" cy="560359"/>
          </a:xfrm>
          <a:custGeom>
            <a:avLst/>
            <a:gdLst>
              <a:gd name="T0" fmla="*/ 883 w 883"/>
              <a:gd name="T1" fmla="*/ 78 h 587"/>
              <a:gd name="T2" fmla="*/ 665 w 883"/>
              <a:gd name="T3" fmla="*/ 587 h 587"/>
              <a:gd name="T4" fmla="*/ 137 w 883"/>
              <a:gd name="T5" fmla="*/ 411 h 587"/>
              <a:gd name="T6" fmla="*/ 0 w 883"/>
              <a:gd name="T7" fmla="*/ 142 h 587"/>
              <a:gd name="T8" fmla="*/ 279 w 883"/>
              <a:gd name="T9" fmla="*/ 0 h 587"/>
              <a:gd name="T10" fmla="*/ 883 w 883"/>
              <a:gd name="T11" fmla="*/ 78 h 587"/>
            </a:gdLst>
            <a:ahLst/>
            <a:cxnLst>
              <a:cxn ang="0">
                <a:pos x="T0" y="T1"/>
              </a:cxn>
              <a:cxn ang="0">
                <a:pos x="T2" y="T3"/>
              </a:cxn>
              <a:cxn ang="0">
                <a:pos x="T4" y="T5"/>
              </a:cxn>
              <a:cxn ang="0">
                <a:pos x="T6" y="T7"/>
              </a:cxn>
              <a:cxn ang="0">
                <a:pos x="T8" y="T9"/>
              </a:cxn>
              <a:cxn ang="0">
                <a:pos x="T10" y="T11"/>
              </a:cxn>
            </a:cxnLst>
            <a:rect l="0" t="0" r="r" b="b"/>
            <a:pathLst>
              <a:path w="883" h="587">
                <a:moveTo>
                  <a:pt x="883" y="78"/>
                </a:moveTo>
                <a:lnTo>
                  <a:pt x="665" y="587"/>
                </a:lnTo>
                <a:lnTo>
                  <a:pt x="137" y="411"/>
                </a:lnTo>
                <a:lnTo>
                  <a:pt x="0" y="142"/>
                </a:lnTo>
                <a:lnTo>
                  <a:pt x="279" y="0"/>
                </a:lnTo>
                <a:lnTo>
                  <a:pt x="883" y="78"/>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5" name="Freeform 56"/>
          <p:cNvSpPr>
            <a:spLocks/>
          </p:cNvSpPr>
          <p:nvPr/>
        </p:nvSpPr>
        <p:spPr bwMode="auto">
          <a:xfrm rot="18900000">
            <a:off x="5742986" y="2426240"/>
            <a:ext cx="504037" cy="570860"/>
          </a:xfrm>
          <a:custGeom>
            <a:avLst/>
            <a:gdLst>
              <a:gd name="T0" fmla="*/ 83 w 223"/>
              <a:gd name="T1" fmla="*/ 0 h 253"/>
              <a:gd name="T2" fmla="*/ 0 w 223"/>
              <a:gd name="T3" fmla="*/ 241 h 253"/>
              <a:gd name="T4" fmla="*/ 118 w 223"/>
              <a:gd name="T5" fmla="*/ 253 h 253"/>
              <a:gd name="T6" fmla="*/ 223 w 223"/>
              <a:gd name="T7" fmla="*/ 193 h 253"/>
              <a:gd name="T8" fmla="*/ 203 w 223"/>
              <a:gd name="T9" fmla="*/ 75 h 253"/>
              <a:gd name="T10" fmla="*/ 83 w 223"/>
              <a:gd name="T11" fmla="*/ 0 h 253"/>
            </a:gdLst>
            <a:ahLst/>
            <a:cxnLst>
              <a:cxn ang="0">
                <a:pos x="T0" y="T1"/>
              </a:cxn>
              <a:cxn ang="0">
                <a:pos x="T2" y="T3"/>
              </a:cxn>
              <a:cxn ang="0">
                <a:pos x="T4" y="T5"/>
              </a:cxn>
              <a:cxn ang="0">
                <a:pos x="T6" y="T7"/>
              </a:cxn>
              <a:cxn ang="0">
                <a:pos x="T8" y="T9"/>
              </a:cxn>
              <a:cxn ang="0">
                <a:pos x="T10" y="T11"/>
              </a:cxn>
            </a:cxnLst>
            <a:rect l="0" t="0" r="r" b="b"/>
            <a:pathLst>
              <a:path w="223" h="253">
                <a:moveTo>
                  <a:pt x="83" y="0"/>
                </a:moveTo>
                <a:cubicBezTo>
                  <a:pt x="0" y="241"/>
                  <a:pt x="0" y="241"/>
                  <a:pt x="0" y="241"/>
                </a:cubicBezTo>
                <a:cubicBezTo>
                  <a:pt x="118" y="253"/>
                  <a:pt x="118" y="253"/>
                  <a:pt x="118" y="253"/>
                </a:cubicBezTo>
                <a:cubicBezTo>
                  <a:pt x="118" y="253"/>
                  <a:pt x="223" y="198"/>
                  <a:pt x="223" y="193"/>
                </a:cubicBezTo>
                <a:cubicBezTo>
                  <a:pt x="223" y="188"/>
                  <a:pt x="203" y="75"/>
                  <a:pt x="203" y="75"/>
                </a:cubicBezTo>
                <a:lnTo>
                  <a:pt x="83"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6" name="Freeform 57"/>
          <p:cNvSpPr>
            <a:spLocks/>
          </p:cNvSpPr>
          <p:nvPr/>
        </p:nvSpPr>
        <p:spPr bwMode="auto">
          <a:xfrm rot="18900000">
            <a:off x="4994201" y="2539184"/>
            <a:ext cx="1018575" cy="740781"/>
          </a:xfrm>
          <a:custGeom>
            <a:avLst/>
            <a:gdLst>
              <a:gd name="T0" fmla="*/ 451 w 451"/>
              <a:gd name="T1" fmla="*/ 138 h 328"/>
              <a:gd name="T2" fmla="*/ 400 w 451"/>
              <a:gd name="T3" fmla="*/ 327 h 328"/>
              <a:gd name="T4" fmla="*/ 22 w 451"/>
              <a:gd name="T5" fmla="*/ 247 h 328"/>
              <a:gd name="T6" fmla="*/ 0 w 451"/>
              <a:gd name="T7" fmla="*/ 169 h 328"/>
              <a:gd name="T8" fmla="*/ 42 w 451"/>
              <a:gd name="T9" fmla="*/ 0 h 328"/>
              <a:gd name="T10" fmla="*/ 451 w 451"/>
              <a:gd name="T11" fmla="*/ 138 h 328"/>
            </a:gdLst>
            <a:ahLst/>
            <a:cxnLst>
              <a:cxn ang="0">
                <a:pos x="T0" y="T1"/>
              </a:cxn>
              <a:cxn ang="0">
                <a:pos x="T2" y="T3"/>
              </a:cxn>
              <a:cxn ang="0">
                <a:pos x="T4" y="T5"/>
              </a:cxn>
              <a:cxn ang="0">
                <a:pos x="T6" y="T7"/>
              </a:cxn>
              <a:cxn ang="0">
                <a:pos x="T8" y="T9"/>
              </a:cxn>
              <a:cxn ang="0">
                <a:pos x="T10" y="T11"/>
              </a:cxn>
            </a:cxnLst>
            <a:rect l="0" t="0" r="r" b="b"/>
            <a:pathLst>
              <a:path w="451" h="328">
                <a:moveTo>
                  <a:pt x="451" y="138"/>
                </a:moveTo>
                <a:cubicBezTo>
                  <a:pt x="451" y="138"/>
                  <a:pt x="395" y="328"/>
                  <a:pt x="400" y="327"/>
                </a:cubicBezTo>
                <a:cubicBezTo>
                  <a:pt x="405" y="326"/>
                  <a:pt x="22" y="247"/>
                  <a:pt x="22" y="247"/>
                </a:cubicBezTo>
                <a:cubicBezTo>
                  <a:pt x="0" y="169"/>
                  <a:pt x="0" y="169"/>
                  <a:pt x="0" y="169"/>
                </a:cubicBezTo>
                <a:cubicBezTo>
                  <a:pt x="42" y="0"/>
                  <a:pt x="42" y="0"/>
                  <a:pt x="42" y="0"/>
                </a:cubicBezTo>
                <a:lnTo>
                  <a:pt x="451" y="138"/>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7" name="Freeform 58"/>
          <p:cNvSpPr>
            <a:spLocks/>
          </p:cNvSpPr>
          <p:nvPr/>
        </p:nvSpPr>
        <p:spPr bwMode="auto">
          <a:xfrm rot="18900000">
            <a:off x="6810023" y="4123323"/>
            <a:ext cx="909749" cy="836243"/>
          </a:xfrm>
          <a:custGeom>
            <a:avLst/>
            <a:gdLst>
              <a:gd name="T0" fmla="*/ 473 w 953"/>
              <a:gd name="T1" fmla="*/ 876 h 876"/>
              <a:gd name="T2" fmla="*/ 0 w 953"/>
              <a:gd name="T3" fmla="*/ 261 h 876"/>
              <a:gd name="T4" fmla="*/ 236 w 953"/>
              <a:gd name="T5" fmla="*/ 0 h 876"/>
              <a:gd name="T6" fmla="*/ 953 w 953"/>
              <a:gd name="T7" fmla="*/ 0 h 876"/>
              <a:gd name="T8" fmla="*/ 773 w 953"/>
              <a:gd name="T9" fmla="*/ 348 h 876"/>
              <a:gd name="T10" fmla="*/ 473 w 953"/>
              <a:gd name="T11" fmla="*/ 876 h 876"/>
            </a:gdLst>
            <a:ahLst/>
            <a:cxnLst>
              <a:cxn ang="0">
                <a:pos x="T0" y="T1"/>
              </a:cxn>
              <a:cxn ang="0">
                <a:pos x="T2" y="T3"/>
              </a:cxn>
              <a:cxn ang="0">
                <a:pos x="T4" y="T5"/>
              </a:cxn>
              <a:cxn ang="0">
                <a:pos x="T6" y="T7"/>
              </a:cxn>
              <a:cxn ang="0">
                <a:pos x="T8" y="T9"/>
              </a:cxn>
              <a:cxn ang="0">
                <a:pos x="T10" y="T11"/>
              </a:cxn>
            </a:cxnLst>
            <a:rect l="0" t="0" r="r" b="b"/>
            <a:pathLst>
              <a:path w="953" h="876">
                <a:moveTo>
                  <a:pt x="473" y="876"/>
                </a:moveTo>
                <a:lnTo>
                  <a:pt x="0" y="261"/>
                </a:lnTo>
                <a:lnTo>
                  <a:pt x="236" y="0"/>
                </a:lnTo>
                <a:lnTo>
                  <a:pt x="953" y="0"/>
                </a:lnTo>
                <a:lnTo>
                  <a:pt x="773" y="348"/>
                </a:lnTo>
                <a:lnTo>
                  <a:pt x="473" y="876"/>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8" name="Freeform 59"/>
          <p:cNvSpPr>
            <a:spLocks/>
          </p:cNvSpPr>
          <p:nvPr/>
        </p:nvSpPr>
        <p:spPr bwMode="auto">
          <a:xfrm rot="18900000">
            <a:off x="6176550" y="3935702"/>
            <a:ext cx="772284" cy="881111"/>
          </a:xfrm>
          <a:custGeom>
            <a:avLst/>
            <a:gdLst>
              <a:gd name="T0" fmla="*/ 342 w 342"/>
              <a:gd name="T1" fmla="*/ 309 h 390"/>
              <a:gd name="T2" fmla="*/ 112 w 342"/>
              <a:gd name="T3" fmla="*/ 0 h 390"/>
              <a:gd name="T4" fmla="*/ 2 w 342"/>
              <a:gd name="T5" fmla="*/ 198 h 390"/>
              <a:gd name="T6" fmla="*/ 102 w 342"/>
              <a:gd name="T7" fmla="*/ 340 h 390"/>
              <a:gd name="T8" fmla="*/ 252 w 342"/>
              <a:gd name="T9" fmla="*/ 390 h 390"/>
              <a:gd name="T10" fmla="*/ 342 w 342"/>
              <a:gd name="T11" fmla="*/ 309 h 390"/>
            </a:gdLst>
            <a:ahLst/>
            <a:cxnLst>
              <a:cxn ang="0">
                <a:pos x="T0" y="T1"/>
              </a:cxn>
              <a:cxn ang="0">
                <a:pos x="T2" y="T3"/>
              </a:cxn>
              <a:cxn ang="0">
                <a:pos x="T4" y="T5"/>
              </a:cxn>
              <a:cxn ang="0">
                <a:pos x="T6" y="T7"/>
              </a:cxn>
              <a:cxn ang="0">
                <a:pos x="T8" y="T9"/>
              </a:cxn>
              <a:cxn ang="0">
                <a:pos x="T10" y="T11"/>
              </a:cxn>
            </a:cxnLst>
            <a:rect l="0" t="0" r="r" b="b"/>
            <a:pathLst>
              <a:path w="342" h="390">
                <a:moveTo>
                  <a:pt x="342" y="309"/>
                </a:moveTo>
                <a:cubicBezTo>
                  <a:pt x="112" y="0"/>
                  <a:pt x="112" y="0"/>
                  <a:pt x="112" y="0"/>
                </a:cubicBezTo>
                <a:cubicBezTo>
                  <a:pt x="112" y="0"/>
                  <a:pt x="0" y="185"/>
                  <a:pt x="2" y="198"/>
                </a:cubicBezTo>
                <a:cubicBezTo>
                  <a:pt x="4" y="211"/>
                  <a:pt x="102" y="340"/>
                  <a:pt x="102" y="340"/>
                </a:cubicBezTo>
                <a:cubicBezTo>
                  <a:pt x="252" y="390"/>
                  <a:pt x="252" y="390"/>
                  <a:pt x="252" y="390"/>
                </a:cubicBezTo>
                <a:lnTo>
                  <a:pt x="342" y="309"/>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9" name="Freeform 60"/>
          <p:cNvSpPr>
            <a:spLocks/>
          </p:cNvSpPr>
          <p:nvPr/>
        </p:nvSpPr>
        <p:spPr bwMode="auto">
          <a:xfrm rot="18900000">
            <a:off x="6634678" y="3152302"/>
            <a:ext cx="1093034" cy="691141"/>
          </a:xfrm>
          <a:custGeom>
            <a:avLst/>
            <a:gdLst>
              <a:gd name="T0" fmla="*/ 1145 w 1145"/>
              <a:gd name="T1" fmla="*/ 648 h 724"/>
              <a:gd name="T2" fmla="*/ 722 w 1145"/>
              <a:gd name="T3" fmla="*/ 0 h 724"/>
              <a:gd name="T4" fmla="*/ 0 w 1145"/>
              <a:gd name="T5" fmla="*/ 35 h 724"/>
              <a:gd name="T6" fmla="*/ 532 w 1145"/>
              <a:gd name="T7" fmla="*/ 724 h 724"/>
              <a:gd name="T8" fmla="*/ 1145 w 1145"/>
              <a:gd name="T9" fmla="*/ 648 h 724"/>
            </a:gdLst>
            <a:ahLst/>
            <a:cxnLst>
              <a:cxn ang="0">
                <a:pos x="T0" y="T1"/>
              </a:cxn>
              <a:cxn ang="0">
                <a:pos x="T2" y="T3"/>
              </a:cxn>
              <a:cxn ang="0">
                <a:pos x="T4" y="T5"/>
              </a:cxn>
              <a:cxn ang="0">
                <a:pos x="T6" y="T7"/>
              </a:cxn>
              <a:cxn ang="0">
                <a:pos x="T8" y="T9"/>
              </a:cxn>
            </a:cxnLst>
            <a:rect l="0" t="0" r="r" b="b"/>
            <a:pathLst>
              <a:path w="1145" h="724">
                <a:moveTo>
                  <a:pt x="1145" y="648"/>
                </a:moveTo>
                <a:lnTo>
                  <a:pt x="722" y="0"/>
                </a:lnTo>
                <a:lnTo>
                  <a:pt x="0" y="35"/>
                </a:lnTo>
                <a:lnTo>
                  <a:pt x="532" y="724"/>
                </a:lnTo>
                <a:lnTo>
                  <a:pt x="1145" y="648"/>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0" name="Freeform 61"/>
          <p:cNvSpPr>
            <a:spLocks/>
          </p:cNvSpPr>
          <p:nvPr/>
        </p:nvSpPr>
        <p:spPr bwMode="auto">
          <a:xfrm rot="18900000">
            <a:off x="6492810" y="3030090"/>
            <a:ext cx="822878" cy="628137"/>
          </a:xfrm>
          <a:custGeom>
            <a:avLst/>
            <a:gdLst>
              <a:gd name="T0" fmla="*/ 177 w 364"/>
              <a:gd name="T1" fmla="*/ 278 h 278"/>
              <a:gd name="T2" fmla="*/ 0 w 364"/>
              <a:gd name="T3" fmla="*/ 22 h 278"/>
              <a:gd name="T4" fmla="*/ 163 w 364"/>
              <a:gd name="T5" fmla="*/ 0 h 278"/>
              <a:gd name="T6" fmla="*/ 344 w 364"/>
              <a:gd name="T7" fmla="*/ 71 h 278"/>
              <a:gd name="T8" fmla="*/ 357 w 364"/>
              <a:gd name="T9" fmla="*/ 198 h 278"/>
              <a:gd name="T10" fmla="*/ 177 w 364"/>
              <a:gd name="T11" fmla="*/ 278 h 278"/>
            </a:gdLst>
            <a:ahLst/>
            <a:cxnLst>
              <a:cxn ang="0">
                <a:pos x="T0" y="T1"/>
              </a:cxn>
              <a:cxn ang="0">
                <a:pos x="T2" y="T3"/>
              </a:cxn>
              <a:cxn ang="0">
                <a:pos x="T4" y="T5"/>
              </a:cxn>
              <a:cxn ang="0">
                <a:pos x="T6" y="T7"/>
              </a:cxn>
              <a:cxn ang="0">
                <a:pos x="T8" y="T9"/>
              </a:cxn>
              <a:cxn ang="0">
                <a:pos x="T10" y="T11"/>
              </a:cxn>
            </a:cxnLst>
            <a:rect l="0" t="0" r="r" b="b"/>
            <a:pathLst>
              <a:path w="364" h="278">
                <a:moveTo>
                  <a:pt x="177" y="278"/>
                </a:moveTo>
                <a:cubicBezTo>
                  <a:pt x="0" y="22"/>
                  <a:pt x="0" y="22"/>
                  <a:pt x="0" y="22"/>
                </a:cubicBezTo>
                <a:cubicBezTo>
                  <a:pt x="163" y="0"/>
                  <a:pt x="163" y="0"/>
                  <a:pt x="163" y="0"/>
                </a:cubicBezTo>
                <a:cubicBezTo>
                  <a:pt x="163" y="0"/>
                  <a:pt x="342" y="60"/>
                  <a:pt x="344" y="71"/>
                </a:cubicBezTo>
                <a:cubicBezTo>
                  <a:pt x="345" y="82"/>
                  <a:pt x="364" y="190"/>
                  <a:pt x="357" y="198"/>
                </a:cubicBezTo>
                <a:cubicBezTo>
                  <a:pt x="349" y="205"/>
                  <a:pt x="177" y="278"/>
                  <a:pt x="177" y="278"/>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1" name="Freeform 62"/>
          <p:cNvSpPr>
            <a:spLocks/>
          </p:cNvSpPr>
          <p:nvPr/>
        </p:nvSpPr>
        <p:spPr bwMode="auto">
          <a:xfrm rot="18900000">
            <a:off x="6300792" y="3420595"/>
            <a:ext cx="1084443" cy="1018575"/>
          </a:xfrm>
          <a:custGeom>
            <a:avLst/>
            <a:gdLst>
              <a:gd name="T0" fmla="*/ 480 w 480"/>
              <a:gd name="T1" fmla="*/ 205 h 451"/>
              <a:gd name="T2" fmla="*/ 334 w 480"/>
              <a:gd name="T3" fmla="*/ 0 h 451"/>
              <a:gd name="T4" fmla="*/ 143 w 480"/>
              <a:gd name="T5" fmla="*/ 47 h 451"/>
              <a:gd name="T6" fmla="*/ 0 w 480"/>
              <a:gd name="T7" fmla="*/ 235 h 451"/>
              <a:gd name="T8" fmla="*/ 122 w 480"/>
              <a:gd name="T9" fmla="*/ 451 h 451"/>
              <a:gd name="T10" fmla="*/ 480 w 480"/>
              <a:gd name="T11" fmla="*/ 205 h 451"/>
            </a:gdLst>
            <a:ahLst/>
            <a:cxnLst>
              <a:cxn ang="0">
                <a:pos x="T0" y="T1"/>
              </a:cxn>
              <a:cxn ang="0">
                <a:pos x="T2" y="T3"/>
              </a:cxn>
              <a:cxn ang="0">
                <a:pos x="T4" y="T5"/>
              </a:cxn>
              <a:cxn ang="0">
                <a:pos x="T6" y="T7"/>
              </a:cxn>
              <a:cxn ang="0">
                <a:pos x="T8" y="T9"/>
              </a:cxn>
              <a:cxn ang="0">
                <a:pos x="T10" y="T11"/>
              </a:cxn>
            </a:cxnLst>
            <a:rect l="0" t="0" r="r" b="b"/>
            <a:pathLst>
              <a:path w="480" h="451">
                <a:moveTo>
                  <a:pt x="480" y="205"/>
                </a:moveTo>
                <a:cubicBezTo>
                  <a:pt x="334" y="0"/>
                  <a:pt x="334" y="0"/>
                  <a:pt x="334" y="0"/>
                </a:cubicBezTo>
                <a:cubicBezTo>
                  <a:pt x="143" y="47"/>
                  <a:pt x="143" y="47"/>
                  <a:pt x="143" y="47"/>
                </a:cubicBezTo>
                <a:cubicBezTo>
                  <a:pt x="143" y="47"/>
                  <a:pt x="0" y="226"/>
                  <a:pt x="0" y="235"/>
                </a:cubicBezTo>
                <a:cubicBezTo>
                  <a:pt x="0" y="245"/>
                  <a:pt x="122" y="451"/>
                  <a:pt x="122" y="451"/>
                </a:cubicBezTo>
                <a:lnTo>
                  <a:pt x="480" y="205"/>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2" name="Freeform 63"/>
          <p:cNvSpPr>
            <a:spLocks/>
          </p:cNvSpPr>
          <p:nvPr/>
        </p:nvSpPr>
        <p:spPr bwMode="auto">
          <a:xfrm rot="18900000">
            <a:off x="4724564" y="2735883"/>
            <a:ext cx="1355553" cy="3402249"/>
          </a:xfrm>
          <a:custGeom>
            <a:avLst/>
            <a:gdLst>
              <a:gd name="T0" fmla="*/ 121 w 600"/>
              <a:gd name="T1" fmla="*/ 0 h 1506"/>
              <a:gd name="T2" fmla="*/ 0 w 600"/>
              <a:gd name="T3" fmla="*/ 438 h 1506"/>
              <a:gd name="T4" fmla="*/ 118 w 600"/>
              <a:gd name="T5" fmla="*/ 618 h 1506"/>
              <a:gd name="T6" fmla="*/ 119 w 600"/>
              <a:gd name="T7" fmla="*/ 615 h 1506"/>
              <a:gd name="T8" fmla="*/ 120 w 600"/>
              <a:gd name="T9" fmla="*/ 612 h 1506"/>
              <a:gd name="T10" fmla="*/ 121 w 600"/>
              <a:gd name="T11" fmla="*/ 610 h 1506"/>
              <a:gd name="T12" fmla="*/ 121 w 600"/>
              <a:gd name="T13" fmla="*/ 607 h 1506"/>
              <a:gd name="T14" fmla="*/ 151 w 600"/>
              <a:gd name="T15" fmla="*/ 544 h 1506"/>
              <a:gd name="T16" fmla="*/ 190 w 600"/>
              <a:gd name="T17" fmla="*/ 514 h 1506"/>
              <a:gd name="T18" fmla="*/ 235 w 600"/>
              <a:gd name="T19" fmla="*/ 519 h 1506"/>
              <a:gd name="T20" fmla="*/ 280 w 600"/>
              <a:gd name="T21" fmla="*/ 561 h 1506"/>
              <a:gd name="T22" fmla="*/ 316 w 600"/>
              <a:gd name="T23" fmla="*/ 636 h 1506"/>
              <a:gd name="T24" fmla="*/ 336 w 600"/>
              <a:gd name="T25" fmla="*/ 728 h 1506"/>
              <a:gd name="T26" fmla="*/ 339 w 600"/>
              <a:gd name="T27" fmla="*/ 824 h 1506"/>
              <a:gd name="T28" fmla="*/ 322 w 600"/>
              <a:gd name="T29" fmla="*/ 912 h 1506"/>
              <a:gd name="T30" fmla="*/ 290 w 600"/>
              <a:gd name="T31" fmla="*/ 973 h 1506"/>
              <a:gd name="T32" fmla="*/ 249 w 600"/>
              <a:gd name="T33" fmla="*/ 998 h 1506"/>
              <a:gd name="T34" fmla="*/ 204 w 600"/>
              <a:gd name="T35" fmla="*/ 987 h 1506"/>
              <a:gd name="T36" fmla="*/ 162 w 600"/>
              <a:gd name="T37" fmla="*/ 942 h 1506"/>
              <a:gd name="T38" fmla="*/ 160 w 600"/>
              <a:gd name="T39" fmla="*/ 939 h 1506"/>
              <a:gd name="T40" fmla="*/ 158 w 600"/>
              <a:gd name="T41" fmla="*/ 936 h 1506"/>
              <a:gd name="T42" fmla="*/ 157 w 600"/>
              <a:gd name="T43" fmla="*/ 933 h 1506"/>
              <a:gd name="T44" fmla="*/ 155 w 600"/>
              <a:gd name="T45" fmla="*/ 930 h 1506"/>
              <a:gd name="T46" fmla="*/ 88 w 600"/>
              <a:gd name="T47" fmla="*/ 1148 h 1506"/>
              <a:gd name="T48" fmla="*/ 303 w 600"/>
              <a:gd name="T49" fmla="*/ 1506 h 1506"/>
              <a:gd name="T50" fmla="*/ 600 w 600"/>
              <a:gd name="T51" fmla="*/ 655 h 1506"/>
              <a:gd name="T52" fmla="*/ 121 w 600"/>
              <a:gd name="T53" fmla="*/ 0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0" h="1506">
                <a:moveTo>
                  <a:pt x="121" y="0"/>
                </a:moveTo>
                <a:cubicBezTo>
                  <a:pt x="0" y="438"/>
                  <a:pt x="0" y="438"/>
                  <a:pt x="0" y="438"/>
                </a:cubicBezTo>
                <a:cubicBezTo>
                  <a:pt x="118" y="618"/>
                  <a:pt x="118" y="618"/>
                  <a:pt x="118" y="618"/>
                </a:cubicBezTo>
                <a:cubicBezTo>
                  <a:pt x="119" y="617"/>
                  <a:pt x="119" y="616"/>
                  <a:pt x="119" y="615"/>
                </a:cubicBezTo>
                <a:cubicBezTo>
                  <a:pt x="119" y="614"/>
                  <a:pt x="120" y="613"/>
                  <a:pt x="120" y="612"/>
                </a:cubicBezTo>
                <a:cubicBezTo>
                  <a:pt x="120" y="612"/>
                  <a:pt x="120" y="611"/>
                  <a:pt x="121" y="610"/>
                </a:cubicBezTo>
                <a:cubicBezTo>
                  <a:pt x="121" y="609"/>
                  <a:pt x="121" y="608"/>
                  <a:pt x="121" y="607"/>
                </a:cubicBezTo>
                <a:cubicBezTo>
                  <a:pt x="129" y="581"/>
                  <a:pt x="139" y="560"/>
                  <a:pt x="151" y="544"/>
                </a:cubicBezTo>
                <a:cubicBezTo>
                  <a:pt x="163" y="529"/>
                  <a:pt x="176" y="518"/>
                  <a:pt x="190" y="514"/>
                </a:cubicBezTo>
                <a:cubicBezTo>
                  <a:pt x="205" y="510"/>
                  <a:pt x="220" y="511"/>
                  <a:pt x="235" y="519"/>
                </a:cubicBezTo>
                <a:cubicBezTo>
                  <a:pt x="250" y="527"/>
                  <a:pt x="266" y="541"/>
                  <a:pt x="280" y="561"/>
                </a:cubicBezTo>
                <a:cubicBezTo>
                  <a:pt x="294" y="582"/>
                  <a:pt x="306" y="608"/>
                  <a:pt x="316" y="636"/>
                </a:cubicBezTo>
                <a:cubicBezTo>
                  <a:pt x="325" y="665"/>
                  <a:pt x="332" y="696"/>
                  <a:pt x="336" y="728"/>
                </a:cubicBezTo>
                <a:cubicBezTo>
                  <a:pt x="340" y="760"/>
                  <a:pt x="341" y="793"/>
                  <a:pt x="339" y="824"/>
                </a:cubicBezTo>
                <a:cubicBezTo>
                  <a:pt x="336" y="855"/>
                  <a:pt x="331" y="885"/>
                  <a:pt x="322" y="912"/>
                </a:cubicBezTo>
                <a:cubicBezTo>
                  <a:pt x="314" y="938"/>
                  <a:pt x="303" y="958"/>
                  <a:pt x="290" y="973"/>
                </a:cubicBezTo>
                <a:cubicBezTo>
                  <a:pt x="277" y="987"/>
                  <a:pt x="263" y="996"/>
                  <a:pt x="249" y="998"/>
                </a:cubicBezTo>
                <a:cubicBezTo>
                  <a:pt x="234" y="1000"/>
                  <a:pt x="219" y="997"/>
                  <a:pt x="204" y="987"/>
                </a:cubicBezTo>
                <a:cubicBezTo>
                  <a:pt x="189" y="978"/>
                  <a:pt x="175" y="963"/>
                  <a:pt x="162" y="942"/>
                </a:cubicBezTo>
                <a:cubicBezTo>
                  <a:pt x="161" y="941"/>
                  <a:pt x="160" y="940"/>
                  <a:pt x="160" y="939"/>
                </a:cubicBezTo>
                <a:cubicBezTo>
                  <a:pt x="159" y="938"/>
                  <a:pt x="159" y="937"/>
                  <a:pt x="158" y="936"/>
                </a:cubicBezTo>
                <a:cubicBezTo>
                  <a:pt x="158" y="935"/>
                  <a:pt x="157" y="934"/>
                  <a:pt x="157" y="933"/>
                </a:cubicBezTo>
                <a:cubicBezTo>
                  <a:pt x="156" y="932"/>
                  <a:pt x="155" y="931"/>
                  <a:pt x="155" y="930"/>
                </a:cubicBezTo>
                <a:cubicBezTo>
                  <a:pt x="88" y="1148"/>
                  <a:pt x="88" y="1148"/>
                  <a:pt x="88" y="1148"/>
                </a:cubicBezTo>
                <a:cubicBezTo>
                  <a:pt x="303" y="1506"/>
                  <a:pt x="303" y="1506"/>
                  <a:pt x="303" y="1506"/>
                </a:cubicBezTo>
                <a:cubicBezTo>
                  <a:pt x="600" y="655"/>
                  <a:pt x="600" y="655"/>
                  <a:pt x="600" y="655"/>
                </a:cubicBezTo>
                <a:cubicBezTo>
                  <a:pt x="121" y="0"/>
                  <a:pt x="121" y="0"/>
                  <a:pt x="121"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3" name="Freeform 64"/>
          <p:cNvSpPr>
            <a:spLocks/>
          </p:cNvSpPr>
          <p:nvPr/>
        </p:nvSpPr>
        <p:spPr bwMode="auto">
          <a:xfrm rot="18900000">
            <a:off x="4563635" y="4227238"/>
            <a:ext cx="978481" cy="1513065"/>
          </a:xfrm>
          <a:custGeom>
            <a:avLst/>
            <a:gdLst>
              <a:gd name="T0" fmla="*/ 101 w 433"/>
              <a:gd name="T1" fmla="*/ 0 h 670"/>
              <a:gd name="T2" fmla="*/ 220 w 433"/>
              <a:gd name="T3" fmla="*/ 182 h 670"/>
              <a:gd name="T4" fmla="*/ 232 w 433"/>
              <a:gd name="T5" fmla="*/ 200 h 670"/>
              <a:gd name="T6" fmla="*/ 233 w 433"/>
              <a:gd name="T7" fmla="*/ 193 h 670"/>
              <a:gd name="T8" fmla="*/ 234 w 433"/>
              <a:gd name="T9" fmla="*/ 187 h 670"/>
              <a:gd name="T10" fmla="*/ 235 w 433"/>
              <a:gd name="T11" fmla="*/ 181 h 670"/>
              <a:gd name="T12" fmla="*/ 237 w 433"/>
              <a:gd name="T13" fmla="*/ 175 h 670"/>
              <a:gd name="T14" fmla="*/ 237 w 433"/>
              <a:gd name="T15" fmla="*/ 172 h 670"/>
              <a:gd name="T16" fmla="*/ 238 w 433"/>
              <a:gd name="T17" fmla="*/ 170 h 670"/>
              <a:gd name="T18" fmla="*/ 239 w 433"/>
              <a:gd name="T19" fmla="*/ 167 h 670"/>
              <a:gd name="T20" fmla="*/ 240 w 433"/>
              <a:gd name="T21" fmla="*/ 164 h 670"/>
              <a:gd name="T22" fmla="*/ 266 w 433"/>
              <a:gd name="T23" fmla="*/ 109 h 670"/>
              <a:gd name="T24" fmla="*/ 301 w 433"/>
              <a:gd name="T25" fmla="*/ 82 h 670"/>
              <a:gd name="T26" fmla="*/ 340 w 433"/>
              <a:gd name="T27" fmla="*/ 87 h 670"/>
              <a:gd name="T28" fmla="*/ 380 w 433"/>
              <a:gd name="T29" fmla="*/ 125 h 670"/>
              <a:gd name="T30" fmla="*/ 411 w 433"/>
              <a:gd name="T31" fmla="*/ 191 h 670"/>
              <a:gd name="T32" fmla="*/ 429 w 433"/>
              <a:gd name="T33" fmla="*/ 271 h 670"/>
              <a:gd name="T34" fmla="*/ 431 w 433"/>
              <a:gd name="T35" fmla="*/ 356 h 670"/>
              <a:gd name="T36" fmla="*/ 417 w 433"/>
              <a:gd name="T37" fmla="*/ 433 h 670"/>
              <a:gd name="T38" fmla="*/ 389 w 433"/>
              <a:gd name="T39" fmla="*/ 487 h 670"/>
              <a:gd name="T40" fmla="*/ 352 w 433"/>
              <a:gd name="T41" fmla="*/ 509 h 670"/>
              <a:gd name="T42" fmla="*/ 313 w 433"/>
              <a:gd name="T43" fmla="*/ 500 h 670"/>
              <a:gd name="T44" fmla="*/ 275 w 433"/>
              <a:gd name="T45" fmla="*/ 460 h 670"/>
              <a:gd name="T46" fmla="*/ 274 w 433"/>
              <a:gd name="T47" fmla="*/ 457 h 670"/>
              <a:gd name="T48" fmla="*/ 272 w 433"/>
              <a:gd name="T49" fmla="*/ 455 h 670"/>
              <a:gd name="T50" fmla="*/ 270 w 433"/>
              <a:gd name="T51" fmla="*/ 452 h 670"/>
              <a:gd name="T52" fmla="*/ 269 w 433"/>
              <a:gd name="T53" fmla="*/ 449 h 670"/>
              <a:gd name="T54" fmla="*/ 266 w 433"/>
              <a:gd name="T55" fmla="*/ 444 h 670"/>
              <a:gd name="T56" fmla="*/ 263 w 433"/>
              <a:gd name="T57" fmla="*/ 438 h 670"/>
              <a:gd name="T58" fmla="*/ 261 w 433"/>
              <a:gd name="T59" fmla="*/ 433 h 670"/>
              <a:gd name="T60" fmla="*/ 258 w 433"/>
              <a:gd name="T61" fmla="*/ 428 h 670"/>
              <a:gd name="T62" fmla="*/ 251 w 433"/>
              <a:gd name="T63" fmla="*/ 450 h 670"/>
              <a:gd name="T64" fmla="*/ 184 w 433"/>
              <a:gd name="T65" fmla="*/ 670 h 670"/>
              <a:gd name="T66" fmla="*/ 0 w 433"/>
              <a:gd name="T67" fmla="*/ 364 h 670"/>
              <a:gd name="T68" fmla="*/ 101 w 433"/>
              <a:gd name="T6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670">
                <a:moveTo>
                  <a:pt x="101" y="0"/>
                </a:moveTo>
                <a:cubicBezTo>
                  <a:pt x="220" y="182"/>
                  <a:pt x="220" y="182"/>
                  <a:pt x="220" y="182"/>
                </a:cubicBezTo>
                <a:cubicBezTo>
                  <a:pt x="232" y="200"/>
                  <a:pt x="232" y="200"/>
                  <a:pt x="232" y="200"/>
                </a:cubicBezTo>
                <a:cubicBezTo>
                  <a:pt x="232" y="198"/>
                  <a:pt x="232" y="196"/>
                  <a:pt x="233" y="193"/>
                </a:cubicBezTo>
                <a:cubicBezTo>
                  <a:pt x="233" y="191"/>
                  <a:pt x="233" y="189"/>
                  <a:pt x="234" y="187"/>
                </a:cubicBezTo>
                <a:cubicBezTo>
                  <a:pt x="234" y="185"/>
                  <a:pt x="235" y="183"/>
                  <a:pt x="235" y="181"/>
                </a:cubicBezTo>
                <a:cubicBezTo>
                  <a:pt x="236" y="179"/>
                  <a:pt x="236" y="177"/>
                  <a:pt x="237" y="175"/>
                </a:cubicBezTo>
                <a:cubicBezTo>
                  <a:pt x="237" y="174"/>
                  <a:pt x="237" y="173"/>
                  <a:pt x="237" y="172"/>
                </a:cubicBezTo>
                <a:cubicBezTo>
                  <a:pt x="238" y="171"/>
                  <a:pt x="238" y="171"/>
                  <a:pt x="238" y="170"/>
                </a:cubicBezTo>
                <a:cubicBezTo>
                  <a:pt x="238" y="169"/>
                  <a:pt x="239" y="168"/>
                  <a:pt x="239" y="167"/>
                </a:cubicBezTo>
                <a:cubicBezTo>
                  <a:pt x="239" y="166"/>
                  <a:pt x="239" y="165"/>
                  <a:pt x="240" y="164"/>
                </a:cubicBezTo>
                <a:cubicBezTo>
                  <a:pt x="247" y="141"/>
                  <a:pt x="255" y="122"/>
                  <a:pt x="266" y="109"/>
                </a:cubicBezTo>
                <a:cubicBezTo>
                  <a:pt x="276" y="95"/>
                  <a:pt x="288" y="86"/>
                  <a:pt x="301" y="82"/>
                </a:cubicBezTo>
                <a:cubicBezTo>
                  <a:pt x="313" y="79"/>
                  <a:pt x="327" y="80"/>
                  <a:pt x="340" y="87"/>
                </a:cubicBezTo>
                <a:cubicBezTo>
                  <a:pt x="354" y="94"/>
                  <a:pt x="367" y="106"/>
                  <a:pt x="380" y="125"/>
                </a:cubicBezTo>
                <a:cubicBezTo>
                  <a:pt x="392" y="143"/>
                  <a:pt x="403" y="166"/>
                  <a:pt x="411" y="191"/>
                </a:cubicBezTo>
                <a:cubicBezTo>
                  <a:pt x="419" y="216"/>
                  <a:pt x="425" y="243"/>
                  <a:pt x="429" y="271"/>
                </a:cubicBezTo>
                <a:cubicBezTo>
                  <a:pt x="432" y="299"/>
                  <a:pt x="433" y="328"/>
                  <a:pt x="431" y="356"/>
                </a:cubicBezTo>
                <a:cubicBezTo>
                  <a:pt x="429" y="383"/>
                  <a:pt x="425" y="409"/>
                  <a:pt x="417" y="433"/>
                </a:cubicBezTo>
                <a:cubicBezTo>
                  <a:pt x="409" y="456"/>
                  <a:pt x="400" y="474"/>
                  <a:pt x="389" y="487"/>
                </a:cubicBezTo>
                <a:cubicBezTo>
                  <a:pt x="378" y="500"/>
                  <a:pt x="365" y="507"/>
                  <a:pt x="352" y="509"/>
                </a:cubicBezTo>
                <a:cubicBezTo>
                  <a:pt x="339" y="512"/>
                  <a:pt x="326" y="509"/>
                  <a:pt x="313" y="500"/>
                </a:cubicBezTo>
                <a:cubicBezTo>
                  <a:pt x="300" y="492"/>
                  <a:pt x="287" y="479"/>
                  <a:pt x="275" y="460"/>
                </a:cubicBezTo>
                <a:cubicBezTo>
                  <a:pt x="275" y="459"/>
                  <a:pt x="274" y="458"/>
                  <a:pt x="274" y="457"/>
                </a:cubicBezTo>
                <a:cubicBezTo>
                  <a:pt x="273" y="456"/>
                  <a:pt x="272" y="455"/>
                  <a:pt x="272" y="455"/>
                </a:cubicBezTo>
                <a:cubicBezTo>
                  <a:pt x="271" y="454"/>
                  <a:pt x="271" y="453"/>
                  <a:pt x="270" y="452"/>
                </a:cubicBezTo>
                <a:cubicBezTo>
                  <a:pt x="270" y="451"/>
                  <a:pt x="269" y="450"/>
                  <a:pt x="269" y="449"/>
                </a:cubicBezTo>
                <a:cubicBezTo>
                  <a:pt x="268" y="447"/>
                  <a:pt x="267" y="445"/>
                  <a:pt x="266" y="444"/>
                </a:cubicBezTo>
                <a:cubicBezTo>
                  <a:pt x="265" y="442"/>
                  <a:pt x="264" y="440"/>
                  <a:pt x="263" y="438"/>
                </a:cubicBezTo>
                <a:cubicBezTo>
                  <a:pt x="262" y="437"/>
                  <a:pt x="261" y="435"/>
                  <a:pt x="261" y="433"/>
                </a:cubicBezTo>
                <a:cubicBezTo>
                  <a:pt x="260" y="431"/>
                  <a:pt x="259" y="429"/>
                  <a:pt x="258" y="428"/>
                </a:cubicBezTo>
                <a:cubicBezTo>
                  <a:pt x="251" y="450"/>
                  <a:pt x="251" y="450"/>
                  <a:pt x="251" y="450"/>
                </a:cubicBezTo>
                <a:cubicBezTo>
                  <a:pt x="184" y="670"/>
                  <a:pt x="184" y="670"/>
                  <a:pt x="184" y="670"/>
                </a:cubicBezTo>
                <a:cubicBezTo>
                  <a:pt x="0" y="364"/>
                  <a:pt x="0" y="364"/>
                  <a:pt x="0" y="364"/>
                </a:cubicBezTo>
                <a:lnTo>
                  <a:pt x="101" y="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5" name="Freeform 66"/>
          <p:cNvSpPr>
            <a:spLocks/>
          </p:cNvSpPr>
          <p:nvPr/>
        </p:nvSpPr>
        <p:spPr bwMode="auto">
          <a:xfrm rot="18900000">
            <a:off x="3966242" y="2166292"/>
            <a:ext cx="3171231" cy="1497791"/>
          </a:xfrm>
          <a:custGeom>
            <a:avLst/>
            <a:gdLst>
              <a:gd name="T0" fmla="*/ 455 w 1404"/>
              <a:gd name="T1" fmla="*/ 0 h 663"/>
              <a:gd name="T2" fmla="*/ 0 w 1404"/>
              <a:gd name="T3" fmla="*/ 8 h 663"/>
              <a:gd name="T4" fmla="*/ 479 w 1404"/>
              <a:gd name="T5" fmla="*/ 663 h 663"/>
              <a:gd name="T6" fmla="*/ 1404 w 1404"/>
              <a:gd name="T7" fmla="*/ 587 h 663"/>
              <a:gd name="T8" fmla="*/ 1120 w 1404"/>
              <a:gd name="T9" fmla="*/ 269 h 663"/>
              <a:gd name="T10" fmla="*/ 876 w 1404"/>
              <a:gd name="T11" fmla="*/ 280 h 663"/>
              <a:gd name="T12" fmla="*/ 877 w 1404"/>
              <a:gd name="T13" fmla="*/ 282 h 663"/>
              <a:gd name="T14" fmla="*/ 879 w 1404"/>
              <a:gd name="T15" fmla="*/ 284 h 663"/>
              <a:gd name="T16" fmla="*/ 881 w 1404"/>
              <a:gd name="T17" fmla="*/ 286 h 663"/>
              <a:gd name="T18" fmla="*/ 883 w 1404"/>
              <a:gd name="T19" fmla="*/ 289 h 663"/>
              <a:gd name="T20" fmla="*/ 913 w 1404"/>
              <a:gd name="T21" fmla="*/ 344 h 663"/>
              <a:gd name="T22" fmla="*/ 909 w 1404"/>
              <a:gd name="T23" fmla="*/ 391 h 663"/>
              <a:gd name="T24" fmla="*/ 871 w 1404"/>
              <a:gd name="T25" fmla="*/ 426 h 663"/>
              <a:gd name="T26" fmla="*/ 801 w 1404"/>
              <a:gd name="T27" fmla="*/ 443 h 663"/>
              <a:gd name="T28" fmla="*/ 710 w 1404"/>
              <a:gd name="T29" fmla="*/ 436 h 663"/>
              <a:gd name="T30" fmla="*/ 618 w 1404"/>
              <a:gd name="T31" fmla="*/ 408 h 663"/>
              <a:gd name="T32" fmla="*/ 536 w 1404"/>
              <a:gd name="T33" fmla="*/ 364 h 663"/>
              <a:gd name="T34" fmla="*/ 475 w 1404"/>
              <a:gd name="T35" fmla="*/ 308 h 663"/>
              <a:gd name="T36" fmla="*/ 448 w 1404"/>
              <a:gd name="T37" fmla="*/ 251 h 663"/>
              <a:gd name="T38" fmla="*/ 458 w 1404"/>
              <a:gd name="T39" fmla="*/ 205 h 663"/>
              <a:gd name="T40" fmla="*/ 500 w 1404"/>
              <a:gd name="T41" fmla="*/ 173 h 663"/>
              <a:gd name="T42" fmla="*/ 571 w 1404"/>
              <a:gd name="T43" fmla="*/ 160 h 663"/>
              <a:gd name="T44" fmla="*/ 574 w 1404"/>
              <a:gd name="T45" fmla="*/ 160 h 663"/>
              <a:gd name="T46" fmla="*/ 578 w 1404"/>
              <a:gd name="T47" fmla="*/ 160 h 663"/>
              <a:gd name="T48" fmla="*/ 582 w 1404"/>
              <a:gd name="T49" fmla="*/ 160 h 663"/>
              <a:gd name="T50" fmla="*/ 585 w 1404"/>
              <a:gd name="T51" fmla="*/ 160 h 663"/>
              <a:gd name="T52" fmla="*/ 455 w 1404"/>
              <a:gd name="T5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4" h="663">
                <a:moveTo>
                  <a:pt x="455" y="0"/>
                </a:moveTo>
                <a:cubicBezTo>
                  <a:pt x="0" y="8"/>
                  <a:pt x="0" y="8"/>
                  <a:pt x="0" y="8"/>
                </a:cubicBezTo>
                <a:cubicBezTo>
                  <a:pt x="479" y="663"/>
                  <a:pt x="479" y="663"/>
                  <a:pt x="479" y="663"/>
                </a:cubicBezTo>
                <a:cubicBezTo>
                  <a:pt x="1404" y="587"/>
                  <a:pt x="1404" y="587"/>
                  <a:pt x="1404" y="587"/>
                </a:cubicBezTo>
                <a:cubicBezTo>
                  <a:pt x="1120" y="269"/>
                  <a:pt x="1120" y="269"/>
                  <a:pt x="1120" y="269"/>
                </a:cubicBezTo>
                <a:cubicBezTo>
                  <a:pt x="876" y="280"/>
                  <a:pt x="876" y="280"/>
                  <a:pt x="876" y="280"/>
                </a:cubicBezTo>
                <a:cubicBezTo>
                  <a:pt x="876" y="281"/>
                  <a:pt x="877" y="282"/>
                  <a:pt x="877" y="282"/>
                </a:cubicBezTo>
                <a:cubicBezTo>
                  <a:pt x="878" y="283"/>
                  <a:pt x="879" y="284"/>
                  <a:pt x="879" y="284"/>
                </a:cubicBezTo>
                <a:cubicBezTo>
                  <a:pt x="880" y="285"/>
                  <a:pt x="881" y="286"/>
                  <a:pt x="881" y="286"/>
                </a:cubicBezTo>
                <a:cubicBezTo>
                  <a:pt x="882" y="287"/>
                  <a:pt x="882" y="288"/>
                  <a:pt x="883" y="289"/>
                </a:cubicBezTo>
                <a:cubicBezTo>
                  <a:pt x="899" y="308"/>
                  <a:pt x="909" y="326"/>
                  <a:pt x="913" y="344"/>
                </a:cubicBezTo>
                <a:cubicBezTo>
                  <a:pt x="918" y="361"/>
                  <a:pt x="916" y="377"/>
                  <a:pt x="909" y="391"/>
                </a:cubicBezTo>
                <a:cubicBezTo>
                  <a:pt x="902" y="405"/>
                  <a:pt x="889" y="417"/>
                  <a:pt x="871" y="426"/>
                </a:cubicBezTo>
                <a:cubicBezTo>
                  <a:pt x="853" y="435"/>
                  <a:pt x="829" y="441"/>
                  <a:pt x="801" y="443"/>
                </a:cubicBezTo>
                <a:cubicBezTo>
                  <a:pt x="772" y="445"/>
                  <a:pt x="741" y="442"/>
                  <a:pt x="710" y="436"/>
                </a:cubicBezTo>
                <a:cubicBezTo>
                  <a:pt x="679" y="430"/>
                  <a:pt x="648" y="420"/>
                  <a:pt x="618" y="408"/>
                </a:cubicBezTo>
                <a:cubicBezTo>
                  <a:pt x="588" y="396"/>
                  <a:pt x="560" y="381"/>
                  <a:pt x="536" y="364"/>
                </a:cubicBezTo>
                <a:cubicBezTo>
                  <a:pt x="511" y="347"/>
                  <a:pt x="490" y="328"/>
                  <a:pt x="475" y="308"/>
                </a:cubicBezTo>
                <a:cubicBezTo>
                  <a:pt x="459" y="288"/>
                  <a:pt x="451" y="269"/>
                  <a:pt x="448" y="251"/>
                </a:cubicBezTo>
                <a:cubicBezTo>
                  <a:pt x="446" y="234"/>
                  <a:pt x="449" y="219"/>
                  <a:pt x="458" y="205"/>
                </a:cubicBezTo>
                <a:cubicBezTo>
                  <a:pt x="467" y="192"/>
                  <a:pt x="481" y="181"/>
                  <a:pt x="500" y="173"/>
                </a:cubicBezTo>
                <a:cubicBezTo>
                  <a:pt x="519" y="166"/>
                  <a:pt x="543" y="161"/>
                  <a:pt x="571" y="160"/>
                </a:cubicBezTo>
                <a:cubicBezTo>
                  <a:pt x="572" y="160"/>
                  <a:pt x="573" y="160"/>
                  <a:pt x="574" y="160"/>
                </a:cubicBezTo>
                <a:cubicBezTo>
                  <a:pt x="576" y="160"/>
                  <a:pt x="577" y="160"/>
                  <a:pt x="578" y="160"/>
                </a:cubicBezTo>
                <a:cubicBezTo>
                  <a:pt x="579" y="160"/>
                  <a:pt x="580" y="160"/>
                  <a:pt x="582" y="160"/>
                </a:cubicBezTo>
                <a:cubicBezTo>
                  <a:pt x="583" y="160"/>
                  <a:pt x="584" y="160"/>
                  <a:pt x="585" y="160"/>
                </a:cubicBezTo>
                <a:cubicBezTo>
                  <a:pt x="455" y="0"/>
                  <a:pt x="455" y="0"/>
                  <a:pt x="455"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6" name="Freeform 67"/>
          <p:cNvSpPr>
            <a:spLocks/>
          </p:cNvSpPr>
          <p:nvPr/>
        </p:nvSpPr>
        <p:spPr bwMode="auto">
          <a:xfrm rot="18900000">
            <a:off x="4699405" y="1918856"/>
            <a:ext cx="1425240" cy="980390"/>
          </a:xfrm>
          <a:custGeom>
            <a:avLst/>
            <a:gdLst>
              <a:gd name="T0" fmla="*/ 399 w 631"/>
              <a:gd name="T1" fmla="*/ 0 h 434"/>
              <a:gd name="T2" fmla="*/ 4 w 631"/>
              <a:gd name="T3" fmla="*/ 7 h 434"/>
              <a:gd name="T4" fmla="*/ 137 w 631"/>
              <a:gd name="T5" fmla="*/ 168 h 434"/>
              <a:gd name="T6" fmla="*/ 150 w 631"/>
              <a:gd name="T7" fmla="*/ 184 h 434"/>
              <a:gd name="T8" fmla="*/ 143 w 631"/>
              <a:gd name="T9" fmla="*/ 184 h 434"/>
              <a:gd name="T10" fmla="*/ 137 w 631"/>
              <a:gd name="T11" fmla="*/ 183 h 434"/>
              <a:gd name="T12" fmla="*/ 131 w 631"/>
              <a:gd name="T13" fmla="*/ 183 h 434"/>
              <a:gd name="T14" fmla="*/ 124 w 631"/>
              <a:gd name="T15" fmla="*/ 183 h 434"/>
              <a:gd name="T16" fmla="*/ 121 w 631"/>
              <a:gd name="T17" fmla="*/ 183 h 434"/>
              <a:gd name="T18" fmla="*/ 117 w 631"/>
              <a:gd name="T19" fmla="*/ 183 h 434"/>
              <a:gd name="T20" fmla="*/ 113 w 631"/>
              <a:gd name="T21" fmla="*/ 183 h 434"/>
              <a:gd name="T22" fmla="*/ 110 w 631"/>
              <a:gd name="T23" fmla="*/ 183 h 434"/>
              <a:gd name="T24" fmla="*/ 48 w 631"/>
              <a:gd name="T25" fmla="*/ 195 h 434"/>
              <a:gd name="T26" fmla="*/ 11 w 631"/>
              <a:gd name="T27" fmla="*/ 223 h 434"/>
              <a:gd name="T28" fmla="*/ 2 w 631"/>
              <a:gd name="T29" fmla="*/ 264 h 434"/>
              <a:gd name="T30" fmla="*/ 26 w 631"/>
              <a:gd name="T31" fmla="*/ 314 h 434"/>
              <a:gd name="T32" fmla="*/ 79 w 631"/>
              <a:gd name="T33" fmla="*/ 363 h 434"/>
              <a:gd name="T34" fmla="*/ 152 w 631"/>
              <a:gd name="T35" fmla="*/ 402 h 434"/>
              <a:gd name="T36" fmla="*/ 233 w 631"/>
              <a:gd name="T37" fmla="*/ 426 h 434"/>
              <a:gd name="T38" fmla="*/ 313 w 631"/>
              <a:gd name="T39" fmla="*/ 432 h 434"/>
              <a:gd name="T40" fmla="*/ 375 w 631"/>
              <a:gd name="T41" fmla="*/ 418 h 434"/>
              <a:gd name="T42" fmla="*/ 408 w 631"/>
              <a:gd name="T43" fmla="*/ 387 h 434"/>
              <a:gd name="T44" fmla="*/ 413 w 631"/>
              <a:gd name="T45" fmla="*/ 345 h 434"/>
              <a:gd name="T46" fmla="*/ 386 w 631"/>
              <a:gd name="T47" fmla="*/ 297 h 434"/>
              <a:gd name="T48" fmla="*/ 384 w 631"/>
              <a:gd name="T49" fmla="*/ 295 h 434"/>
              <a:gd name="T50" fmla="*/ 382 w 631"/>
              <a:gd name="T51" fmla="*/ 293 h 434"/>
              <a:gd name="T52" fmla="*/ 380 w 631"/>
              <a:gd name="T53" fmla="*/ 291 h 434"/>
              <a:gd name="T54" fmla="*/ 379 w 631"/>
              <a:gd name="T55" fmla="*/ 289 h 434"/>
              <a:gd name="T56" fmla="*/ 375 w 631"/>
              <a:gd name="T57" fmla="*/ 284 h 434"/>
              <a:gd name="T58" fmla="*/ 370 w 631"/>
              <a:gd name="T59" fmla="*/ 280 h 434"/>
              <a:gd name="T60" fmla="*/ 366 w 631"/>
              <a:gd name="T61" fmla="*/ 276 h 434"/>
              <a:gd name="T62" fmla="*/ 362 w 631"/>
              <a:gd name="T63" fmla="*/ 272 h 434"/>
              <a:gd name="T64" fmla="*/ 385 w 631"/>
              <a:gd name="T65" fmla="*/ 271 h 434"/>
              <a:gd name="T66" fmla="*/ 631 w 631"/>
              <a:gd name="T67" fmla="*/ 260 h 434"/>
              <a:gd name="T68" fmla="*/ 399 w 631"/>
              <a:gd name="T69"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1" h="434">
                <a:moveTo>
                  <a:pt x="399" y="0"/>
                </a:moveTo>
                <a:cubicBezTo>
                  <a:pt x="4" y="7"/>
                  <a:pt x="4" y="7"/>
                  <a:pt x="4" y="7"/>
                </a:cubicBezTo>
                <a:cubicBezTo>
                  <a:pt x="137" y="168"/>
                  <a:pt x="137" y="168"/>
                  <a:pt x="137" y="168"/>
                </a:cubicBezTo>
                <a:cubicBezTo>
                  <a:pt x="150" y="184"/>
                  <a:pt x="150" y="184"/>
                  <a:pt x="150" y="184"/>
                </a:cubicBezTo>
                <a:cubicBezTo>
                  <a:pt x="148" y="184"/>
                  <a:pt x="145" y="184"/>
                  <a:pt x="143" y="184"/>
                </a:cubicBezTo>
                <a:cubicBezTo>
                  <a:pt x="141" y="184"/>
                  <a:pt x="139" y="184"/>
                  <a:pt x="137" y="183"/>
                </a:cubicBezTo>
                <a:cubicBezTo>
                  <a:pt x="135" y="183"/>
                  <a:pt x="133" y="183"/>
                  <a:pt x="131" y="183"/>
                </a:cubicBezTo>
                <a:cubicBezTo>
                  <a:pt x="128" y="183"/>
                  <a:pt x="126" y="183"/>
                  <a:pt x="124" y="183"/>
                </a:cubicBezTo>
                <a:cubicBezTo>
                  <a:pt x="123" y="183"/>
                  <a:pt x="122" y="183"/>
                  <a:pt x="121" y="183"/>
                </a:cubicBezTo>
                <a:cubicBezTo>
                  <a:pt x="119" y="183"/>
                  <a:pt x="118" y="183"/>
                  <a:pt x="117" y="183"/>
                </a:cubicBezTo>
                <a:cubicBezTo>
                  <a:pt x="116" y="183"/>
                  <a:pt x="115" y="183"/>
                  <a:pt x="113" y="183"/>
                </a:cubicBezTo>
                <a:cubicBezTo>
                  <a:pt x="112" y="183"/>
                  <a:pt x="111" y="183"/>
                  <a:pt x="110" y="183"/>
                </a:cubicBezTo>
                <a:cubicBezTo>
                  <a:pt x="85" y="184"/>
                  <a:pt x="64" y="188"/>
                  <a:pt x="48" y="195"/>
                </a:cubicBezTo>
                <a:cubicBezTo>
                  <a:pt x="31" y="202"/>
                  <a:pt x="18" y="211"/>
                  <a:pt x="11" y="223"/>
                </a:cubicBezTo>
                <a:cubicBezTo>
                  <a:pt x="3" y="235"/>
                  <a:pt x="0" y="249"/>
                  <a:pt x="2" y="264"/>
                </a:cubicBezTo>
                <a:cubicBezTo>
                  <a:pt x="4" y="279"/>
                  <a:pt x="12" y="296"/>
                  <a:pt x="26" y="314"/>
                </a:cubicBezTo>
                <a:cubicBezTo>
                  <a:pt x="39" y="331"/>
                  <a:pt x="58" y="348"/>
                  <a:pt x="79" y="363"/>
                </a:cubicBezTo>
                <a:cubicBezTo>
                  <a:pt x="101" y="378"/>
                  <a:pt x="126" y="391"/>
                  <a:pt x="152" y="402"/>
                </a:cubicBezTo>
                <a:cubicBezTo>
                  <a:pt x="178" y="413"/>
                  <a:pt x="206" y="421"/>
                  <a:pt x="233" y="426"/>
                </a:cubicBezTo>
                <a:cubicBezTo>
                  <a:pt x="260" y="432"/>
                  <a:pt x="287" y="434"/>
                  <a:pt x="313" y="432"/>
                </a:cubicBezTo>
                <a:cubicBezTo>
                  <a:pt x="338" y="431"/>
                  <a:pt x="358" y="426"/>
                  <a:pt x="375" y="418"/>
                </a:cubicBezTo>
                <a:cubicBezTo>
                  <a:pt x="391" y="410"/>
                  <a:pt x="402" y="400"/>
                  <a:pt x="408" y="387"/>
                </a:cubicBezTo>
                <a:cubicBezTo>
                  <a:pt x="415" y="375"/>
                  <a:pt x="416" y="361"/>
                  <a:pt x="413" y="345"/>
                </a:cubicBezTo>
                <a:cubicBezTo>
                  <a:pt x="409" y="330"/>
                  <a:pt x="400" y="314"/>
                  <a:pt x="386" y="297"/>
                </a:cubicBezTo>
                <a:cubicBezTo>
                  <a:pt x="385" y="296"/>
                  <a:pt x="385" y="295"/>
                  <a:pt x="384" y="295"/>
                </a:cubicBezTo>
                <a:cubicBezTo>
                  <a:pt x="383" y="294"/>
                  <a:pt x="383" y="293"/>
                  <a:pt x="382" y="293"/>
                </a:cubicBezTo>
                <a:cubicBezTo>
                  <a:pt x="382" y="292"/>
                  <a:pt x="381" y="291"/>
                  <a:pt x="380" y="291"/>
                </a:cubicBezTo>
                <a:cubicBezTo>
                  <a:pt x="380" y="290"/>
                  <a:pt x="379" y="289"/>
                  <a:pt x="379" y="289"/>
                </a:cubicBezTo>
                <a:cubicBezTo>
                  <a:pt x="377" y="287"/>
                  <a:pt x="376" y="286"/>
                  <a:pt x="375" y="284"/>
                </a:cubicBezTo>
                <a:cubicBezTo>
                  <a:pt x="373" y="283"/>
                  <a:pt x="372" y="282"/>
                  <a:pt x="370" y="280"/>
                </a:cubicBezTo>
                <a:cubicBezTo>
                  <a:pt x="369" y="279"/>
                  <a:pt x="368" y="278"/>
                  <a:pt x="366" y="276"/>
                </a:cubicBezTo>
                <a:cubicBezTo>
                  <a:pt x="365" y="275"/>
                  <a:pt x="363" y="274"/>
                  <a:pt x="362" y="272"/>
                </a:cubicBezTo>
                <a:cubicBezTo>
                  <a:pt x="385" y="271"/>
                  <a:pt x="385" y="271"/>
                  <a:pt x="385" y="271"/>
                </a:cubicBezTo>
                <a:cubicBezTo>
                  <a:pt x="631" y="260"/>
                  <a:pt x="631" y="260"/>
                  <a:pt x="631" y="260"/>
                </a:cubicBezTo>
                <a:cubicBezTo>
                  <a:pt x="399" y="0"/>
                  <a:pt x="399" y="0"/>
                  <a:pt x="3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8" name="Freeform 69"/>
          <p:cNvSpPr>
            <a:spLocks/>
          </p:cNvSpPr>
          <p:nvPr/>
        </p:nvSpPr>
        <p:spPr bwMode="auto">
          <a:xfrm rot="18900000">
            <a:off x="5465964" y="2871046"/>
            <a:ext cx="2759793" cy="2094425"/>
          </a:xfrm>
          <a:custGeom>
            <a:avLst/>
            <a:gdLst>
              <a:gd name="T0" fmla="*/ 1222 w 1222"/>
              <a:gd name="T1" fmla="*/ 0 h 927"/>
              <a:gd name="T2" fmla="*/ 1037 w 1222"/>
              <a:gd name="T3" fmla="*/ 412 h 927"/>
              <a:gd name="T4" fmla="*/ 804 w 1222"/>
              <a:gd name="T5" fmla="*/ 441 h 927"/>
              <a:gd name="T6" fmla="*/ 806 w 1222"/>
              <a:gd name="T7" fmla="*/ 437 h 927"/>
              <a:gd name="T8" fmla="*/ 808 w 1222"/>
              <a:gd name="T9" fmla="*/ 434 h 927"/>
              <a:gd name="T10" fmla="*/ 809 w 1222"/>
              <a:gd name="T11" fmla="*/ 431 h 927"/>
              <a:gd name="T12" fmla="*/ 810 w 1222"/>
              <a:gd name="T13" fmla="*/ 428 h 927"/>
              <a:gd name="T14" fmla="*/ 825 w 1222"/>
              <a:gd name="T15" fmla="*/ 358 h 927"/>
              <a:gd name="T16" fmla="*/ 808 w 1222"/>
              <a:gd name="T17" fmla="*/ 303 h 927"/>
              <a:gd name="T18" fmla="*/ 761 w 1222"/>
              <a:gd name="T19" fmla="*/ 269 h 927"/>
              <a:gd name="T20" fmla="*/ 687 w 1222"/>
              <a:gd name="T21" fmla="*/ 262 h 927"/>
              <a:gd name="T22" fmla="*/ 601 w 1222"/>
              <a:gd name="T23" fmla="*/ 286 h 927"/>
              <a:gd name="T24" fmla="*/ 518 w 1222"/>
              <a:gd name="T25" fmla="*/ 335 h 927"/>
              <a:gd name="T26" fmla="*/ 449 w 1222"/>
              <a:gd name="T27" fmla="*/ 401 h 927"/>
              <a:gd name="T28" fmla="*/ 404 w 1222"/>
              <a:gd name="T29" fmla="*/ 477 h 927"/>
              <a:gd name="T30" fmla="*/ 393 w 1222"/>
              <a:gd name="T31" fmla="*/ 548 h 927"/>
              <a:gd name="T32" fmla="*/ 415 w 1222"/>
              <a:gd name="T33" fmla="*/ 601 h 927"/>
              <a:gd name="T34" fmla="*/ 465 w 1222"/>
              <a:gd name="T35" fmla="*/ 631 h 927"/>
              <a:gd name="T36" fmla="*/ 538 w 1222"/>
              <a:gd name="T37" fmla="*/ 634 h 927"/>
              <a:gd name="T38" fmla="*/ 541 w 1222"/>
              <a:gd name="T39" fmla="*/ 634 h 927"/>
              <a:gd name="T40" fmla="*/ 544 w 1222"/>
              <a:gd name="T41" fmla="*/ 633 h 927"/>
              <a:gd name="T42" fmla="*/ 547 w 1222"/>
              <a:gd name="T43" fmla="*/ 633 h 927"/>
              <a:gd name="T44" fmla="*/ 550 w 1222"/>
              <a:gd name="T45" fmla="*/ 632 h 927"/>
              <a:gd name="T46" fmla="*/ 461 w 1222"/>
              <a:gd name="T47" fmla="*/ 853 h 927"/>
              <a:gd name="T48" fmla="*/ 0 w 1222"/>
              <a:gd name="T49" fmla="*/ 927 h 927"/>
              <a:gd name="T50" fmla="*/ 297 w 1222"/>
              <a:gd name="T51" fmla="*/ 76 h 927"/>
              <a:gd name="T52" fmla="*/ 1222 w 1222"/>
              <a:gd name="T53"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2" h="927">
                <a:moveTo>
                  <a:pt x="1222" y="0"/>
                </a:moveTo>
                <a:cubicBezTo>
                  <a:pt x="1037" y="412"/>
                  <a:pt x="1037" y="412"/>
                  <a:pt x="1037" y="412"/>
                </a:cubicBezTo>
                <a:cubicBezTo>
                  <a:pt x="804" y="441"/>
                  <a:pt x="804" y="441"/>
                  <a:pt x="804" y="441"/>
                </a:cubicBezTo>
                <a:cubicBezTo>
                  <a:pt x="805" y="440"/>
                  <a:pt x="805" y="439"/>
                  <a:pt x="806" y="437"/>
                </a:cubicBezTo>
                <a:cubicBezTo>
                  <a:pt x="807" y="436"/>
                  <a:pt x="807" y="435"/>
                  <a:pt x="808" y="434"/>
                </a:cubicBezTo>
                <a:cubicBezTo>
                  <a:pt x="808" y="433"/>
                  <a:pt x="809" y="432"/>
                  <a:pt x="809" y="431"/>
                </a:cubicBezTo>
                <a:cubicBezTo>
                  <a:pt x="810" y="430"/>
                  <a:pt x="810" y="429"/>
                  <a:pt x="810" y="428"/>
                </a:cubicBezTo>
                <a:cubicBezTo>
                  <a:pt x="821" y="402"/>
                  <a:pt x="826" y="379"/>
                  <a:pt x="825" y="358"/>
                </a:cubicBezTo>
                <a:cubicBezTo>
                  <a:pt x="825" y="337"/>
                  <a:pt x="819" y="318"/>
                  <a:pt x="808" y="303"/>
                </a:cubicBezTo>
                <a:cubicBezTo>
                  <a:pt x="797" y="288"/>
                  <a:pt x="781" y="276"/>
                  <a:pt x="761" y="269"/>
                </a:cubicBezTo>
                <a:cubicBezTo>
                  <a:pt x="740" y="262"/>
                  <a:pt x="716" y="259"/>
                  <a:pt x="687" y="262"/>
                </a:cubicBezTo>
                <a:cubicBezTo>
                  <a:pt x="659" y="265"/>
                  <a:pt x="630" y="273"/>
                  <a:pt x="601" y="286"/>
                </a:cubicBezTo>
                <a:cubicBezTo>
                  <a:pt x="572" y="298"/>
                  <a:pt x="544" y="315"/>
                  <a:pt x="518" y="335"/>
                </a:cubicBezTo>
                <a:cubicBezTo>
                  <a:pt x="492" y="354"/>
                  <a:pt x="468" y="377"/>
                  <a:pt x="449" y="401"/>
                </a:cubicBezTo>
                <a:cubicBezTo>
                  <a:pt x="429" y="425"/>
                  <a:pt x="414" y="451"/>
                  <a:pt x="404" y="477"/>
                </a:cubicBezTo>
                <a:cubicBezTo>
                  <a:pt x="394" y="503"/>
                  <a:pt x="391" y="527"/>
                  <a:pt x="393" y="548"/>
                </a:cubicBezTo>
                <a:cubicBezTo>
                  <a:pt x="395" y="569"/>
                  <a:pt x="403" y="587"/>
                  <a:pt x="415" y="601"/>
                </a:cubicBezTo>
                <a:cubicBezTo>
                  <a:pt x="428" y="615"/>
                  <a:pt x="445" y="625"/>
                  <a:pt x="465" y="631"/>
                </a:cubicBezTo>
                <a:cubicBezTo>
                  <a:pt x="486" y="637"/>
                  <a:pt x="511" y="638"/>
                  <a:pt x="538" y="634"/>
                </a:cubicBezTo>
                <a:cubicBezTo>
                  <a:pt x="539" y="634"/>
                  <a:pt x="540" y="634"/>
                  <a:pt x="541" y="634"/>
                </a:cubicBezTo>
                <a:cubicBezTo>
                  <a:pt x="542" y="633"/>
                  <a:pt x="543" y="633"/>
                  <a:pt x="544" y="633"/>
                </a:cubicBezTo>
                <a:cubicBezTo>
                  <a:pt x="545" y="633"/>
                  <a:pt x="546" y="633"/>
                  <a:pt x="547" y="633"/>
                </a:cubicBezTo>
                <a:cubicBezTo>
                  <a:pt x="548" y="632"/>
                  <a:pt x="549" y="632"/>
                  <a:pt x="550" y="632"/>
                </a:cubicBezTo>
                <a:cubicBezTo>
                  <a:pt x="461" y="853"/>
                  <a:pt x="461" y="853"/>
                  <a:pt x="461" y="853"/>
                </a:cubicBezTo>
                <a:cubicBezTo>
                  <a:pt x="0" y="927"/>
                  <a:pt x="0" y="927"/>
                  <a:pt x="0" y="927"/>
                </a:cubicBezTo>
                <a:cubicBezTo>
                  <a:pt x="297" y="76"/>
                  <a:pt x="297" y="76"/>
                  <a:pt x="297" y="76"/>
                </a:cubicBezTo>
                <a:lnTo>
                  <a:pt x="122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9" name="Freeform 70"/>
          <p:cNvSpPr>
            <a:spLocks/>
          </p:cNvSpPr>
          <p:nvPr/>
        </p:nvSpPr>
        <p:spPr bwMode="auto">
          <a:xfrm rot="18900000">
            <a:off x="6795102" y="3363644"/>
            <a:ext cx="1380373" cy="1283002"/>
          </a:xfrm>
          <a:custGeom>
            <a:avLst/>
            <a:gdLst>
              <a:gd name="T0" fmla="*/ 261 w 611"/>
              <a:gd name="T1" fmla="*/ 3 h 568"/>
              <a:gd name="T2" fmla="*/ 185 w 611"/>
              <a:gd name="T3" fmla="*/ 24 h 568"/>
              <a:gd name="T4" fmla="*/ 112 w 611"/>
              <a:gd name="T5" fmla="*/ 67 h 568"/>
              <a:gd name="T6" fmla="*/ 51 w 611"/>
              <a:gd name="T7" fmla="*/ 125 h 568"/>
              <a:gd name="T8" fmla="*/ 12 w 611"/>
              <a:gd name="T9" fmla="*/ 192 h 568"/>
              <a:gd name="T10" fmla="*/ 2 w 611"/>
              <a:gd name="T11" fmla="*/ 255 h 568"/>
              <a:gd name="T12" fmla="*/ 21 w 611"/>
              <a:gd name="T13" fmla="*/ 301 h 568"/>
              <a:gd name="T14" fmla="*/ 65 w 611"/>
              <a:gd name="T15" fmla="*/ 328 h 568"/>
              <a:gd name="T16" fmla="*/ 130 w 611"/>
              <a:gd name="T17" fmla="*/ 331 h 568"/>
              <a:gd name="T18" fmla="*/ 133 w 611"/>
              <a:gd name="T19" fmla="*/ 331 h 568"/>
              <a:gd name="T20" fmla="*/ 136 w 611"/>
              <a:gd name="T21" fmla="*/ 330 h 568"/>
              <a:gd name="T22" fmla="*/ 139 w 611"/>
              <a:gd name="T23" fmla="*/ 330 h 568"/>
              <a:gd name="T24" fmla="*/ 142 w 611"/>
              <a:gd name="T25" fmla="*/ 329 h 568"/>
              <a:gd name="T26" fmla="*/ 148 w 611"/>
              <a:gd name="T27" fmla="*/ 328 h 568"/>
              <a:gd name="T28" fmla="*/ 154 w 611"/>
              <a:gd name="T29" fmla="*/ 326 h 568"/>
              <a:gd name="T30" fmla="*/ 160 w 611"/>
              <a:gd name="T31" fmla="*/ 325 h 568"/>
              <a:gd name="T32" fmla="*/ 166 w 611"/>
              <a:gd name="T33" fmla="*/ 323 h 568"/>
              <a:gd name="T34" fmla="*/ 158 w 611"/>
              <a:gd name="T35" fmla="*/ 344 h 568"/>
              <a:gd name="T36" fmla="*/ 67 w 611"/>
              <a:gd name="T37" fmla="*/ 568 h 568"/>
              <a:gd name="T38" fmla="*/ 452 w 611"/>
              <a:gd name="T39" fmla="*/ 506 h 568"/>
              <a:gd name="T40" fmla="*/ 611 w 611"/>
              <a:gd name="T41" fmla="*/ 151 h 568"/>
              <a:gd name="T42" fmla="*/ 375 w 611"/>
              <a:gd name="T43" fmla="*/ 180 h 568"/>
              <a:gd name="T44" fmla="*/ 352 w 611"/>
              <a:gd name="T45" fmla="*/ 183 h 568"/>
              <a:gd name="T46" fmla="*/ 355 w 611"/>
              <a:gd name="T47" fmla="*/ 178 h 568"/>
              <a:gd name="T48" fmla="*/ 359 w 611"/>
              <a:gd name="T49" fmla="*/ 173 h 568"/>
              <a:gd name="T50" fmla="*/ 362 w 611"/>
              <a:gd name="T51" fmla="*/ 167 h 568"/>
              <a:gd name="T52" fmla="*/ 364 w 611"/>
              <a:gd name="T53" fmla="*/ 162 h 568"/>
              <a:gd name="T54" fmla="*/ 366 w 611"/>
              <a:gd name="T55" fmla="*/ 158 h 568"/>
              <a:gd name="T56" fmla="*/ 368 w 611"/>
              <a:gd name="T57" fmla="*/ 155 h 568"/>
              <a:gd name="T58" fmla="*/ 369 w 611"/>
              <a:gd name="T59" fmla="*/ 152 h 568"/>
              <a:gd name="T60" fmla="*/ 370 w 611"/>
              <a:gd name="T61" fmla="*/ 149 h 568"/>
              <a:gd name="T62" fmla="*/ 383 w 611"/>
              <a:gd name="T63" fmla="*/ 87 h 568"/>
              <a:gd name="T64" fmla="*/ 368 w 611"/>
              <a:gd name="T65" fmla="*/ 39 h 568"/>
              <a:gd name="T66" fmla="*/ 326 w 611"/>
              <a:gd name="T67" fmla="*/ 9 h 568"/>
              <a:gd name="T68" fmla="*/ 261 w 611"/>
              <a:gd name="T69" fmla="*/ 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568">
                <a:moveTo>
                  <a:pt x="261" y="3"/>
                </a:moveTo>
                <a:cubicBezTo>
                  <a:pt x="236" y="5"/>
                  <a:pt x="210" y="13"/>
                  <a:pt x="185" y="24"/>
                </a:cubicBezTo>
                <a:cubicBezTo>
                  <a:pt x="160" y="35"/>
                  <a:pt x="135" y="50"/>
                  <a:pt x="112" y="67"/>
                </a:cubicBezTo>
                <a:cubicBezTo>
                  <a:pt x="89" y="84"/>
                  <a:pt x="68" y="104"/>
                  <a:pt x="51" y="125"/>
                </a:cubicBezTo>
                <a:cubicBezTo>
                  <a:pt x="34" y="147"/>
                  <a:pt x="21" y="169"/>
                  <a:pt x="12" y="192"/>
                </a:cubicBezTo>
                <a:cubicBezTo>
                  <a:pt x="3" y="215"/>
                  <a:pt x="0" y="236"/>
                  <a:pt x="2" y="255"/>
                </a:cubicBezTo>
                <a:cubicBezTo>
                  <a:pt x="4" y="273"/>
                  <a:pt x="10" y="289"/>
                  <a:pt x="21" y="301"/>
                </a:cubicBezTo>
                <a:cubicBezTo>
                  <a:pt x="32" y="314"/>
                  <a:pt x="47" y="323"/>
                  <a:pt x="65" y="328"/>
                </a:cubicBezTo>
                <a:cubicBezTo>
                  <a:pt x="84" y="333"/>
                  <a:pt x="105" y="334"/>
                  <a:pt x="130" y="331"/>
                </a:cubicBezTo>
                <a:cubicBezTo>
                  <a:pt x="131" y="331"/>
                  <a:pt x="132" y="331"/>
                  <a:pt x="133" y="331"/>
                </a:cubicBezTo>
                <a:cubicBezTo>
                  <a:pt x="134" y="330"/>
                  <a:pt x="135" y="330"/>
                  <a:pt x="136" y="330"/>
                </a:cubicBezTo>
                <a:cubicBezTo>
                  <a:pt x="137" y="330"/>
                  <a:pt x="138" y="330"/>
                  <a:pt x="139" y="330"/>
                </a:cubicBezTo>
                <a:cubicBezTo>
                  <a:pt x="140" y="329"/>
                  <a:pt x="141" y="329"/>
                  <a:pt x="142" y="329"/>
                </a:cubicBezTo>
                <a:cubicBezTo>
                  <a:pt x="144" y="329"/>
                  <a:pt x="146" y="328"/>
                  <a:pt x="148" y="328"/>
                </a:cubicBezTo>
                <a:cubicBezTo>
                  <a:pt x="150" y="327"/>
                  <a:pt x="152" y="327"/>
                  <a:pt x="154" y="326"/>
                </a:cubicBezTo>
                <a:cubicBezTo>
                  <a:pt x="156" y="326"/>
                  <a:pt x="158" y="325"/>
                  <a:pt x="160" y="325"/>
                </a:cubicBezTo>
                <a:cubicBezTo>
                  <a:pt x="162" y="324"/>
                  <a:pt x="164" y="324"/>
                  <a:pt x="166" y="323"/>
                </a:cubicBezTo>
                <a:cubicBezTo>
                  <a:pt x="158" y="344"/>
                  <a:pt x="158" y="344"/>
                  <a:pt x="158" y="344"/>
                </a:cubicBezTo>
                <a:cubicBezTo>
                  <a:pt x="67" y="568"/>
                  <a:pt x="67" y="568"/>
                  <a:pt x="67" y="568"/>
                </a:cubicBezTo>
                <a:cubicBezTo>
                  <a:pt x="452" y="506"/>
                  <a:pt x="452" y="506"/>
                  <a:pt x="452" y="506"/>
                </a:cubicBezTo>
                <a:cubicBezTo>
                  <a:pt x="611" y="151"/>
                  <a:pt x="611" y="151"/>
                  <a:pt x="611" y="151"/>
                </a:cubicBezTo>
                <a:cubicBezTo>
                  <a:pt x="375" y="180"/>
                  <a:pt x="375" y="180"/>
                  <a:pt x="375" y="180"/>
                </a:cubicBezTo>
                <a:cubicBezTo>
                  <a:pt x="352" y="183"/>
                  <a:pt x="352" y="183"/>
                  <a:pt x="352" y="183"/>
                </a:cubicBezTo>
                <a:cubicBezTo>
                  <a:pt x="353" y="182"/>
                  <a:pt x="354" y="180"/>
                  <a:pt x="355" y="178"/>
                </a:cubicBezTo>
                <a:cubicBezTo>
                  <a:pt x="356" y="176"/>
                  <a:pt x="358" y="174"/>
                  <a:pt x="359" y="173"/>
                </a:cubicBezTo>
                <a:cubicBezTo>
                  <a:pt x="360" y="171"/>
                  <a:pt x="361" y="169"/>
                  <a:pt x="362" y="167"/>
                </a:cubicBezTo>
                <a:cubicBezTo>
                  <a:pt x="363" y="165"/>
                  <a:pt x="364" y="163"/>
                  <a:pt x="364" y="162"/>
                </a:cubicBezTo>
                <a:cubicBezTo>
                  <a:pt x="365" y="160"/>
                  <a:pt x="366" y="159"/>
                  <a:pt x="366" y="158"/>
                </a:cubicBezTo>
                <a:cubicBezTo>
                  <a:pt x="367" y="157"/>
                  <a:pt x="367" y="156"/>
                  <a:pt x="368" y="155"/>
                </a:cubicBezTo>
                <a:cubicBezTo>
                  <a:pt x="368" y="154"/>
                  <a:pt x="369" y="153"/>
                  <a:pt x="369" y="152"/>
                </a:cubicBezTo>
                <a:cubicBezTo>
                  <a:pt x="369" y="151"/>
                  <a:pt x="370" y="150"/>
                  <a:pt x="370" y="149"/>
                </a:cubicBezTo>
                <a:cubicBezTo>
                  <a:pt x="380" y="126"/>
                  <a:pt x="384" y="105"/>
                  <a:pt x="383" y="87"/>
                </a:cubicBezTo>
                <a:cubicBezTo>
                  <a:pt x="383" y="68"/>
                  <a:pt x="377" y="52"/>
                  <a:pt x="368" y="39"/>
                </a:cubicBezTo>
                <a:cubicBezTo>
                  <a:pt x="358" y="25"/>
                  <a:pt x="344" y="15"/>
                  <a:pt x="326" y="9"/>
                </a:cubicBezTo>
                <a:cubicBezTo>
                  <a:pt x="308" y="2"/>
                  <a:pt x="286" y="0"/>
                  <a:pt x="261" y="3"/>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1" name="Freeform 72"/>
          <p:cNvSpPr>
            <a:spLocks/>
          </p:cNvSpPr>
          <p:nvPr/>
        </p:nvSpPr>
        <p:spPr bwMode="auto">
          <a:xfrm rot="18900000">
            <a:off x="4649949" y="1901228"/>
            <a:ext cx="3174095" cy="3402249"/>
          </a:xfrm>
          <a:custGeom>
            <a:avLst/>
            <a:gdLst>
              <a:gd name="T0" fmla="*/ 3318 w 3325"/>
              <a:gd name="T1" fmla="*/ 1363 h 3564"/>
              <a:gd name="T2" fmla="*/ 1141 w 3325"/>
              <a:gd name="T3" fmla="*/ 1541 h 3564"/>
              <a:gd name="T4" fmla="*/ 15 w 3325"/>
              <a:gd name="T5" fmla="*/ 0 h 3564"/>
              <a:gd name="T6" fmla="*/ 3 w 3325"/>
              <a:gd name="T7" fmla="*/ 0 h 3564"/>
              <a:gd name="T8" fmla="*/ 0 w 3325"/>
              <a:gd name="T9" fmla="*/ 12 h 3564"/>
              <a:gd name="T10" fmla="*/ 1127 w 3325"/>
              <a:gd name="T11" fmla="*/ 1550 h 3564"/>
              <a:gd name="T12" fmla="*/ 426 w 3325"/>
              <a:gd name="T13" fmla="*/ 3555 h 3564"/>
              <a:gd name="T14" fmla="*/ 434 w 3325"/>
              <a:gd name="T15" fmla="*/ 3564 h 3564"/>
              <a:gd name="T16" fmla="*/ 443 w 3325"/>
              <a:gd name="T17" fmla="*/ 3564 h 3564"/>
              <a:gd name="T18" fmla="*/ 1143 w 3325"/>
              <a:gd name="T19" fmla="*/ 1557 h 3564"/>
              <a:gd name="T20" fmla="*/ 3321 w 3325"/>
              <a:gd name="T21" fmla="*/ 1380 h 3564"/>
              <a:gd name="T22" fmla="*/ 3325 w 3325"/>
              <a:gd name="T23" fmla="*/ 1370 h 3564"/>
              <a:gd name="T24" fmla="*/ 3318 w 3325"/>
              <a:gd name="T25" fmla="*/ 136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5" h="3564">
                <a:moveTo>
                  <a:pt x="3318" y="1363"/>
                </a:moveTo>
                <a:lnTo>
                  <a:pt x="1141" y="1541"/>
                </a:lnTo>
                <a:lnTo>
                  <a:pt x="15" y="0"/>
                </a:lnTo>
                <a:lnTo>
                  <a:pt x="3" y="0"/>
                </a:lnTo>
                <a:lnTo>
                  <a:pt x="0" y="12"/>
                </a:lnTo>
                <a:lnTo>
                  <a:pt x="1127" y="1550"/>
                </a:lnTo>
                <a:lnTo>
                  <a:pt x="426" y="3555"/>
                </a:lnTo>
                <a:lnTo>
                  <a:pt x="434" y="3564"/>
                </a:lnTo>
                <a:lnTo>
                  <a:pt x="443" y="3564"/>
                </a:lnTo>
                <a:lnTo>
                  <a:pt x="1143" y="1557"/>
                </a:lnTo>
                <a:lnTo>
                  <a:pt x="3321" y="1380"/>
                </a:lnTo>
                <a:lnTo>
                  <a:pt x="3325" y="1370"/>
                </a:lnTo>
                <a:lnTo>
                  <a:pt x="3318" y="1363"/>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2" name="Freeform 65"/>
          <p:cNvSpPr>
            <a:spLocks/>
          </p:cNvSpPr>
          <p:nvPr/>
        </p:nvSpPr>
        <p:spPr bwMode="auto">
          <a:xfrm rot="18900000">
            <a:off x="4582676" y="4271537"/>
            <a:ext cx="939341" cy="1423331"/>
          </a:xfrm>
          <a:custGeom>
            <a:avLst/>
            <a:gdLst>
              <a:gd name="T0" fmla="*/ 0 w 416"/>
              <a:gd name="T1" fmla="*/ 343 h 630"/>
              <a:gd name="T2" fmla="*/ 95 w 416"/>
              <a:gd name="T3" fmla="*/ 0 h 630"/>
              <a:gd name="T4" fmla="*/ 227 w 416"/>
              <a:gd name="T5" fmla="*/ 202 h 630"/>
              <a:gd name="T6" fmla="*/ 231 w 416"/>
              <a:gd name="T7" fmla="*/ 181 h 630"/>
              <a:gd name="T8" fmla="*/ 232 w 416"/>
              <a:gd name="T9" fmla="*/ 175 h 630"/>
              <a:gd name="T10" fmla="*/ 233 w 416"/>
              <a:gd name="T11" fmla="*/ 169 h 630"/>
              <a:gd name="T12" fmla="*/ 234 w 416"/>
              <a:gd name="T13" fmla="*/ 163 h 630"/>
              <a:gd name="T14" fmla="*/ 237 w 416"/>
              <a:gd name="T15" fmla="*/ 153 h 630"/>
              <a:gd name="T16" fmla="*/ 238 w 416"/>
              <a:gd name="T17" fmla="*/ 149 h 630"/>
              <a:gd name="T18" fmla="*/ 238 w 416"/>
              <a:gd name="T19" fmla="*/ 146 h 630"/>
              <a:gd name="T20" fmla="*/ 263 w 416"/>
              <a:gd name="T21" fmla="*/ 94 h 630"/>
              <a:gd name="T22" fmla="*/ 294 w 416"/>
              <a:gd name="T23" fmla="*/ 70 h 630"/>
              <a:gd name="T24" fmla="*/ 306 w 416"/>
              <a:gd name="T25" fmla="*/ 68 h 630"/>
              <a:gd name="T26" fmla="*/ 327 w 416"/>
              <a:gd name="T27" fmla="*/ 74 h 630"/>
              <a:gd name="T28" fmla="*/ 364 w 416"/>
              <a:gd name="T29" fmla="*/ 109 h 630"/>
              <a:gd name="T30" fmla="*/ 394 w 416"/>
              <a:gd name="T31" fmla="*/ 173 h 630"/>
              <a:gd name="T32" fmla="*/ 412 w 416"/>
              <a:gd name="T33" fmla="*/ 252 h 630"/>
              <a:gd name="T34" fmla="*/ 414 w 416"/>
              <a:gd name="T35" fmla="*/ 335 h 630"/>
              <a:gd name="T36" fmla="*/ 400 w 416"/>
              <a:gd name="T37" fmla="*/ 410 h 630"/>
              <a:gd name="T38" fmla="*/ 373 w 416"/>
              <a:gd name="T39" fmla="*/ 462 h 630"/>
              <a:gd name="T40" fmla="*/ 342 w 416"/>
              <a:gd name="T41" fmla="*/ 481 h 630"/>
              <a:gd name="T42" fmla="*/ 335 w 416"/>
              <a:gd name="T43" fmla="*/ 482 h 630"/>
              <a:gd name="T44" fmla="*/ 308 w 416"/>
              <a:gd name="T45" fmla="*/ 474 h 630"/>
              <a:gd name="T46" fmla="*/ 273 w 416"/>
              <a:gd name="T47" fmla="*/ 436 h 630"/>
              <a:gd name="T48" fmla="*/ 271 w 416"/>
              <a:gd name="T49" fmla="*/ 433 h 630"/>
              <a:gd name="T50" fmla="*/ 268 w 416"/>
              <a:gd name="T51" fmla="*/ 428 h 630"/>
              <a:gd name="T52" fmla="*/ 267 w 416"/>
              <a:gd name="T53" fmla="*/ 425 h 630"/>
              <a:gd name="T54" fmla="*/ 264 w 416"/>
              <a:gd name="T55" fmla="*/ 420 h 630"/>
              <a:gd name="T56" fmla="*/ 262 w 416"/>
              <a:gd name="T57" fmla="*/ 416 h 630"/>
              <a:gd name="T58" fmla="*/ 259 w 416"/>
              <a:gd name="T59" fmla="*/ 410 h 630"/>
              <a:gd name="T60" fmla="*/ 257 w 416"/>
              <a:gd name="T61" fmla="*/ 404 h 630"/>
              <a:gd name="T62" fmla="*/ 248 w 416"/>
              <a:gd name="T63" fmla="*/ 384 h 630"/>
              <a:gd name="T64" fmla="*/ 172 w 416"/>
              <a:gd name="T65" fmla="*/ 630 h 630"/>
              <a:gd name="T66" fmla="*/ 0 w 416"/>
              <a:gd name="T67" fmla="*/ 34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630">
                <a:moveTo>
                  <a:pt x="0" y="343"/>
                </a:moveTo>
                <a:cubicBezTo>
                  <a:pt x="95" y="0"/>
                  <a:pt x="95" y="0"/>
                  <a:pt x="95" y="0"/>
                </a:cubicBezTo>
                <a:cubicBezTo>
                  <a:pt x="227" y="202"/>
                  <a:pt x="227" y="202"/>
                  <a:pt x="227" y="202"/>
                </a:cubicBezTo>
                <a:cubicBezTo>
                  <a:pt x="231" y="181"/>
                  <a:pt x="231" y="181"/>
                  <a:pt x="231" y="181"/>
                </a:cubicBezTo>
                <a:cubicBezTo>
                  <a:pt x="231" y="179"/>
                  <a:pt x="231" y="177"/>
                  <a:pt x="232" y="175"/>
                </a:cubicBezTo>
                <a:cubicBezTo>
                  <a:pt x="232" y="173"/>
                  <a:pt x="232" y="171"/>
                  <a:pt x="233" y="169"/>
                </a:cubicBezTo>
                <a:cubicBezTo>
                  <a:pt x="233" y="167"/>
                  <a:pt x="234" y="165"/>
                  <a:pt x="234" y="163"/>
                </a:cubicBezTo>
                <a:cubicBezTo>
                  <a:pt x="235" y="161"/>
                  <a:pt x="237" y="153"/>
                  <a:pt x="237" y="153"/>
                </a:cubicBezTo>
                <a:cubicBezTo>
                  <a:pt x="238" y="149"/>
                  <a:pt x="238" y="149"/>
                  <a:pt x="238" y="149"/>
                </a:cubicBezTo>
                <a:cubicBezTo>
                  <a:pt x="238" y="146"/>
                  <a:pt x="238" y="146"/>
                  <a:pt x="238" y="146"/>
                </a:cubicBezTo>
                <a:cubicBezTo>
                  <a:pt x="245" y="125"/>
                  <a:pt x="253" y="107"/>
                  <a:pt x="263" y="94"/>
                </a:cubicBezTo>
                <a:cubicBezTo>
                  <a:pt x="273" y="81"/>
                  <a:pt x="283" y="73"/>
                  <a:pt x="294" y="70"/>
                </a:cubicBezTo>
                <a:cubicBezTo>
                  <a:pt x="298" y="69"/>
                  <a:pt x="302" y="68"/>
                  <a:pt x="306" y="68"/>
                </a:cubicBezTo>
                <a:cubicBezTo>
                  <a:pt x="313" y="68"/>
                  <a:pt x="320" y="70"/>
                  <a:pt x="327" y="74"/>
                </a:cubicBezTo>
                <a:cubicBezTo>
                  <a:pt x="340" y="81"/>
                  <a:pt x="352" y="92"/>
                  <a:pt x="364" y="109"/>
                </a:cubicBezTo>
                <a:cubicBezTo>
                  <a:pt x="376" y="127"/>
                  <a:pt x="386" y="148"/>
                  <a:pt x="394" y="173"/>
                </a:cubicBezTo>
                <a:cubicBezTo>
                  <a:pt x="402" y="198"/>
                  <a:pt x="408" y="224"/>
                  <a:pt x="412" y="252"/>
                </a:cubicBezTo>
                <a:cubicBezTo>
                  <a:pt x="415" y="280"/>
                  <a:pt x="416" y="308"/>
                  <a:pt x="414" y="335"/>
                </a:cubicBezTo>
                <a:cubicBezTo>
                  <a:pt x="412" y="363"/>
                  <a:pt x="408" y="388"/>
                  <a:pt x="400" y="410"/>
                </a:cubicBezTo>
                <a:cubicBezTo>
                  <a:pt x="393" y="432"/>
                  <a:pt x="384" y="449"/>
                  <a:pt x="373" y="462"/>
                </a:cubicBezTo>
                <a:cubicBezTo>
                  <a:pt x="364" y="473"/>
                  <a:pt x="353" y="479"/>
                  <a:pt x="342" y="481"/>
                </a:cubicBezTo>
                <a:cubicBezTo>
                  <a:pt x="340" y="482"/>
                  <a:pt x="337" y="482"/>
                  <a:pt x="335" y="482"/>
                </a:cubicBezTo>
                <a:cubicBezTo>
                  <a:pt x="326" y="482"/>
                  <a:pt x="317" y="479"/>
                  <a:pt x="308" y="474"/>
                </a:cubicBezTo>
                <a:cubicBezTo>
                  <a:pt x="296" y="466"/>
                  <a:pt x="284" y="453"/>
                  <a:pt x="273" y="436"/>
                </a:cubicBezTo>
                <a:cubicBezTo>
                  <a:pt x="271" y="433"/>
                  <a:pt x="271" y="433"/>
                  <a:pt x="271" y="433"/>
                </a:cubicBezTo>
                <a:cubicBezTo>
                  <a:pt x="268" y="428"/>
                  <a:pt x="268" y="428"/>
                  <a:pt x="268" y="428"/>
                </a:cubicBezTo>
                <a:cubicBezTo>
                  <a:pt x="268" y="427"/>
                  <a:pt x="267" y="426"/>
                  <a:pt x="267" y="425"/>
                </a:cubicBezTo>
                <a:cubicBezTo>
                  <a:pt x="266" y="423"/>
                  <a:pt x="265" y="422"/>
                  <a:pt x="264" y="420"/>
                </a:cubicBezTo>
                <a:cubicBezTo>
                  <a:pt x="263" y="418"/>
                  <a:pt x="263" y="417"/>
                  <a:pt x="262" y="416"/>
                </a:cubicBezTo>
                <a:cubicBezTo>
                  <a:pt x="262" y="416"/>
                  <a:pt x="260" y="411"/>
                  <a:pt x="259" y="410"/>
                </a:cubicBezTo>
                <a:cubicBezTo>
                  <a:pt x="258" y="408"/>
                  <a:pt x="257" y="406"/>
                  <a:pt x="257" y="404"/>
                </a:cubicBezTo>
                <a:cubicBezTo>
                  <a:pt x="248" y="384"/>
                  <a:pt x="248" y="384"/>
                  <a:pt x="248" y="384"/>
                </a:cubicBezTo>
                <a:cubicBezTo>
                  <a:pt x="172" y="630"/>
                  <a:pt x="172" y="630"/>
                  <a:pt x="172" y="630"/>
                </a:cubicBezTo>
                <a:lnTo>
                  <a:pt x="0" y="343"/>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3" name="Freeform 68"/>
          <p:cNvSpPr>
            <a:spLocks/>
          </p:cNvSpPr>
          <p:nvPr/>
        </p:nvSpPr>
        <p:spPr bwMode="auto">
          <a:xfrm rot="18900000">
            <a:off x="4719128" y="1945036"/>
            <a:ext cx="1368918" cy="942205"/>
          </a:xfrm>
          <a:custGeom>
            <a:avLst/>
            <a:gdLst>
              <a:gd name="T0" fmla="*/ 289 w 606"/>
              <a:gd name="T1" fmla="*/ 417 h 417"/>
              <a:gd name="T2" fmla="*/ 227 w 606"/>
              <a:gd name="T3" fmla="*/ 410 h 417"/>
              <a:gd name="T4" fmla="*/ 147 w 606"/>
              <a:gd name="T5" fmla="*/ 386 h 417"/>
              <a:gd name="T6" fmla="*/ 76 w 606"/>
              <a:gd name="T7" fmla="*/ 348 h 417"/>
              <a:gd name="T8" fmla="*/ 24 w 606"/>
              <a:gd name="T9" fmla="*/ 301 h 417"/>
              <a:gd name="T10" fmla="*/ 2 w 606"/>
              <a:gd name="T11" fmla="*/ 255 h 417"/>
              <a:gd name="T12" fmla="*/ 9 w 606"/>
              <a:gd name="T13" fmla="*/ 220 h 417"/>
              <a:gd name="T14" fmla="*/ 43 w 606"/>
              <a:gd name="T15" fmla="*/ 194 h 417"/>
              <a:gd name="T16" fmla="*/ 102 w 606"/>
              <a:gd name="T17" fmla="*/ 183 h 417"/>
              <a:gd name="T18" fmla="*/ 111 w 606"/>
              <a:gd name="T19" fmla="*/ 183 h 417"/>
              <a:gd name="T20" fmla="*/ 116 w 606"/>
              <a:gd name="T21" fmla="*/ 183 h 417"/>
              <a:gd name="T22" fmla="*/ 122 w 606"/>
              <a:gd name="T23" fmla="*/ 183 h 417"/>
              <a:gd name="T24" fmla="*/ 128 w 606"/>
              <a:gd name="T25" fmla="*/ 184 h 417"/>
              <a:gd name="T26" fmla="*/ 134 w 606"/>
              <a:gd name="T27" fmla="*/ 184 h 417"/>
              <a:gd name="T28" fmla="*/ 141 w 606"/>
              <a:gd name="T29" fmla="*/ 185 h 417"/>
              <a:gd name="T30" fmla="*/ 161 w 606"/>
              <a:gd name="T31" fmla="*/ 187 h 417"/>
              <a:gd name="T32" fmla="*/ 135 w 606"/>
              <a:gd name="T33" fmla="*/ 155 h 417"/>
              <a:gd name="T34" fmla="*/ 13 w 606"/>
              <a:gd name="T35" fmla="*/ 7 h 417"/>
              <a:gd name="T36" fmla="*/ 387 w 606"/>
              <a:gd name="T37" fmla="*/ 0 h 417"/>
              <a:gd name="T38" fmla="*/ 606 w 606"/>
              <a:gd name="T39" fmla="*/ 245 h 417"/>
              <a:gd name="T40" fmla="*/ 333 w 606"/>
              <a:gd name="T41" fmla="*/ 257 h 417"/>
              <a:gd name="T42" fmla="*/ 348 w 606"/>
              <a:gd name="T43" fmla="*/ 271 h 417"/>
              <a:gd name="T44" fmla="*/ 353 w 606"/>
              <a:gd name="T45" fmla="*/ 274 h 417"/>
              <a:gd name="T46" fmla="*/ 357 w 606"/>
              <a:gd name="T47" fmla="*/ 278 h 417"/>
              <a:gd name="T48" fmla="*/ 361 w 606"/>
              <a:gd name="T49" fmla="*/ 282 h 417"/>
              <a:gd name="T50" fmla="*/ 365 w 606"/>
              <a:gd name="T51" fmla="*/ 287 h 417"/>
              <a:gd name="T52" fmla="*/ 370 w 606"/>
              <a:gd name="T53" fmla="*/ 292 h 417"/>
              <a:gd name="T54" fmla="*/ 372 w 606"/>
              <a:gd name="T55" fmla="*/ 294 h 417"/>
              <a:gd name="T56" fmla="*/ 397 w 606"/>
              <a:gd name="T57" fmla="*/ 339 h 417"/>
              <a:gd name="T58" fmla="*/ 393 w 606"/>
              <a:gd name="T59" fmla="*/ 376 h 417"/>
              <a:gd name="T60" fmla="*/ 363 w 606"/>
              <a:gd name="T61" fmla="*/ 403 h 417"/>
              <a:gd name="T62" fmla="*/ 304 w 606"/>
              <a:gd name="T63" fmla="*/ 416 h 417"/>
              <a:gd name="T64" fmla="*/ 289 w 606"/>
              <a:gd name="T65"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6" h="417">
                <a:moveTo>
                  <a:pt x="289" y="417"/>
                </a:moveTo>
                <a:cubicBezTo>
                  <a:pt x="269" y="417"/>
                  <a:pt x="248" y="415"/>
                  <a:pt x="227" y="410"/>
                </a:cubicBezTo>
                <a:cubicBezTo>
                  <a:pt x="200" y="405"/>
                  <a:pt x="173" y="397"/>
                  <a:pt x="147" y="386"/>
                </a:cubicBezTo>
                <a:cubicBezTo>
                  <a:pt x="121" y="375"/>
                  <a:pt x="97" y="363"/>
                  <a:pt x="76" y="348"/>
                </a:cubicBezTo>
                <a:cubicBezTo>
                  <a:pt x="54" y="333"/>
                  <a:pt x="37" y="317"/>
                  <a:pt x="24" y="301"/>
                </a:cubicBezTo>
                <a:cubicBezTo>
                  <a:pt x="12" y="285"/>
                  <a:pt x="4" y="269"/>
                  <a:pt x="2" y="255"/>
                </a:cubicBezTo>
                <a:cubicBezTo>
                  <a:pt x="0" y="242"/>
                  <a:pt x="3" y="230"/>
                  <a:pt x="9" y="220"/>
                </a:cubicBezTo>
                <a:cubicBezTo>
                  <a:pt x="16" y="209"/>
                  <a:pt x="28" y="201"/>
                  <a:pt x="43" y="194"/>
                </a:cubicBezTo>
                <a:cubicBezTo>
                  <a:pt x="59" y="188"/>
                  <a:pt x="79" y="184"/>
                  <a:pt x="102" y="183"/>
                </a:cubicBezTo>
                <a:cubicBezTo>
                  <a:pt x="111" y="183"/>
                  <a:pt x="111" y="183"/>
                  <a:pt x="111" y="183"/>
                </a:cubicBezTo>
                <a:cubicBezTo>
                  <a:pt x="111" y="183"/>
                  <a:pt x="115" y="183"/>
                  <a:pt x="116" y="183"/>
                </a:cubicBezTo>
                <a:cubicBezTo>
                  <a:pt x="118" y="183"/>
                  <a:pt x="120" y="183"/>
                  <a:pt x="122" y="183"/>
                </a:cubicBezTo>
                <a:cubicBezTo>
                  <a:pt x="124" y="183"/>
                  <a:pt x="126" y="183"/>
                  <a:pt x="128" y="184"/>
                </a:cubicBezTo>
                <a:cubicBezTo>
                  <a:pt x="134" y="184"/>
                  <a:pt x="134" y="184"/>
                  <a:pt x="134" y="184"/>
                </a:cubicBezTo>
                <a:cubicBezTo>
                  <a:pt x="137" y="184"/>
                  <a:pt x="139" y="184"/>
                  <a:pt x="141" y="185"/>
                </a:cubicBezTo>
                <a:cubicBezTo>
                  <a:pt x="161" y="187"/>
                  <a:pt x="161" y="187"/>
                  <a:pt x="161" y="187"/>
                </a:cubicBezTo>
                <a:cubicBezTo>
                  <a:pt x="135" y="155"/>
                  <a:pt x="135" y="155"/>
                  <a:pt x="135" y="155"/>
                </a:cubicBezTo>
                <a:cubicBezTo>
                  <a:pt x="13" y="7"/>
                  <a:pt x="13" y="7"/>
                  <a:pt x="13" y="7"/>
                </a:cubicBezTo>
                <a:cubicBezTo>
                  <a:pt x="387" y="0"/>
                  <a:pt x="387" y="0"/>
                  <a:pt x="387" y="0"/>
                </a:cubicBezTo>
                <a:cubicBezTo>
                  <a:pt x="606" y="245"/>
                  <a:pt x="606" y="245"/>
                  <a:pt x="606" y="245"/>
                </a:cubicBezTo>
                <a:cubicBezTo>
                  <a:pt x="333" y="257"/>
                  <a:pt x="333" y="257"/>
                  <a:pt x="333" y="257"/>
                </a:cubicBezTo>
                <a:cubicBezTo>
                  <a:pt x="348" y="271"/>
                  <a:pt x="348" y="271"/>
                  <a:pt x="348" y="271"/>
                </a:cubicBezTo>
                <a:cubicBezTo>
                  <a:pt x="350" y="272"/>
                  <a:pt x="351" y="273"/>
                  <a:pt x="353" y="274"/>
                </a:cubicBezTo>
                <a:cubicBezTo>
                  <a:pt x="357" y="278"/>
                  <a:pt x="357" y="278"/>
                  <a:pt x="357" y="278"/>
                </a:cubicBezTo>
                <a:cubicBezTo>
                  <a:pt x="361" y="282"/>
                  <a:pt x="361" y="282"/>
                  <a:pt x="361" y="282"/>
                </a:cubicBezTo>
                <a:cubicBezTo>
                  <a:pt x="362" y="283"/>
                  <a:pt x="365" y="287"/>
                  <a:pt x="365" y="287"/>
                </a:cubicBezTo>
                <a:cubicBezTo>
                  <a:pt x="370" y="292"/>
                  <a:pt x="370" y="292"/>
                  <a:pt x="370" y="292"/>
                </a:cubicBezTo>
                <a:cubicBezTo>
                  <a:pt x="372" y="294"/>
                  <a:pt x="372" y="294"/>
                  <a:pt x="372" y="294"/>
                </a:cubicBezTo>
                <a:cubicBezTo>
                  <a:pt x="385" y="309"/>
                  <a:pt x="393" y="325"/>
                  <a:pt x="397" y="339"/>
                </a:cubicBezTo>
                <a:cubicBezTo>
                  <a:pt x="400" y="353"/>
                  <a:pt x="399" y="365"/>
                  <a:pt x="393" y="376"/>
                </a:cubicBezTo>
                <a:cubicBezTo>
                  <a:pt x="387" y="387"/>
                  <a:pt x="377" y="396"/>
                  <a:pt x="363" y="403"/>
                </a:cubicBezTo>
                <a:cubicBezTo>
                  <a:pt x="347" y="410"/>
                  <a:pt x="328" y="415"/>
                  <a:pt x="304" y="416"/>
                </a:cubicBezTo>
                <a:cubicBezTo>
                  <a:pt x="299" y="417"/>
                  <a:pt x="294" y="417"/>
                  <a:pt x="289" y="417"/>
                </a:cubicBezTo>
                <a:close/>
              </a:path>
            </a:pathLst>
          </a:cu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4" name="Freeform 71"/>
          <p:cNvSpPr>
            <a:spLocks/>
          </p:cNvSpPr>
          <p:nvPr/>
        </p:nvSpPr>
        <p:spPr bwMode="auto">
          <a:xfrm rot="18900000">
            <a:off x="6813950" y="3383440"/>
            <a:ext cx="1332642" cy="1236227"/>
          </a:xfrm>
          <a:custGeom>
            <a:avLst/>
            <a:gdLst>
              <a:gd name="T0" fmla="*/ 172 w 590"/>
              <a:gd name="T1" fmla="*/ 301 h 547"/>
              <a:gd name="T2" fmla="*/ 156 w 590"/>
              <a:gd name="T3" fmla="*/ 305 h 547"/>
              <a:gd name="T4" fmla="*/ 150 w 590"/>
              <a:gd name="T5" fmla="*/ 307 h 547"/>
              <a:gd name="T6" fmla="*/ 144 w 590"/>
              <a:gd name="T7" fmla="*/ 308 h 547"/>
              <a:gd name="T8" fmla="*/ 138 w 590"/>
              <a:gd name="T9" fmla="*/ 310 h 547"/>
              <a:gd name="T10" fmla="*/ 132 w 590"/>
              <a:gd name="T11" fmla="*/ 311 h 547"/>
              <a:gd name="T12" fmla="*/ 123 w 590"/>
              <a:gd name="T13" fmla="*/ 313 h 547"/>
              <a:gd name="T14" fmla="*/ 121 w 590"/>
              <a:gd name="T15" fmla="*/ 313 h 547"/>
              <a:gd name="T16" fmla="*/ 95 w 590"/>
              <a:gd name="T17" fmla="*/ 315 h 547"/>
              <a:gd name="T18" fmla="*/ 60 w 590"/>
              <a:gd name="T19" fmla="*/ 310 h 547"/>
              <a:gd name="T20" fmla="*/ 19 w 590"/>
              <a:gd name="T21" fmla="*/ 286 h 547"/>
              <a:gd name="T22" fmla="*/ 2 w 590"/>
              <a:gd name="T23" fmla="*/ 244 h 547"/>
              <a:gd name="T24" fmla="*/ 11 w 590"/>
              <a:gd name="T25" fmla="*/ 185 h 547"/>
              <a:gd name="T26" fmla="*/ 50 w 590"/>
              <a:gd name="T27" fmla="*/ 120 h 547"/>
              <a:gd name="T28" fmla="*/ 109 w 590"/>
              <a:gd name="T29" fmla="*/ 63 h 547"/>
              <a:gd name="T30" fmla="*/ 180 w 590"/>
              <a:gd name="T31" fmla="*/ 21 h 547"/>
              <a:gd name="T32" fmla="*/ 254 w 590"/>
              <a:gd name="T33" fmla="*/ 1 h 547"/>
              <a:gd name="T34" fmla="*/ 273 w 590"/>
              <a:gd name="T35" fmla="*/ 0 h 547"/>
              <a:gd name="T36" fmla="*/ 315 w 590"/>
              <a:gd name="T37" fmla="*/ 6 h 547"/>
              <a:gd name="T38" fmla="*/ 353 w 590"/>
              <a:gd name="T39" fmla="*/ 33 h 547"/>
              <a:gd name="T40" fmla="*/ 367 w 590"/>
              <a:gd name="T41" fmla="*/ 77 h 547"/>
              <a:gd name="T42" fmla="*/ 355 w 590"/>
              <a:gd name="T43" fmla="*/ 135 h 547"/>
              <a:gd name="T44" fmla="*/ 354 w 590"/>
              <a:gd name="T45" fmla="*/ 139 h 547"/>
              <a:gd name="T46" fmla="*/ 351 w 590"/>
              <a:gd name="T47" fmla="*/ 145 h 547"/>
              <a:gd name="T48" fmla="*/ 349 w 590"/>
              <a:gd name="T49" fmla="*/ 148 h 547"/>
              <a:gd name="T50" fmla="*/ 346 w 590"/>
              <a:gd name="T51" fmla="*/ 153 h 547"/>
              <a:gd name="T52" fmla="*/ 344 w 590"/>
              <a:gd name="T53" fmla="*/ 158 h 547"/>
              <a:gd name="T54" fmla="*/ 341 w 590"/>
              <a:gd name="T55" fmla="*/ 162 h 547"/>
              <a:gd name="T56" fmla="*/ 340 w 590"/>
              <a:gd name="T57" fmla="*/ 164 h 547"/>
              <a:gd name="T58" fmla="*/ 337 w 590"/>
              <a:gd name="T59" fmla="*/ 169 h 547"/>
              <a:gd name="T60" fmla="*/ 328 w 590"/>
              <a:gd name="T61" fmla="*/ 184 h 547"/>
              <a:gd name="T62" fmla="*/ 590 w 590"/>
              <a:gd name="T63" fmla="*/ 151 h 547"/>
              <a:gd name="T64" fmla="*/ 438 w 590"/>
              <a:gd name="T65" fmla="*/ 489 h 547"/>
              <a:gd name="T66" fmla="*/ 72 w 590"/>
              <a:gd name="T67" fmla="*/ 547 h 547"/>
              <a:gd name="T68" fmla="*/ 172 w 590"/>
              <a:gd name="T69" fmla="*/ 301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547">
                <a:moveTo>
                  <a:pt x="172" y="301"/>
                </a:moveTo>
                <a:cubicBezTo>
                  <a:pt x="156" y="305"/>
                  <a:pt x="156" y="305"/>
                  <a:pt x="156" y="305"/>
                </a:cubicBezTo>
                <a:cubicBezTo>
                  <a:pt x="154" y="306"/>
                  <a:pt x="152" y="306"/>
                  <a:pt x="150" y="307"/>
                </a:cubicBezTo>
                <a:cubicBezTo>
                  <a:pt x="148" y="307"/>
                  <a:pt x="146" y="308"/>
                  <a:pt x="144" y="308"/>
                </a:cubicBezTo>
                <a:cubicBezTo>
                  <a:pt x="138" y="310"/>
                  <a:pt x="138" y="310"/>
                  <a:pt x="138" y="310"/>
                </a:cubicBezTo>
                <a:cubicBezTo>
                  <a:pt x="136" y="310"/>
                  <a:pt x="134" y="311"/>
                  <a:pt x="132" y="311"/>
                </a:cubicBezTo>
                <a:cubicBezTo>
                  <a:pt x="132" y="311"/>
                  <a:pt x="124" y="312"/>
                  <a:pt x="123" y="313"/>
                </a:cubicBezTo>
                <a:cubicBezTo>
                  <a:pt x="121" y="313"/>
                  <a:pt x="121" y="313"/>
                  <a:pt x="121" y="313"/>
                </a:cubicBezTo>
                <a:cubicBezTo>
                  <a:pt x="112" y="314"/>
                  <a:pt x="103" y="315"/>
                  <a:pt x="95" y="315"/>
                </a:cubicBezTo>
                <a:cubicBezTo>
                  <a:pt x="82" y="315"/>
                  <a:pt x="70" y="313"/>
                  <a:pt x="60" y="310"/>
                </a:cubicBezTo>
                <a:cubicBezTo>
                  <a:pt x="43" y="305"/>
                  <a:pt x="29" y="297"/>
                  <a:pt x="19" y="286"/>
                </a:cubicBezTo>
                <a:cubicBezTo>
                  <a:pt x="9" y="275"/>
                  <a:pt x="4" y="260"/>
                  <a:pt x="2" y="244"/>
                </a:cubicBezTo>
                <a:cubicBezTo>
                  <a:pt x="0" y="226"/>
                  <a:pt x="3" y="206"/>
                  <a:pt x="11" y="185"/>
                </a:cubicBezTo>
                <a:cubicBezTo>
                  <a:pt x="20" y="163"/>
                  <a:pt x="33" y="142"/>
                  <a:pt x="50" y="120"/>
                </a:cubicBezTo>
                <a:cubicBezTo>
                  <a:pt x="66" y="100"/>
                  <a:pt x="86" y="80"/>
                  <a:pt x="109" y="63"/>
                </a:cubicBezTo>
                <a:cubicBezTo>
                  <a:pt x="131" y="46"/>
                  <a:pt x="155" y="32"/>
                  <a:pt x="180" y="21"/>
                </a:cubicBezTo>
                <a:cubicBezTo>
                  <a:pt x="206" y="10"/>
                  <a:pt x="231" y="3"/>
                  <a:pt x="254" y="1"/>
                </a:cubicBezTo>
                <a:cubicBezTo>
                  <a:pt x="261" y="0"/>
                  <a:pt x="267" y="0"/>
                  <a:pt x="273" y="0"/>
                </a:cubicBezTo>
                <a:cubicBezTo>
                  <a:pt x="289" y="0"/>
                  <a:pt x="303" y="2"/>
                  <a:pt x="315" y="6"/>
                </a:cubicBezTo>
                <a:cubicBezTo>
                  <a:pt x="331" y="12"/>
                  <a:pt x="344" y="21"/>
                  <a:pt x="353" y="33"/>
                </a:cubicBezTo>
                <a:cubicBezTo>
                  <a:pt x="362" y="45"/>
                  <a:pt x="367" y="60"/>
                  <a:pt x="367" y="77"/>
                </a:cubicBezTo>
                <a:cubicBezTo>
                  <a:pt x="368" y="95"/>
                  <a:pt x="364" y="115"/>
                  <a:pt x="355" y="135"/>
                </a:cubicBezTo>
                <a:cubicBezTo>
                  <a:pt x="355" y="136"/>
                  <a:pt x="354" y="139"/>
                  <a:pt x="354" y="139"/>
                </a:cubicBezTo>
                <a:cubicBezTo>
                  <a:pt x="351" y="145"/>
                  <a:pt x="351" y="145"/>
                  <a:pt x="351" y="145"/>
                </a:cubicBezTo>
                <a:cubicBezTo>
                  <a:pt x="349" y="148"/>
                  <a:pt x="349" y="148"/>
                  <a:pt x="349" y="148"/>
                </a:cubicBezTo>
                <a:cubicBezTo>
                  <a:pt x="346" y="153"/>
                  <a:pt x="346" y="153"/>
                  <a:pt x="346" y="153"/>
                </a:cubicBezTo>
                <a:cubicBezTo>
                  <a:pt x="346" y="155"/>
                  <a:pt x="345" y="157"/>
                  <a:pt x="344" y="158"/>
                </a:cubicBezTo>
                <a:cubicBezTo>
                  <a:pt x="343" y="160"/>
                  <a:pt x="342" y="161"/>
                  <a:pt x="341" y="162"/>
                </a:cubicBezTo>
                <a:cubicBezTo>
                  <a:pt x="340" y="164"/>
                  <a:pt x="340" y="164"/>
                  <a:pt x="340" y="164"/>
                </a:cubicBezTo>
                <a:cubicBezTo>
                  <a:pt x="339" y="165"/>
                  <a:pt x="338" y="167"/>
                  <a:pt x="337" y="169"/>
                </a:cubicBezTo>
                <a:cubicBezTo>
                  <a:pt x="328" y="184"/>
                  <a:pt x="328" y="184"/>
                  <a:pt x="328" y="184"/>
                </a:cubicBezTo>
                <a:cubicBezTo>
                  <a:pt x="590" y="151"/>
                  <a:pt x="590" y="151"/>
                  <a:pt x="590" y="151"/>
                </a:cubicBezTo>
                <a:cubicBezTo>
                  <a:pt x="438" y="489"/>
                  <a:pt x="438" y="489"/>
                  <a:pt x="438" y="489"/>
                </a:cubicBezTo>
                <a:cubicBezTo>
                  <a:pt x="72" y="547"/>
                  <a:pt x="72" y="547"/>
                  <a:pt x="72" y="547"/>
                </a:cubicBezTo>
                <a:lnTo>
                  <a:pt x="172" y="301"/>
                </a:lnTo>
                <a:close/>
              </a:path>
            </a:pathLst>
          </a:custGeom>
          <a:solidFill>
            <a:schemeClr val="accent3"/>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cxnSp>
        <p:nvCxnSpPr>
          <p:cNvPr id="40" name="Straight Connector 39"/>
          <p:cNvCxnSpPr/>
          <p:nvPr/>
        </p:nvCxnSpPr>
        <p:spPr>
          <a:xfrm flipH="1">
            <a:off x="3225801" y="2287548"/>
            <a:ext cx="1983755"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225800" y="5083673"/>
            <a:ext cx="1662369"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586543" y="4011748"/>
            <a:ext cx="1379658" cy="0"/>
          </a:xfrm>
          <a:prstGeom prst="straightConnector1">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5" name="Rectangle 1436"/>
          <p:cNvSpPr>
            <a:spLocks noChangeArrowheads="1"/>
          </p:cNvSpPr>
          <p:nvPr/>
        </p:nvSpPr>
        <p:spPr bwMode="auto">
          <a:xfrm>
            <a:off x="9064297" y="3813345"/>
            <a:ext cx="2289503" cy="307777"/>
          </a:xfrm>
          <a:prstGeom prst="rect">
            <a:avLst/>
          </a:prstGeom>
          <a:extLst/>
        </p:spPr>
        <p:txBody>
          <a:bodyPr vert="horz" wrap="square" lIns="91440" tIns="45720" rIns="91440" bIns="45720" rtlCol="0">
            <a:spAutoFit/>
          </a:bodyPr>
          <a:lstStyle/>
          <a:p>
            <a:pPr>
              <a:buFont typeface="Arial" pitchFamily="34" charset="0"/>
              <a:buNone/>
            </a:pPr>
            <a:r>
              <a:rPr lang="en-US" sz="1400" b="1" dirty="0">
                <a:solidFill>
                  <a:srgbClr val="273339"/>
                </a:solidFill>
              </a:rPr>
              <a:t>Target focused campaigns</a:t>
            </a:r>
          </a:p>
        </p:txBody>
      </p:sp>
      <p:sp>
        <p:nvSpPr>
          <p:cNvPr id="46" name="Content Placeholder 2"/>
          <p:cNvSpPr txBox="1">
            <a:spLocks/>
          </p:cNvSpPr>
          <p:nvPr/>
        </p:nvSpPr>
        <p:spPr>
          <a:xfrm>
            <a:off x="9064297" y="4128674"/>
            <a:ext cx="2289503" cy="10895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1200" dirty="0">
                <a:solidFill>
                  <a:srgbClr val="273339"/>
                </a:solidFill>
                <a:latin typeface="Arial" panose="020B0604020202020204" pitchFamily="34" charset="0"/>
                <a:cs typeface="Arial" panose="020B0604020202020204" pitchFamily="34" charset="0"/>
              </a:rPr>
              <a:t>Quickly setup a Campaign</a:t>
            </a:r>
            <a:endParaRPr lang="en-US" sz="1200" dirty="0">
              <a:solidFill>
                <a:srgbClr val="273339"/>
              </a:solidFill>
              <a:latin typeface="Arial" panose="020B0604020202020204" pitchFamily="34" charset="0"/>
              <a:cs typeface="Arial" panose="020B0604020202020204" pitchFamily="34" charset="0"/>
            </a:endParaRPr>
          </a:p>
          <a:p>
            <a:r>
              <a:rPr lang="en-IN" sz="1200" dirty="0">
                <a:solidFill>
                  <a:srgbClr val="273339"/>
                </a:solidFill>
                <a:latin typeface="Arial" panose="020B0604020202020204" pitchFamily="34" charset="0"/>
                <a:cs typeface="Arial" panose="020B0604020202020204" pitchFamily="34" charset="0"/>
              </a:rPr>
              <a:t>Reach Qualitative TG</a:t>
            </a:r>
          </a:p>
          <a:p>
            <a:r>
              <a:rPr lang="en-IN" sz="1200" dirty="0" smtClean="0">
                <a:solidFill>
                  <a:srgbClr val="273339"/>
                </a:solidFill>
                <a:latin typeface="Arial" panose="020B0604020202020204" pitchFamily="34" charset="0"/>
                <a:cs typeface="Arial" panose="020B0604020202020204" pitchFamily="34" charset="0"/>
              </a:rPr>
              <a:t>Track </a:t>
            </a:r>
            <a:r>
              <a:rPr lang="en-IN" sz="1200" dirty="0">
                <a:solidFill>
                  <a:srgbClr val="273339"/>
                </a:solidFill>
                <a:latin typeface="Arial" panose="020B0604020202020204" pitchFamily="34" charset="0"/>
                <a:cs typeface="Arial" panose="020B0604020202020204" pitchFamily="34" charset="0"/>
              </a:rPr>
              <a:t>the engagement</a:t>
            </a:r>
          </a:p>
          <a:p>
            <a:pPr marL="0" indent="0" algn="just">
              <a:spcBef>
                <a:spcPts val="0"/>
              </a:spcBef>
              <a:buFont typeface="Arial" pitchFamily="34" charset="0"/>
              <a:buNone/>
            </a:pPr>
            <a:r>
              <a:rPr lang="en-US" sz="1200" dirty="0" smtClean="0">
                <a:solidFill>
                  <a:srgbClr val="8C9CA6"/>
                </a:solidFill>
              </a:rPr>
              <a:t>.</a:t>
            </a:r>
            <a:endParaRPr lang="en-US" sz="1200" dirty="0">
              <a:solidFill>
                <a:srgbClr val="8C9CA6"/>
              </a:solidFill>
            </a:endParaRPr>
          </a:p>
        </p:txBody>
      </p:sp>
      <p:sp>
        <p:nvSpPr>
          <p:cNvPr id="48" name="Rectangle 1436"/>
          <p:cNvSpPr>
            <a:spLocks noChangeArrowheads="1"/>
          </p:cNvSpPr>
          <p:nvPr/>
        </p:nvSpPr>
        <p:spPr bwMode="auto">
          <a:xfrm>
            <a:off x="773485" y="4939366"/>
            <a:ext cx="2289503" cy="369332"/>
          </a:xfrm>
          <a:prstGeom prst="rect">
            <a:avLst/>
          </a:prstGeom>
          <a:extLst/>
        </p:spPr>
        <p:txBody>
          <a:bodyPr vert="horz" wrap="square" lIns="91440" tIns="45720" rIns="91440" bIns="45720" rtlCol="0">
            <a:spAutoFit/>
          </a:bodyPr>
          <a:lstStyle/>
          <a:p>
            <a:pPr algn="r">
              <a:buFont typeface="Arial" pitchFamily="34" charset="0"/>
              <a:buNone/>
            </a:pPr>
            <a:r>
              <a:rPr lang="en-US" b="1" dirty="0">
                <a:solidFill>
                  <a:srgbClr val="273339"/>
                </a:solidFill>
              </a:rPr>
              <a:t>Real time insights</a:t>
            </a:r>
          </a:p>
        </p:txBody>
      </p:sp>
      <p:sp>
        <p:nvSpPr>
          <p:cNvPr id="49" name="Content Placeholder 2"/>
          <p:cNvSpPr txBox="1">
            <a:spLocks/>
          </p:cNvSpPr>
          <p:nvPr/>
        </p:nvSpPr>
        <p:spPr>
          <a:xfrm>
            <a:off x="773485" y="5254695"/>
            <a:ext cx="2289503" cy="10895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1200" dirty="0">
                <a:solidFill>
                  <a:srgbClr val="273339"/>
                </a:solidFill>
                <a:latin typeface="Arial" panose="020B0604020202020204" pitchFamily="34" charset="0"/>
                <a:cs typeface="Arial" panose="020B0604020202020204" pitchFamily="34" charset="0"/>
              </a:rPr>
              <a:t>Compare effectiveness of communication in different category </a:t>
            </a:r>
            <a:endParaRPr lang="en-US" sz="1200" dirty="0">
              <a:solidFill>
                <a:srgbClr val="273339"/>
              </a:solidFill>
              <a:latin typeface="Arial" panose="020B0604020202020204" pitchFamily="34" charset="0"/>
              <a:cs typeface="Arial" panose="020B0604020202020204" pitchFamily="34" charset="0"/>
            </a:endParaRPr>
          </a:p>
          <a:p>
            <a:r>
              <a:rPr lang="en-US" sz="1200" dirty="0">
                <a:solidFill>
                  <a:srgbClr val="273339"/>
                </a:solidFill>
                <a:latin typeface="Arial" panose="020B0604020202020204" pitchFamily="34" charset="0"/>
                <a:cs typeface="Arial" panose="020B0604020202020204" pitchFamily="34" charset="0"/>
              </a:rPr>
              <a:t>Live Dashboard </a:t>
            </a:r>
            <a:endParaRPr lang="en-IN" sz="1200" dirty="0">
              <a:solidFill>
                <a:srgbClr val="273339"/>
              </a:solidFill>
              <a:latin typeface="Arial" panose="020B0604020202020204" pitchFamily="34" charset="0"/>
              <a:cs typeface="Arial" panose="020B0604020202020204" pitchFamily="34" charset="0"/>
            </a:endParaRPr>
          </a:p>
          <a:p>
            <a:r>
              <a:rPr lang="en-IN" sz="1200" dirty="0" smtClean="0">
                <a:solidFill>
                  <a:srgbClr val="273339"/>
                </a:solidFill>
                <a:latin typeface="Arial" panose="020B0604020202020204" pitchFamily="34" charset="0"/>
                <a:cs typeface="Arial" panose="020B0604020202020204" pitchFamily="34" charset="0"/>
              </a:rPr>
              <a:t>In store </a:t>
            </a:r>
            <a:r>
              <a:rPr lang="en-IN" sz="1200" dirty="0">
                <a:solidFill>
                  <a:srgbClr val="273339"/>
                </a:solidFill>
                <a:latin typeface="Arial" panose="020B0604020202020204" pitchFamily="34" charset="0"/>
                <a:cs typeface="Arial" panose="020B0604020202020204" pitchFamily="34" charset="0"/>
              </a:rPr>
              <a:t>analytics</a:t>
            </a:r>
            <a:endParaRPr lang="en-US" sz="1200" dirty="0">
              <a:solidFill>
                <a:srgbClr val="273339"/>
              </a:solidFill>
              <a:latin typeface="Arial" panose="020B0604020202020204" pitchFamily="34" charset="0"/>
              <a:cs typeface="Arial" panose="020B0604020202020204" pitchFamily="34" charset="0"/>
            </a:endParaRPr>
          </a:p>
        </p:txBody>
      </p:sp>
      <p:sp>
        <p:nvSpPr>
          <p:cNvPr id="50" name="Rectangle 1436"/>
          <p:cNvSpPr>
            <a:spLocks noChangeArrowheads="1"/>
          </p:cNvSpPr>
          <p:nvPr/>
        </p:nvSpPr>
        <p:spPr bwMode="auto">
          <a:xfrm>
            <a:off x="773485" y="2086918"/>
            <a:ext cx="2289503" cy="307777"/>
          </a:xfrm>
          <a:prstGeom prst="rect">
            <a:avLst/>
          </a:prstGeom>
          <a:extLst/>
        </p:spPr>
        <p:txBody>
          <a:bodyPr vert="horz" wrap="square" lIns="91440" tIns="45720" rIns="91440" bIns="45720" rtlCol="0">
            <a:spAutoFit/>
          </a:bodyPr>
          <a:lstStyle/>
          <a:p>
            <a:pPr algn="r">
              <a:buFont typeface="Arial" pitchFamily="34" charset="0"/>
              <a:buNone/>
            </a:pPr>
            <a:r>
              <a:rPr lang="en-US" sz="1400" b="1" dirty="0">
                <a:solidFill>
                  <a:srgbClr val="273339"/>
                </a:solidFill>
              </a:rPr>
              <a:t>Effective store management</a:t>
            </a:r>
          </a:p>
        </p:txBody>
      </p:sp>
      <p:sp>
        <p:nvSpPr>
          <p:cNvPr id="51" name="Content Placeholder 2"/>
          <p:cNvSpPr txBox="1">
            <a:spLocks/>
          </p:cNvSpPr>
          <p:nvPr/>
        </p:nvSpPr>
        <p:spPr>
          <a:xfrm>
            <a:off x="773485" y="2402247"/>
            <a:ext cx="2289503" cy="123726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1200" dirty="0">
                <a:solidFill>
                  <a:srgbClr val="273339"/>
                </a:solidFill>
                <a:latin typeface="Arial" panose="020B0604020202020204" pitchFamily="34" charset="0"/>
                <a:cs typeface="Arial" panose="020B0604020202020204" pitchFamily="34" charset="0"/>
              </a:rPr>
              <a:t>Campaign across categories</a:t>
            </a:r>
          </a:p>
          <a:p>
            <a:r>
              <a:rPr lang="en-IN" sz="1200" dirty="0">
                <a:solidFill>
                  <a:srgbClr val="273339"/>
                </a:solidFill>
                <a:latin typeface="Arial" panose="020B0604020202020204" pitchFamily="34" charset="0"/>
                <a:cs typeface="Arial" panose="020B0604020202020204" pitchFamily="34" charset="0"/>
              </a:rPr>
              <a:t>Call To action Communication, along with Branding content</a:t>
            </a:r>
          </a:p>
          <a:p>
            <a:pPr marL="0" indent="0" algn="r">
              <a:spcBef>
                <a:spcPts val="0"/>
              </a:spcBef>
              <a:buFont typeface="Arial" pitchFamily="34" charset="0"/>
              <a:buNone/>
            </a:pPr>
            <a:r>
              <a:rPr lang="en-US" sz="1200" dirty="0" smtClean="0">
                <a:solidFill>
                  <a:srgbClr val="8C9CA6"/>
                </a:solidFill>
              </a:rPr>
              <a:t>.</a:t>
            </a:r>
            <a:endParaRPr lang="en-US" sz="1200" dirty="0">
              <a:solidFill>
                <a:srgbClr val="8C9CA6"/>
              </a:solidFill>
            </a:endParaRPr>
          </a:p>
        </p:txBody>
      </p:sp>
    </p:spTree>
    <p:extLst>
      <p:ext uri="{BB962C8B-B14F-4D97-AF65-F5344CB8AC3E}">
        <p14:creationId xmlns:p14="http://schemas.microsoft.com/office/powerpoint/2010/main" val="873966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 </a:t>
            </a:r>
            <a:r>
              <a:rPr lang="en-US" sz="4000" dirty="0"/>
              <a:t>Smart video analytics solution</a:t>
            </a:r>
          </a:p>
        </p:txBody>
      </p:sp>
      <p:pic>
        <p:nvPicPr>
          <p:cNvPr id="8" name="Picture 7"/>
          <p:cNvPicPr>
            <a:picLocks noChangeAspect="1"/>
          </p:cNvPicPr>
          <p:nvPr/>
        </p:nvPicPr>
        <p:blipFill>
          <a:blip r:embed="rId2"/>
          <a:stretch>
            <a:fillRect/>
          </a:stretch>
        </p:blipFill>
        <p:spPr>
          <a:xfrm>
            <a:off x="1005627" y="1536140"/>
            <a:ext cx="7419975" cy="3886200"/>
          </a:xfrm>
          <a:prstGeom prst="rect">
            <a:avLst/>
          </a:prstGeom>
          <a:ln>
            <a:noFill/>
          </a:ln>
          <a:effectLst>
            <a:outerShdw blurRad="292100" dist="139700" dir="2700000" algn="tl" rotWithShape="0">
              <a:srgbClr val="333333">
                <a:alpha val="65000"/>
              </a:srgbClr>
            </a:outerShdw>
          </a:effectLst>
        </p:spPr>
      </p:pic>
      <p:sp>
        <p:nvSpPr>
          <p:cNvPr id="11" name="Rectangular Callout 10"/>
          <p:cNvSpPr/>
          <p:nvPr/>
        </p:nvSpPr>
        <p:spPr>
          <a:xfrm>
            <a:off x="8834908" y="2498501"/>
            <a:ext cx="2949262" cy="1468192"/>
          </a:xfrm>
          <a:prstGeom prst="wedge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solidFill>
                  <a:prstClr val="white"/>
                </a:solidFill>
                <a:latin typeface="Arial" panose="020B0604020202020204" pitchFamily="34" charset="0"/>
                <a:cs typeface="Arial" panose="020B0604020202020204" pitchFamily="34" charset="0"/>
              </a:rPr>
              <a:t># Brick &amp; Mortar will have to understand shopping behavior to compete with online  </a:t>
            </a:r>
          </a:p>
        </p:txBody>
      </p:sp>
      <p:sp>
        <p:nvSpPr>
          <p:cNvPr id="3" name="TextBox 2"/>
          <p:cNvSpPr txBox="1"/>
          <p:nvPr/>
        </p:nvSpPr>
        <p:spPr>
          <a:xfrm>
            <a:off x="1005627" y="5615189"/>
            <a:ext cx="7520187" cy="646331"/>
          </a:xfrm>
          <a:prstGeom prst="rect">
            <a:avLst/>
          </a:prstGeom>
          <a:noFill/>
        </p:spPr>
        <p:txBody>
          <a:bodyPr wrap="square" rtlCol="0">
            <a:spAutoFit/>
          </a:bodyPr>
          <a:lstStyle/>
          <a:p>
            <a:r>
              <a:rPr lang="en-US" dirty="0">
                <a:solidFill>
                  <a:srgbClr val="8C9CA6">
                    <a:lumMod val="50000"/>
                  </a:srgbClr>
                </a:solidFill>
              </a:rPr>
              <a:t>…and helps track </a:t>
            </a:r>
            <a:r>
              <a:rPr lang="en-US" dirty="0">
                <a:solidFill>
                  <a:srgbClr val="FFC000"/>
                </a:solidFill>
              </a:rPr>
              <a:t>intelligent KPIs </a:t>
            </a:r>
            <a:r>
              <a:rPr lang="en-US" dirty="0">
                <a:solidFill>
                  <a:srgbClr val="8C9CA6">
                    <a:lumMod val="50000"/>
                  </a:srgbClr>
                </a:solidFill>
              </a:rPr>
              <a:t>that go beyond conversions</a:t>
            </a:r>
            <a:endParaRPr lang="en-IN" dirty="0">
              <a:solidFill>
                <a:srgbClr val="8C9CA6">
                  <a:lumMod val="50000"/>
                </a:srgbClr>
              </a:solidFill>
            </a:endParaRPr>
          </a:p>
          <a:p>
            <a:endParaRPr lang="en-US" dirty="0">
              <a:solidFill>
                <a:srgbClr val="273339"/>
              </a:solidFill>
            </a:endParaRPr>
          </a:p>
        </p:txBody>
      </p:sp>
      <p:sp>
        <p:nvSpPr>
          <p:cNvPr id="6" name="Date Placeholder 5"/>
          <p:cNvSpPr>
            <a:spLocks noGrp="1"/>
          </p:cNvSpPr>
          <p:nvPr>
            <p:ph type="dt" sz="half" idx="10"/>
          </p:nvPr>
        </p:nvSpPr>
        <p:spPr/>
        <p:txBody>
          <a:bodyPr/>
          <a:lstStyle/>
          <a:p>
            <a:fld id="{5081C3B0-55B0-4137-858F-02E6D6309694}" type="datetime1">
              <a:rPr lang="en-US" smtClean="0"/>
              <a:pPr/>
              <a:t>9/25/2017</a:t>
            </a:fld>
            <a:endParaRPr lang="en-US"/>
          </a:p>
        </p:txBody>
      </p:sp>
      <p:sp>
        <p:nvSpPr>
          <p:cNvPr id="7" name="Footer Placeholder 6"/>
          <p:cNvSpPr>
            <a:spLocks noGrp="1"/>
          </p:cNvSpPr>
          <p:nvPr>
            <p:ph type="ftr" sz="quarter" idx="11"/>
          </p:nvPr>
        </p:nvSpPr>
        <p:spPr/>
        <p:txBody>
          <a:bodyPr/>
          <a:lstStyle/>
          <a:p>
            <a:r>
              <a:rPr lang="en-US" dirty="0" smtClean="0"/>
              <a:t>COPYRIGHT © 2017 DATA DIRECT </a:t>
            </a:r>
            <a:r>
              <a:rPr lang="en-US" dirty="0" smtClean="0"/>
              <a:t>ALL </a:t>
            </a:r>
            <a:r>
              <a:rPr lang="en-US" dirty="0" smtClean="0"/>
              <a:t>RIGHTS RESERVED</a:t>
            </a:r>
            <a:endParaRPr lang="en-US" dirty="0"/>
          </a:p>
        </p:txBody>
      </p:sp>
      <p:sp>
        <p:nvSpPr>
          <p:cNvPr id="9" name="Slide Number Placeholder 8"/>
          <p:cNvSpPr>
            <a:spLocks noGrp="1"/>
          </p:cNvSpPr>
          <p:nvPr>
            <p:ph type="sldNum" sz="quarter" idx="12"/>
          </p:nvPr>
        </p:nvSpPr>
        <p:spPr/>
        <p:txBody>
          <a:bodyPr/>
          <a:lstStyle/>
          <a:p>
            <a:fld id="{6E18DBF4-37B7-4C4F-9728-A1C100B177EE}" type="slidenum">
              <a:rPr lang="en-US" smtClean="0"/>
              <a:pPr/>
              <a:t>24</a:t>
            </a:fld>
            <a:endParaRPr lang="en-US"/>
          </a:p>
        </p:txBody>
      </p:sp>
    </p:spTree>
    <p:extLst>
      <p:ext uri="{BB962C8B-B14F-4D97-AF65-F5344CB8AC3E}">
        <p14:creationId xmlns:p14="http://schemas.microsoft.com/office/powerpoint/2010/main" val="3798659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Translates store traffic patterns into tangible business decisions</a:t>
            </a:r>
          </a:p>
        </p:txBody>
      </p:sp>
      <p:pic>
        <p:nvPicPr>
          <p:cNvPr id="7" name="Picture 6"/>
          <p:cNvPicPr>
            <a:picLocks noChangeAspect="1"/>
          </p:cNvPicPr>
          <p:nvPr/>
        </p:nvPicPr>
        <p:blipFill>
          <a:blip r:embed="rId2"/>
          <a:stretch>
            <a:fillRect/>
          </a:stretch>
        </p:blipFill>
        <p:spPr>
          <a:xfrm>
            <a:off x="2395537" y="1616838"/>
            <a:ext cx="7400925" cy="4191000"/>
          </a:xfrm>
          <a:prstGeom prst="rect">
            <a:avLst/>
          </a:prstGeom>
          <a:ln>
            <a:noFill/>
          </a:ln>
          <a:effectLst>
            <a:outerShdw blurRad="292100" dist="139700" dir="2700000" algn="tl" rotWithShape="0">
              <a:srgbClr val="333333">
                <a:alpha val="65000"/>
              </a:srgbClr>
            </a:outerShdw>
          </a:effectLst>
        </p:spPr>
      </p:pic>
      <p:sp>
        <p:nvSpPr>
          <p:cNvPr id="5" name="Date Placeholder 4"/>
          <p:cNvSpPr>
            <a:spLocks noGrp="1"/>
          </p:cNvSpPr>
          <p:nvPr>
            <p:ph type="dt" sz="half" idx="10"/>
          </p:nvPr>
        </p:nvSpPr>
        <p:spPr/>
        <p:txBody>
          <a:bodyPr/>
          <a:lstStyle/>
          <a:p>
            <a:fld id="{4C0CE684-A7E0-42B1-BBB1-75BC2CDF5124}" type="datetime1">
              <a:rPr lang="en-US" smtClean="0"/>
              <a:pPr/>
              <a:t>9/25/2017</a:t>
            </a:fld>
            <a:endParaRPr lang="en-US"/>
          </a:p>
        </p:txBody>
      </p:sp>
      <p:sp>
        <p:nvSpPr>
          <p:cNvPr id="6" name="Footer Placeholder 5"/>
          <p:cNvSpPr>
            <a:spLocks noGrp="1"/>
          </p:cNvSpPr>
          <p:nvPr>
            <p:ph type="ftr" sz="quarter" idx="11"/>
          </p:nvPr>
        </p:nvSpPr>
        <p:spPr/>
        <p:txBody>
          <a:bodyPr/>
          <a:lstStyle/>
          <a:p>
            <a:r>
              <a:rPr lang="en-US" dirty="0" smtClean="0"/>
              <a:t>COPYRIGHT © 2017 DATA DIRECT </a:t>
            </a:r>
            <a:r>
              <a:rPr lang="en-US" dirty="0" smtClean="0"/>
              <a:t>ALL </a:t>
            </a:r>
            <a:r>
              <a:rPr lang="en-US" dirty="0" smtClean="0"/>
              <a:t>RIGHTS RESERVED</a:t>
            </a:r>
            <a:endParaRPr lang="en-US" dirty="0"/>
          </a:p>
        </p:txBody>
      </p:sp>
      <p:sp>
        <p:nvSpPr>
          <p:cNvPr id="8" name="Slide Number Placeholder 7"/>
          <p:cNvSpPr>
            <a:spLocks noGrp="1"/>
          </p:cNvSpPr>
          <p:nvPr>
            <p:ph type="sldNum" sz="quarter" idx="12"/>
          </p:nvPr>
        </p:nvSpPr>
        <p:spPr/>
        <p:txBody>
          <a:bodyPr/>
          <a:lstStyle/>
          <a:p>
            <a:fld id="{6E18DBF4-37B7-4C4F-9728-A1C100B177EE}" type="slidenum">
              <a:rPr lang="en-US" smtClean="0"/>
              <a:pPr/>
              <a:t>25</a:t>
            </a:fld>
            <a:endParaRPr lang="en-US"/>
          </a:p>
        </p:txBody>
      </p:sp>
    </p:spTree>
    <p:extLst>
      <p:ext uri="{BB962C8B-B14F-4D97-AF65-F5344CB8AC3E}">
        <p14:creationId xmlns:p14="http://schemas.microsoft.com/office/powerpoint/2010/main" val="267059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smtClean="0"/>
              <a:t>In–app mobile advertising</a:t>
            </a:r>
            <a:endParaRPr lang="en-US" dirty="0"/>
          </a:p>
        </p:txBody>
      </p:sp>
      <p:sp>
        <p:nvSpPr>
          <p:cNvPr id="3" name="Date Placeholder 2"/>
          <p:cNvSpPr>
            <a:spLocks noGrp="1"/>
          </p:cNvSpPr>
          <p:nvPr>
            <p:ph type="dt" sz="half" idx="10"/>
          </p:nvPr>
        </p:nvSpPr>
        <p:spPr/>
        <p:txBody>
          <a:bodyPr/>
          <a:lstStyle/>
          <a:p>
            <a:fld id="{1A6E1FEB-FB31-4CE1-8A0A-9EB69254126F}"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26</a:t>
            </a:fld>
            <a:endParaRPr lang="en-US"/>
          </a:p>
        </p:txBody>
      </p:sp>
      <p:sp>
        <p:nvSpPr>
          <p:cNvPr id="16" name="Text Placeholder 15"/>
          <p:cNvSpPr>
            <a:spLocks noGrp="1"/>
          </p:cNvSpPr>
          <p:nvPr>
            <p:ph type="body" sz="quarter" idx="18"/>
          </p:nvPr>
        </p:nvSpPr>
        <p:spPr/>
        <p:txBody>
          <a:bodyPr/>
          <a:lstStyle/>
          <a:p>
            <a:r>
              <a:rPr lang="en-US" dirty="0" smtClean="0"/>
              <a:t>Geo location</a:t>
            </a:r>
            <a:endParaRPr lang="en-US" dirty="0"/>
          </a:p>
        </p:txBody>
      </p:sp>
      <p:sp>
        <p:nvSpPr>
          <p:cNvPr id="17" name="Text Placeholder 16"/>
          <p:cNvSpPr>
            <a:spLocks noGrp="1"/>
          </p:cNvSpPr>
          <p:nvPr>
            <p:ph type="body" sz="quarter" idx="22"/>
          </p:nvPr>
        </p:nvSpPr>
        <p:spPr/>
        <p:txBody>
          <a:bodyPr>
            <a:normAutofit/>
          </a:bodyPr>
          <a:lstStyle/>
          <a:p>
            <a:pPr algn="l"/>
            <a:r>
              <a:rPr lang="en-US" sz="1500" dirty="0"/>
              <a:t>specific point, street, city, region, country</a:t>
            </a:r>
            <a:r>
              <a:rPr lang="pl-PL" sz="1600" dirty="0">
                <a:solidFill>
                  <a:prstClr val="black"/>
                </a:solidFill>
                <a:latin typeface="Arial" panose="020B0604020202020204" pitchFamily="34" charset="0"/>
                <a:ea typeface="Open Sans" panose="020B0604020202020204" charset="0"/>
                <a:cs typeface="Arial" panose="020B0604020202020204" pitchFamily="34" charset="0"/>
              </a:rPr>
              <a:t/>
            </a:r>
            <a:br>
              <a:rPr lang="pl-PL" sz="1600" dirty="0">
                <a:solidFill>
                  <a:prstClr val="black"/>
                </a:solidFill>
                <a:latin typeface="Arial" panose="020B0604020202020204" pitchFamily="34" charset="0"/>
                <a:ea typeface="Open Sans" panose="020B0604020202020204" charset="0"/>
                <a:cs typeface="Arial" panose="020B0604020202020204" pitchFamily="34" charset="0"/>
              </a:rPr>
            </a:br>
            <a:endParaRPr lang="en-US" dirty="0"/>
          </a:p>
        </p:txBody>
      </p:sp>
      <p:sp>
        <p:nvSpPr>
          <p:cNvPr id="18" name="Text Placeholder 17"/>
          <p:cNvSpPr>
            <a:spLocks noGrp="1"/>
          </p:cNvSpPr>
          <p:nvPr>
            <p:ph type="body" sz="quarter" idx="26"/>
          </p:nvPr>
        </p:nvSpPr>
        <p:spPr/>
        <p:txBody>
          <a:bodyPr/>
          <a:lstStyle/>
          <a:p>
            <a:r>
              <a:rPr lang="en-US" dirty="0" smtClean="0"/>
              <a:t>1</a:t>
            </a:r>
            <a:endParaRPr lang="en-US" dirty="0"/>
          </a:p>
        </p:txBody>
      </p:sp>
      <p:sp>
        <p:nvSpPr>
          <p:cNvPr id="19" name="Text Placeholder 18"/>
          <p:cNvSpPr>
            <a:spLocks noGrp="1"/>
          </p:cNvSpPr>
          <p:nvPr>
            <p:ph type="body" sz="quarter" idx="27"/>
          </p:nvPr>
        </p:nvSpPr>
        <p:spPr/>
        <p:txBody>
          <a:bodyPr/>
          <a:lstStyle/>
          <a:p>
            <a:r>
              <a:rPr lang="en-US" dirty="0" smtClean="0"/>
              <a:t>Keyboard language</a:t>
            </a:r>
            <a:endParaRPr lang="en-US" dirty="0"/>
          </a:p>
        </p:txBody>
      </p:sp>
      <p:sp>
        <p:nvSpPr>
          <p:cNvPr id="20" name="Text Placeholder 19"/>
          <p:cNvSpPr>
            <a:spLocks noGrp="1"/>
          </p:cNvSpPr>
          <p:nvPr>
            <p:ph type="body" sz="quarter" idx="28"/>
          </p:nvPr>
        </p:nvSpPr>
        <p:spPr/>
        <p:txBody>
          <a:bodyPr>
            <a:normAutofit/>
          </a:bodyPr>
          <a:lstStyle/>
          <a:p>
            <a:r>
              <a:rPr lang="en-US" dirty="0" smtClean="0"/>
              <a:t>English, Arabic</a:t>
            </a:r>
            <a:endParaRPr lang="en-US" dirty="0"/>
          </a:p>
        </p:txBody>
      </p:sp>
      <p:sp>
        <p:nvSpPr>
          <p:cNvPr id="21" name="Text Placeholder 20"/>
          <p:cNvSpPr>
            <a:spLocks noGrp="1"/>
          </p:cNvSpPr>
          <p:nvPr>
            <p:ph type="body" sz="quarter" idx="29"/>
          </p:nvPr>
        </p:nvSpPr>
        <p:spPr/>
        <p:txBody>
          <a:bodyPr/>
          <a:lstStyle/>
          <a:p>
            <a:r>
              <a:rPr lang="en-US" dirty="0" smtClean="0"/>
              <a:t>4</a:t>
            </a:r>
            <a:endParaRPr lang="en-US" dirty="0"/>
          </a:p>
        </p:txBody>
      </p:sp>
      <p:sp>
        <p:nvSpPr>
          <p:cNvPr id="22" name="Text Placeholder 21"/>
          <p:cNvSpPr>
            <a:spLocks noGrp="1"/>
          </p:cNvSpPr>
          <p:nvPr>
            <p:ph type="body" sz="quarter" idx="30"/>
          </p:nvPr>
        </p:nvSpPr>
        <p:spPr/>
        <p:txBody>
          <a:bodyPr/>
          <a:lstStyle/>
          <a:p>
            <a:r>
              <a:rPr lang="en-US" dirty="0" smtClean="0"/>
              <a:t>Age profile</a:t>
            </a:r>
            <a:endParaRPr lang="en-US" dirty="0"/>
          </a:p>
        </p:txBody>
      </p:sp>
      <p:sp>
        <p:nvSpPr>
          <p:cNvPr id="23" name="Text Placeholder 22"/>
          <p:cNvSpPr>
            <a:spLocks noGrp="1"/>
          </p:cNvSpPr>
          <p:nvPr>
            <p:ph type="body" sz="quarter" idx="31"/>
          </p:nvPr>
        </p:nvSpPr>
        <p:spPr/>
        <p:txBody>
          <a:bodyPr>
            <a:normAutofit/>
          </a:bodyPr>
          <a:lstStyle/>
          <a:p>
            <a:r>
              <a:rPr lang="en-US" dirty="0" smtClean="0"/>
              <a:t>Age profile bands</a:t>
            </a:r>
            <a:endParaRPr lang="en-US" dirty="0"/>
          </a:p>
        </p:txBody>
      </p:sp>
      <p:sp>
        <p:nvSpPr>
          <p:cNvPr id="24" name="Text Placeholder 23"/>
          <p:cNvSpPr>
            <a:spLocks noGrp="1"/>
          </p:cNvSpPr>
          <p:nvPr>
            <p:ph type="body" sz="quarter" idx="32"/>
          </p:nvPr>
        </p:nvSpPr>
        <p:spPr/>
        <p:txBody>
          <a:bodyPr/>
          <a:lstStyle/>
          <a:p>
            <a:r>
              <a:rPr lang="en-US" dirty="0" smtClean="0"/>
              <a:t>2</a:t>
            </a:r>
            <a:endParaRPr lang="en-US" dirty="0"/>
          </a:p>
        </p:txBody>
      </p:sp>
      <p:sp>
        <p:nvSpPr>
          <p:cNvPr id="25" name="Text Placeholder 24"/>
          <p:cNvSpPr>
            <a:spLocks noGrp="1"/>
          </p:cNvSpPr>
          <p:nvPr>
            <p:ph type="body" sz="quarter" idx="33"/>
          </p:nvPr>
        </p:nvSpPr>
        <p:spPr/>
        <p:txBody>
          <a:bodyPr/>
          <a:lstStyle/>
          <a:p>
            <a:r>
              <a:rPr lang="en-US" dirty="0" smtClean="0"/>
              <a:t>Category of apps.</a:t>
            </a:r>
            <a:endParaRPr lang="en-US" dirty="0"/>
          </a:p>
        </p:txBody>
      </p:sp>
      <p:sp>
        <p:nvSpPr>
          <p:cNvPr id="26" name="Text Placeholder 25"/>
          <p:cNvSpPr>
            <a:spLocks noGrp="1"/>
          </p:cNvSpPr>
          <p:nvPr>
            <p:ph type="body" sz="quarter" idx="34"/>
          </p:nvPr>
        </p:nvSpPr>
        <p:spPr/>
        <p:txBody>
          <a:bodyPr>
            <a:normAutofit/>
          </a:bodyPr>
          <a:lstStyle/>
          <a:p>
            <a:r>
              <a:rPr lang="pl-PL" sz="1500" dirty="0"/>
              <a:t>Games / education / tourism / sports / business / fashion</a:t>
            </a:r>
            <a:endParaRPr lang="en-US" sz="1500" dirty="0"/>
          </a:p>
        </p:txBody>
      </p:sp>
      <p:sp>
        <p:nvSpPr>
          <p:cNvPr id="27" name="Text Placeholder 26"/>
          <p:cNvSpPr>
            <a:spLocks noGrp="1"/>
          </p:cNvSpPr>
          <p:nvPr>
            <p:ph type="body" sz="quarter" idx="35"/>
          </p:nvPr>
        </p:nvSpPr>
        <p:spPr/>
        <p:txBody>
          <a:bodyPr/>
          <a:lstStyle/>
          <a:p>
            <a:r>
              <a:rPr lang="en-US" dirty="0" smtClean="0"/>
              <a:t>5</a:t>
            </a:r>
            <a:endParaRPr lang="en-US" dirty="0"/>
          </a:p>
        </p:txBody>
      </p:sp>
      <p:sp>
        <p:nvSpPr>
          <p:cNvPr id="28" name="Text Placeholder 27"/>
          <p:cNvSpPr>
            <a:spLocks noGrp="1"/>
          </p:cNvSpPr>
          <p:nvPr>
            <p:ph type="body" sz="quarter" idx="36"/>
          </p:nvPr>
        </p:nvSpPr>
        <p:spPr/>
        <p:txBody>
          <a:bodyPr/>
          <a:lstStyle/>
          <a:p>
            <a:r>
              <a:rPr lang="en-US" dirty="0" smtClean="0"/>
              <a:t>Gender</a:t>
            </a:r>
            <a:endParaRPr lang="en-US" dirty="0"/>
          </a:p>
        </p:txBody>
      </p:sp>
      <p:sp>
        <p:nvSpPr>
          <p:cNvPr id="29" name="Text Placeholder 28"/>
          <p:cNvSpPr>
            <a:spLocks noGrp="1"/>
          </p:cNvSpPr>
          <p:nvPr>
            <p:ph type="body" sz="quarter" idx="37"/>
          </p:nvPr>
        </p:nvSpPr>
        <p:spPr/>
        <p:txBody>
          <a:bodyPr>
            <a:normAutofit/>
          </a:bodyPr>
          <a:lstStyle/>
          <a:p>
            <a:r>
              <a:rPr lang="en-US" dirty="0" smtClean="0"/>
              <a:t>Male or female</a:t>
            </a:r>
            <a:endParaRPr lang="en-US" dirty="0"/>
          </a:p>
        </p:txBody>
      </p:sp>
      <p:sp>
        <p:nvSpPr>
          <p:cNvPr id="30" name="Text Placeholder 29"/>
          <p:cNvSpPr>
            <a:spLocks noGrp="1"/>
          </p:cNvSpPr>
          <p:nvPr>
            <p:ph type="body" sz="quarter" idx="38"/>
          </p:nvPr>
        </p:nvSpPr>
        <p:spPr/>
        <p:txBody>
          <a:bodyPr/>
          <a:lstStyle/>
          <a:p>
            <a:r>
              <a:rPr lang="en-US" dirty="0" smtClean="0"/>
              <a:t>3</a:t>
            </a:r>
            <a:endParaRPr lang="en-US" dirty="0"/>
          </a:p>
        </p:txBody>
      </p:sp>
      <p:sp>
        <p:nvSpPr>
          <p:cNvPr id="31" name="Text Placeholder 30"/>
          <p:cNvSpPr>
            <a:spLocks noGrp="1"/>
          </p:cNvSpPr>
          <p:nvPr>
            <p:ph type="body" sz="quarter" idx="39"/>
          </p:nvPr>
        </p:nvSpPr>
        <p:spPr/>
        <p:txBody>
          <a:bodyPr/>
          <a:lstStyle/>
          <a:p>
            <a:r>
              <a:rPr lang="en-US" dirty="0" smtClean="0"/>
              <a:t>OS &amp; Type of device</a:t>
            </a:r>
            <a:endParaRPr lang="en-US" dirty="0"/>
          </a:p>
        </p:txBody>
      </p:sp>
      <p:sp>
        <p:nvSpPr>
          <p:cNvPr id="32" name="Text Placeholder 31"/>
          <p:cNvSpPr>
            <a:spLocks noGrp="1"/>
          </p:cNvSpPr>
          <p:nvPr>
            <p:ph type="body" sz="quarter" idx="40"/>
          </p:nvPr>
        </p:nvSpPr>
        <p:spPr/>
        <p:txBody>
          <a:bodyPr>
            <a:normAutofit/>
          </a:bodyPr>
          <a:lstStyle/>
          <a:p>
            <a:r>
              <a:rPr lang="en-US" sz="1500" dirty="0"/>
              <a:t>iOS, Android, </a:t>
            </a:r>
            <a:r>
              <a:rPr lang="en-US" sz="1500" dirty="0" smtClean="0"/>
              <a:t>Windows </a:t>
            </a:r>
            <a:endParaRPr lang="en-US" sz="1500" dirty="0"/>
          </a:p>
          <a:p>
            <a:endParaRPr lang="en-US" dirty="0"/>
          </a:p>
        </p:txBody>
      </p:sp>
      <p:sp>
        <p:nvSpPr>
          <p:cNvPr id="33" name="Text Placeholder 32"/>
          <p:cNvSpPr>
            <a:spLocks noGrp="1"/>
          </p:cNvSpPr>
          <p:nvPr>
            <p:ph type="body" sz="quarter" idx="41"/>
          </p:nvPr>
        </p:nvSpPr>
        <p:spPr/>
        <p:txBody>
          <a:bodyPr/>
          <a:lstStyle/>
          <a:p>
            <a:r>
              <a:rPr lang="en-US" dirty="0" smtClean="0"/>
              <a:t>6</a:t>
            </a:r>
            <a:endParaRPr lang="en-US" dirty="0"/>
          </a:p>
        </p:txBody>
      </p:sp>
      <p:sp>
        <p:nvSpPr>
          <p:cNvPr id="7" name="Rectangle 6"/>
          <p:cNvSpPr/>
          <p:nvPr/>
        </p:nvSpPr>
        <p:spPr>
          <a:xfrm>
            <a:off x="2781837" y="5646237"/>
            <a:ext cx="7521262" cy="590931"/>
          </a:xfrm>
          <a:prstGeom prst="rect">
            <a:avLst/>
          </a:prstGeom>
        </p:spPr>
        <p:txBody>
          <a:bodyPr wrap="square">
            <a:spAutoFit/>
          </a:bodyPr>
          <a:lstStyle/>
          <a:p>
            <a:pPr algn="ctr">
              <a:lnSpc>
                <a:spcPct val="90000"/>
              </a:lnSpc>
              <a:spcBef>
                <a:spcPts val="1000"/>
              </a:spcBef>
            </a:pPr>
            <a:r>
              <a:rPr lang="en-US" dirty="0">
                <a:solidFill>
                  <a:srgbClr val="8C9CA6"/>
                </a:solidFill>
              </a:rPr>
              <a:t>We have a platform that can deliver in-app advertising on mobile devices using different parameters within a particular geo location</a:t>
            </a:r>
          </a:p>
        </p:txBody>
      </p:sp>
    </p:spTree>
    <p:extLst>
      <p:ext uri="{BB962C8B-B14F-4D97-AF65-F5344CB8AC3E}">
        <p14:creationId xmlns:p14="http://schemas.microsoft.com/office/powerpoint/2010/main" val="1639045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services</a:t>
            </a:r>
            <a:endParaRPr lang="en-US" dirty="0"/>
          </a:p>
        </p:txBody>
      </p:sp>
      <p:sp>
        <p:nvSpPr>
          <p:cNvPr id="3" name="Date Placeholder 2"/>
          <p:cNvSpPr>
            <a:spLocks noGrp="1"/>
          </p:cNvSpPr>
          <p:nvPr>
            <p:ph type="dt" sz="half" idx="10"/>
          </p:nvPr>
        </p:nvSpPr>
        <p:spPr/>
        <p:txBody>
          <a:bodyPr/>
          <a:lstStyle/>
          <a:p>
            <a:fld id="{0D3505E2-884F-4799-9B41-DD3EC2964C17}"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t>COPYRIGHT © 2017 DATA DIRECT </a:t>
            </a:r>
            <a:r>
              <a:rPr lang="en-US" dirty="0" smtClean="0"/>
              <a:t>ALL </a:t>
            </a:r>
            <a:r>
              <a:rPr lang="en-US" dirty="0" smtClean="0"/>
              <a:t>RIGHTS RESERVED</a:t>
            </a:r>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27</a:t>
            </a:fld>
            <a:endParaRPr lang="en-US"/>
          </a:p>
        </p:txBody>
      </p:sp>
      <p:sp>
        <p:nvSpPr>
          <p:cNvPr id="6" name="Shape 2352"/>
          <p:cNvSpPr/>
          <p:nvPr/>
        </p:nvSpPr>
        <p:spPr>
          <a:xfrm>
            <a:off x="1407774" y="1294156"/>
            <a:ext cx="3683452" cy="5005275"/>
          </a:xfrm>
          <a:custGeom>
            <a:avLst/>
            <a:gdLst/>
            <a:ahLst/>
            <a:cxnLst>
              <a:cxn ang="0">
                <a:pos x="wd2" y="hd2"/>
              </a:cxn>
              <a:cxn ang="5400000">
                <a:pos x="wd2" y="hd2"/>
              </a:cxn>
              <a:cxn ang="10800000">
                <a:pos x="wd2" y="hd2"/>
              </a:cxn>
              <a:cxn ang="16200000">
                <a:pos x="wd2" y="hd2"/>
              </a:cxn>
            </a:cxnLst>
            <a:rect l="0" t="0" r="r" b="b"/>
            <a:pathLst>
              <a:path w="21600" h="21600" extrusionOk="0">
                <a:moveTo>
                  <a:pt x="21600" y="17823"/>
                </a:moveTo>
                <a:cubicBezTo>
                  <a:pt x="21391" y="17823"/>
                  <a:pt x="21038" y="17823"/>
                  <a:pt x="20553" y="17823"/>
                </a:cubicBezTo>
                <a:cubicBezTo>
                  <a:pt x="20553" y="17823"/>
                  <a:pt x="9654" y="17823"/>
                  <a:pt x="5896" y="17823"/>
                </a:cubicBezTo>
                <a:cubicBezTo>
                  <a:pt x="5422" y="17823"/>
                  <a:pt x="5058" y="17823"/>
                  <a:pt x="4849" y="17823"/>
                </a:cubicBezTo>
                <a:cubicBezTo>
                  <a:pt x="3626" y="17823"/>
                  <a:pt x="3053" y="18254"/>
                  <a:pt x="2976" y="18307"/>
                </a:cubicBezTo>
                <a:cubicBezTo>
                  <a:pt x="0" y="21600"/>
                  <a:pt x="0" y="21600"/>
                  <a:pt x="0" y="21600"/>
                </a:cubicBezTo>
                <a:cubicBezTo>
                  <a:pt x="66" y="0"/>
                  <a:pt x="66" y="0"/>
                  <a:pt x="66" y="0"/>
                </a:cubicBezTo>
                <a:cubicBezTo>
                  <a:pt x="2976" y="2949"/>
                  <a:pt x="2976" y="2949"/>
                  <a:pt x="2976" y="2949"/>
                </a:cubicBezTo>
                <a:cubicBezTo>
                  <a:pt x="3031" y="2996"/>
                  <a:pt x="3538" y="3447"/>
                  <a:pt x="4849" y="3447"/>
                </a:cubicBezTo>
                <a:cubicBezTo>
                  <a:pt x="5058" y="3447"/>
                  <a:pt x="5422" y="3447"/>
                  <a:pt x="5896" y="3447"/>
                </a:cubicBezTo>
                <a:cubicBezTo>
                  <a:pt x="9654" y="3447"/>
                  <a:pt x="20553" y="3447"/>
                  <a:pt x="20553" y="3447"/>
                </a:cubicBezTo>
                <a:cubicBezTo>
                  <a:pt x="21038" y="3447"/>
                  <a:pt x="21391" y="3447"/>
                  <a:pt x="21600" y="3447"/>
                </a:cubicBezTo>
                <a:cubicBezTo>
                  <a:pt x="21600" y="17823"/>
                  <a:pt x="21600" y="17823"/>
                  <a:pt x="21600" y="17823"/>
                </a:cubicBezTo>
              </a:path>
            </a:pathLst>
          </a:custGeom>
          <a:solidFill>
            <a:schemeClr val="accent1"/>
          </a:solidFill>
          <a:ln w="12700">
            <a:miter lim="400000"/>
          </a:ln>
        </p:spPr>
        <p:txBody>
          <a:bodyPr lIns="0" tIns="0" rIns="0" bIns="0"/>
          <a:lstStyle/>
          <a:p>
            <a:endParaRPr>
              <a:solidFill>
                <a:srgbClr val="273339"/>
              </a:solidFill>
            </a:endParaRPr>
          </a:p>
        </p:txBody>
      </p:sp>
      <p:sp>
        <p:nvSpPr>
          <p:cNvPr id="7" name="Shape 2353"/>
          <p:cNvSpPr/>
          <p:nvPr/>
        </p:nvSpPr>
        <p:spPr>
          <a:xfrm>
            <a:off x="1407775" y="2226651"/>
            <a:ext cx="4466142" cy="3135184"/>
          </a:xfrm>
          <a:custGeom>
            <a:avLst/>
            <a:gdLst/>
            <a:ahLst/>
            <a:cxnLst>
              <a:cxn ang="0">
                <a:pos x="wd2" y="hd2"/>
              </a:cxn>
              <a:cxn ang="5400000">
                <a:pos x="wd2" y="hd2"/>
              </a:cxn>
              <a:cxn ang="10800000">
                <a:pos x="wd2" y="hd2"/>
              </a:cxn>
              <a:cxn ang="16200000">
                <a:pos x="wd2" y="hd2"/>
              </a:cxn>
            </a:cxnLst>
            <a:rect l="0" t="0" r="r" b="b"/>
            <a:pathLst>
              <a:path w="21600" h="21600" extrusionOk="0">
                <a:moveTo>
                  <a:pt x="21600" y="17783"/>
                </a:moveTo>
                <a:cubicBezTo>
                  <a:pt x="21384" y="17783"/>
                  <a:pt x="21021" y="17783"/>
                  <a:pt x="20549" y="17783"/>
                </a:cubicBezTo>
                <a:cubicBezTo>
                  <a:pt x="20549" y="17783"/>
                  <a:pt x="9651" y="17783"/>
                  <a:pt x="5891" y="17783"/>
                </a:cubicBezTo>
                <a:cubicBezTo>
                  <a:pt x="5410" y="17783"/>
                  <a:pt x="5047" y="17783"/>
                  <a:pt x="4840" y="17783"/>
                </a:cubicBezTo>
                <a:cubicBezTo>
                  <a:pt x="3888" y="17794"/>
                  <a:pt x="3387" y="17977"/>
                  <a:pt x="3152" y="18106"/>
                </a:cubicBezTo>
                <a:cubicBezTo>
                  <a:pt x="3034" y="18170"/>
                  <a:pt x="0" y="21600"/>
                  <a:pt x="0" y="21600"/>
                </a:cubicBezTo>
                <a:cubicBezTo>
                  <a:pt x="0" y="0"/>
                  <a:pt x="0" y="0"/>
                  <a:pt x="0" y="0"/>
                </a:cubicBezTo>
                <a:cubicBezTo>
                  <a:pt x="0" y="0"/>
                  <a:pt x="3044" y="3021"/>
                  <a:pt x="3152" y="3086"/>
                </a:cubicBezTo>
                <a:cubicBezTo>
                  <a:pt x="3417" y="3215"/>
                  <a:pt x="3986" y="3430"/>
                  <a:pt x="4840" y="3430"/>
                </a:cubicBezTo>
                <a:cubicBezTo>
                  <a:pt x="5047" y="3430"/>
                  <a:pt x="5410" y="3430"/>
                  <a:pt x="5891" y="3430"/>
                </a:cubicBezTo>
                <a:cubicBezTo>
                  <a:pt x="9651" y="3430"/>
                  <a:pt x="20549" y="3430"/>
                  <a:pt x="20549" y="3430"/>
                </a:cubicBezTo>
                <a:cubicBezTo>
                  <a:pt x="21021" y="3430"/>
                  <a:pt x="21384" y="3430"/>
                  <a:pt x="21600" y="3430"/>
                </a:cubicBezTo>
                <a:cubicBezTo>
                  <a:pt x="21600" y="17783"/>
                  <a:pt x="21600" y="17783"/>
                  <a:pt x="21600" y="17783"/>
                </a:cubicBezTo>
              </a:path>
            </a:pathLst>
          </a:custGeom>
          <a:solidFill>
            <a:schemeClr val="accent4"/>
          </a:solidFill>
          <a:ln w="12700">
            <a:miter lim="400000"/>
          </a:ln>
        </p:spPr>
        <p:txBody>
          <a:bodyPr lIns="0" tIns="0" rIns="0" bIns="0"/>
          <a:lstStyle/>
          <a:p>
            <a:endParaRPr>
              <a:solidFill>
                <a:srgbClr val="273339"/>
              </a:solidFill>
            </a:endParaRPr>
          </a:p>
        </p:txBody>
      </p:sp>
      <p:sp>
        <p:nvSpPr>
          <p:cNvPr id="8" name="Shape 2354"/>
          <p:cNvSpPr/>
          <p:nvPr/>
        </p:nvSpPr>
        <p:spPr>
          <a:xfrm>
            <a:off x="1407774" y="3066712"/>
            <a:ext cx="5461268" cy="1400785"/>
          </a:xfrm>
          <a:custGeom>
            <a:avLst/>
            <a:gdLst/>
            <a:ahLst/>
            <a:cxnLst>
              <a:cxn ang="0">
                <a:pos x="wd2" y="hd2"/>
              </a:cxn>
              <a:cxn ang="5400000">
                <a:pos x="wd2" y="hd2"/>
              </a:cxn>
              <a:cxn ang="10800000">
                <a:pos x="wd2" y="hd2"/>
              </a:cxn>
              <a:cxn ang="16200000">
                <a:pos x="wd2" y="hd2"/>
              </a:cxn>
            </a:cxnLst>
            <a:rect l="0" t="0" r="r" b="b"/>
            <a:pathLst>
              <a:path w="21600" h="21600" extrusionOk="0">
                <a:moveTo>
                  <a:pt x="21600" y="17727"/>
                </a:moveTo>
                <a:cubicBezTo>
                  <a:pt x="21393" y="17727"/>
                  <a:pt x="21023" y="17727"/>
                  <a:pt x="20546" y="17727"/>
                </a:cubicBezTo>
                <a:cubicBezTo>
                  <a:pt x="20546" y="17727"/>
                  <a:pt x="9651" y="17727"/>
                  <a:pt x="5884" y="17727"/>
                </a:cubicBezTo>
                <a:cubicBezTo>
                  <a:pt x="5407" y="17727"/>
                  <a:pt x="5046" y="17727"/>
                  <a:pt x="4839" y="17727"/>
                </a:cubicBezTo>
                <a:cubicBezTo>
                  <a:pt x="3118" y="17727"/>
                  <a:pt x="2893" y="18305"/>
                  <a:pt x="2893" y="18305"/>
                </a:cubicBezTo>
                <a:cubicBezTo>
                  <a:pt x="0" y="21600"/>
                  <a:pt x="0" y="21600"/>
                  <a:pt x="0" y="21600"/>
                </a:cubicBezTo>
                <a:cubicBezTo>
                  <a:pt x="0" y="0"/>
                  <a:pt x="0" y="0"/>
                  <a:pt x="0" y="0"/>
                </a:cubicBezTo>
                <a:cubicBezTo>
                  <a:pt x="2893" y="3079"/>
                  <a:pt x="2893" y="3079"/>
                  <a:pt x="2893" y="3079"/>
                </a:cubicBezTo>
                <a:cubicBezTo>
                  <a:pt x="2893" y="3079"/>
                  <a:pt x="3118" y="3560"/>
                  <a:pt x="4839" y="3560"/>
                </a:cubicBezTo>
                <a:cubicBezTo>
                  <a:pt x="5046" y="3560"/>
                  <a:pt x="5407" y="3560"/>
                  <a:pt x="5884" y="3560"/>
                </a:cubicBezTo>
                <a:cubicBezTo>
                  <a:pt x="9651" y="3560"/>
                  <a:pt x="20546" y="3560"/>
                  <a:pt x="20546" y="3560"/>
                </a:cubicBezTo>
                <a:cubicBezTo>
                  <a:pt x="21023" y="3560"/>
                  <a:pt x="21393" y="3560"/>
                  <a:pt x="21600" y="3560"/>
                </a:cubicBezTo>
                <a:cubicBezTo>
                  <a:pt x="21600" y="17727"/>
                  <a:pt x="21600" y="17727"/>
                  <a:pt x="21600" y="17727"/>
                </a:cubicBezTo>
              </a:path>
            </a:pathLst>
          </a:custGeom>
          <a:solidFill>
            <a:schemeClr val="accent5"/>
          </a:solidFill>
          <a:ln w="12700">
            <a:miter lim="400000"/>
          </a:ln>
        </p:spPr>
        <p:txBody>
          <a:bodyPr lIns="0" tIns="0" rIns="0" bIns="0"/>
          <a:lstStyle/>
          <a:p>
            <a:endParaRPr>
              <a:solidFill>
                <a:srgbClr val="273339"/>
              </a:solidFill>
            </a:endParaRPr>
          </a:p>
        </p:txBody>
      </p:sp>
      <p:sp>
        <p:nvSpPr>
          <p:cNvPr id="9" name="Shape 2355"/>
          <p:cNvSpPr/>
          <p:nvPr/>
        </p:nvSpPr>
        <p:spPr>
          <a:xfrm>
            <a:off x="0" y="1294155"/>
            <a:ext cx="1421182" cy="4993033"/>
          </a:xfrm>
          <a:prstGeom prst="rect">
            <a:avLst/>
          </a:prstGeom>
          <a:solidFill>
            <a:schemeClr val="accent1">
              <a:lumMod val="75000"/>
            </a:schemeClr>
          </a:solidFill>
          <a:ln w="12700">
            <a:miter lim="400000"/>
          </a:ln>
        </p:spPr>
        <p:txBody>
          <a:bodyPr lIns="0" tIns="0" rIns="0" bIns="0"/>
          <a:lstStyle/>
          <a:p>
            <a:endParaRPr>
              <a:solidFill>
                <a:srgbClr val="273339"/>
              </a:solidFill>
            </a:endParaRPr>
          </a:p>
        </p:txBody>
      </p:sp>
      <p:sp>
        <p:nvSpPr>
          <p:cNvPr id="10" name="Shape 2356"/>
          <p:cNvSpPr/>
          <p:nvPr/>
        </p:nvSpPr>
        <p:spPr>
          <a:xfrm>
            <a:off x="0" y="2223589"/>
            <a:ext cx="1421182" cy="3114780"/>
          </a:xfrm>
          <a:prstGeom prst="rect">
            <a:avLst/>
          </a:prstGeom>
          <a:solidFill>
            <a:schemeClr val="accent4">
              <a:lumMod val="75000"/>
            </a:schemeClr>
          </a:solidFill>
          <a:ln w="12700">
            <a:miter lim="400000"/>
          </a:ln>
        </p:spPr>
        <p:txBody>
          <a:bodyPr lIns="0" tIns="0" rIns="0" bIns="0"/>
          <a:lstStyle/>
          <a:p>
            <a:endParaRPr>
              <a:solidFill>
                <a:srgbClr val="273339"/>
              </a:solidFill>
            </a:endParaRPr>
          </a:p>
        </p:txBody>
      </p:sp>
      <p:sp>
        <p:nvSpPr>
          <p:cNvPr id="11" name="Shape 2357"/>
          <p:cNvSpPr/>
          <p:nvPr/>
        </p:nvSpPr>
        <p:spPr>
          <a:xfrm>
            <a:off x="0" y="3071814"/>
            <a:ext cx="1421182" cy="1391602"/>
          </a:xfrm>
          <a:prstGeom prst="rect">
            <a:avLst/>
          </a:prstGeom>
          <a:solidFill>
            <a:schemeClr val="accent5">
              <a:lumMod val="75000"/>
            </a:schemeClr>
          </a:solidFill>
          <a:ln w="12700">
            <a:miter lim="400000"/>
          </a:ln>
        </p:spPr>
        <p:txBody>
          <a:bodyPr lIns="0" tIns="0" rIns="0" bIns="0"/>
          <a:lstStyle/>
          <a:p>
            <a:endParaRPr>
              <a:solidFill>
                <a:srgbClr val="273339"/>
              </a:solidFill>
            </a:endParaRPr>
          </a:p>
        </p:txBody>
      </p:sp>
      <p:sp>
        <p:nvSpPr>
          <p:cNvPr id="25" name="Oval 24"/>
          <p:cNvSpPr/>
          <p:nvPr/>
        </p:nvSpPr>
        <p:spPr>
          <a:xfrm>
            <a:off x="4600114" y="2047649"/>
            <a:ext cx="765904" cy="714104"/>
          </a:xfrm>
          <a:prstGeom prst="ellipse">
            <a:avLst/>
          </a:prstGeom>
          <a:solidFill>
            <a:srgbClr val="FFFFFF"/>
          </a:solidFill>
          <a:ln w="57150" cap="flat">
            <a:solidFill>
              <a:schemeClr val="accent1"/>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defTabSz="1371600" latinLnBrk="1" hangingPunct="0"/>
            <a:r>
              <a:rPr lang="en-US" sz="3200" b="1">
                <a:solidFill>
                  <a:srgbClr val="000000"/>
                </a:solidFill>
                <a:ea typeface="Calibri"/>
                <a:cs typeface="Calibri"/>
                <a:sym typeface="Calibri"/>
              </a:rPr>
              <a:t>01</a:t>
            </a:r>
            <a:endParaRPr lang="en-US" sz="3200" b="1" dirty="0">
              <a:solidFill>
                <a:srgbClr val="000000"/>
              </a:solidFill>
              <a:ea typeface="Calibri"/>
              <a:cs typeface="Calibri"/>
              <a:sym typeface="Calibri"/>
            </a:endParaRPr>
          </a:p>
        </p:txBody>
      </p:sp>
      <p:sp>
        <p:nvSpPr>
          <p:cNvPr id="26" name="Oval 25"/>
          <p:cNvSpPr/>
          <p:nvPr/>
        </p:nvSpPr>
        <p:spPr>
          <a:xfrm>
            <a:off x="5632165" y="2648401"/>
            <a:ext cx="765904" cy="714104"/>
          </a:xfrm>
          <a:prstGeom prst="ellipse">
            <a:avLst/>
          </a:prstGeom>
          <a:solidFill>
            <a:srgbClr val="FFFFFF"/>
          </a:solidFill>
          <a:ln w="57150" cap="flat">
            <a:solidFill>
              <a:schemeClr val="accent4"/>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defTabSz="1371600" latinLnBrk="1" hangingPunct="0"/>
            <a:r>
              <a:rPr lang="en-US" sz="3200" b="1">
                <a:solidFill>
                  <a:srgbClr val="000000"/>
                </a:solidFill>
                <a:ea typeface="Calibri"/>
                <a:cs typeface="Calibri"/>
                <a:sym typeface="Calibri"/>
              </a:rPr>
              <a:t>02</a:t>
            </a:r>
          </a:p>
        </p:txBody>
      </p:sp>
      <p:sp>
        <p:nvSpPr>
          <p:cNvPr id="27" name="Oval 26"/>
          <p:cNvSpPr/>
          <p:nvPr/>
        </p:nvSpPr>
        <p:spPr>
          <a:xfrm>
            <a:off x="6423500" y="3259083"/>
            <a:ext cx="1017065" cy="1017065"/>
          </a:xfrm>
          <a:prstGeom prst="ellipse">
            <a:avLst/>
          </a:prstGeom>
          <a:solidFill>
            <a:srgbClr val="FFFFFF"/>
          </a:solidFill>
          <a:ln w="57150" cap="flat">
            <a:solidFill>
              <a:schemeClr val="accent5"/>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defTabSz="1371600" latinLnBrk="1" hangingPunct="0"/>
            <a:r>
              <a:rPr lang="en-US" sz="3200" b="1">
                <a:solidFill>
                  <a:srgbClr val="000000"/>
                </a:solidFill>
                <a:ea typeface="Calibri"/>
                <a:cs typeface="Calibri"/>
                <a:sym typeface="Calibri"/>
              </a:rPr>
              <a:t>03</a:t>
            </a:r>
            <a:endParaRPr lang="en-US" sz="3200" b="1" dirty="0">
              <a:solidFill>
                <a:srgbClr val="000000"/>
              </a:solidFill>
              <a:ea typeface="Calibri"/>
              <a:cs typeface="Calibri"/>
              <a:sym typeface="Calibri"/>
            </a:endParaRPr>
          </a:p>
        </p:txBody>
      </p:sp>
      <p:sp>
        <p:nvSpPr>
          <p:cNvPr id="28" name="Oval 27"/>
          <p:cNvSpPr/>
          <p:nvPr/>
        </p:nvSpPr>
        <p:spPr>
          <a:xfrm>
            <a:off x="5624655" y="4108510"/>
            <a:ext cx="765904" cy="765904"/>
          </a:xfrm>
          <a:prstGeom prst="ellipse">
            <a:avLst/>
          </a:prstGeom>
          <a:solidFill>
            <a:srgbClr val="FFFFFF"/>
          </a:solidFill>
          <a:ln w="57150" cap="flat">
            <a:solidFill>
              <a:schemeClr val="accent4"/>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defTabSz="1371600" latinLnBrk="1" hangingPunct="0"/>
            <a:r>
              <a:rPr lang="en-US" sz="3200" b="1">
                <a:solidFill>
                  <a:srgbClr val="000000"/>
                </a:solidFill>
                <a:ea typeface="Calibri"/>
                <a:cs typeface="Calibri"/>
                <a:sym typeface="Calibri"/>
              </a:rPr>
              <a:t>04</a:t>
            </a:r>
          </a:p>
        </p:txBody>
      </p:sp>
      <p:sp>
        <p:nvSpPr>
          <p:cNvPr id="29" name="Oval 28"/>
          <p:cNvSpPr/>
          <p:nvPr/>
        </p:nvSpPr>
        <p:spPr>
          <a:xfrm>
            <a:off x="4600114" y="4714174"/>
            <a:ext cx="765904" cy="765904"/>
          </a:xfrm>
          <a:prstGeom prst="ellipse">
            <a:avLst/>
          </a:prstGeom>
          <a:solidFill>
            <a:srgbClr val="FFFFFF"/>
          </a:solidFill>
          <a:ln w="57150" cap="flat">
            <a:solidFill>
              <a:schemeClr val="accent1"/>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defTabSz="1371600" latinLnBrk="1" hangingPunct="0"/>
            <a:r>
              <a:rPr lang="en-US" sz="3200" b="1">
                <a:solidFill>
                  <a:srgbClr val="000000"/>
                </a:solidFill>
                <a:ea typeface="Calibri"/>
                <a:cs typeface="Calibri"/>
                <a:sym typeface="Calibri"/>
              </a:rPr>
              <a:t>05</a:t>
            </a:r>
          </a:p>
        </p:txBody>
      </p:sp>
      <p:sp>
        <p:nvSpPr>
          <p:cNvPr id="52" name="TextBox 51"/>
          <p:cNvSpPr txBox="1"/>
          <p:nvPr/>
        </p:nvSpPr>
        <p:spPr>
          <a:xfrm>
            <a:off x="3444246" y="2204645"/>
            <a:ext cx="1195392" cy="400110"/>
          </a:xfrm>
          <a:prstGeom prst="rect">
            <a:avLst/>
          </a:prstGeom>
          <a:noFill/>
        </p:spPr>
        <p:txBody>
          <a:bodyPr wrap="none" rtlCol="0" anchor="ctr">
            <a:spAutoFit/>
          </a:bodyPr>
          <a:lstStyle/>
          <a:p>
            <a:r>
              <a:rPr lang="en-US" sz="2000" b="1" dirty="0">
                <a:solidFill>
                  <a:srgbClr val="273339"/>
                </a:solidFill>
              </a:rPr>
              <a:t>Chat bots</a:t>
            </a:r>
          </a:p>
        </p:txBody>
      </p:sp>
      <p:sp>
        <p:nvSpPr>
          <p:cNvPr id="53" name="TextBox 52"/>
          <p:cNvSpPr txBox="1"/>
          <p:nvPr/>
        </p:nvSpPr>
        <p:spPr>
          <a:xfrm>
            <a:off x="4550723" y="2774621"/>
            <a:ext cx="1090042" cy="461665"/>
          </a:xfrm>
          <a:prstGeom prst="rect">
            <a:avLst/>
          </a:prstGeom>
          <a:noFill/>
        </p:spPr>
        <p:txBody>
          <a:bodyPr wrap="none" rtlCol="0" anchor="ctr">
            <a:spAutoFit/>
          </a:bodyPr>
          <a:lstStyle/>
          <a:p>
            <a:r>
              <a:rPr lang="en-US" sz="2400" b="1" dirty="0">
                <a:solidFill>
                  <a:srgbClr val="273339"/>
                </a:solidFill>
              </a:rPr>
              <a:t>AI/IOT </a:t>
            </a:r>
          </a:p>
        </p:txBody>
      </p:sp>
      <p:sp>
        <p:nvSpPr>
          <p:cNvPr id="54" name="TextBox 53"/>
          <p:cNvSpPr txBox="1"/>
          <p:nvPr/>
        </p:nvSpPr>
        <p:spPr>
          <a:xfrm>
            <a:off x="5089701" y="3536783"/>
            <a:ext cx="540533" cy="461665"/>
          </a:xfrm>
          <a:prstGeom prst="rect">
            <a:avLst/>
          </a:prstGeom>
          <a:noFill/>
        </p:spPr>
        <p:txBody>
          <a:bodyPr wrap="none" rtlCol="0" anchor="ctr">
            <a:spAutoFit/>
          </a:bodyPr>
          <a:lstStyle/>
          <a:p>
            <a:r>
              <a:rPr lang="en-US" sz="2400" b="1" dirty="0">
                <a:solidFill>
                  <a:srgbClr val="273339"/>
                </a:solidFill>
              </a:rPr>
              <a:t>VR</a:t>
            </a:r>
          </a:p>
        </p:txBody>
      </p:sp>
      <p:sp>
        <p:nvSpPr>
          <p:cNvPr id="55" name="TextBox 54"/>
          <p:cNvSpPr txBox="1"/>
          <p:nvPr/>
        </p:nvSpPr>
        <p:spPr>
          <a:xfrm>
            <a:off x="3765307" y="4306567"/>
            <a:ext cx="1866858" cy="369332"/>
          </a:xfrm>
          <a:prstGeom prst="rect">
            <a:avLst/>
          </a:prstGeom>
          <a:noFill/>
        </p:spPr>
        <p:txBody>
          <a:bodyPr wrap="none" rtlCol="0" anchor="ctr">
            <a:spAutoFit/>
          </a:bodyPr>
          <a:lstStyle/>
          <a:p>
            <a:r>
              <a:rPr lang="en-US" b="1" dirty="0">
                <a:solidFill>
                  <a:srgbClr val="273339"/>
                </a:solidFill>
              </a:rPr>
              <a:t>High end Website</a:t>
            </a:r>
          </a:p>
        </p:txBody>
      </p:sp>
      <p:sp>
        <p:nvSpPr>
          <p:cNvPr id="56" name="TextBox 55"/>
          <p:cNvSpPr txBox="1"/>
          <p:nvPr/>
        </p:nvSpPr>
        <p:spPr>
          <a:xfrm>
            <a:off x="2689425" y="4981576"/>
            <a:ext cx="1967590" cy="338554"/>
          </a:xfrm>
          <a:prstGeom prst="rect">
            <a:avLst/>
          </a:prstGeom>
          <a:noFill/>
        </p:spPr>
        <p:txBody>
          <a:bodyPr wrap="none" rtlCol="0" anchor="ctr">
            <a:spAutoFit/>
          </a:bodyPr>
          <a:lstStyle/>
          <a:p>
            <a:r>
              <a:rPr lang="en-US" sz="1600" b="1" dirty="0">
                <a:solidFill>
                  <a:srgbClr val="273339"/>
                </a:solidFill>
              </a:rPr>
              <a:t>Regular web services</a:t>
            </a:r>
          </a:p>
        </p:txBody>
      </p:sp>
      <p:sp>
        <p:nvSpPr>
          <p:cNvPr id="12"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21,62,162</a:t>
            </a:r>
            <a:r>
              <a:rPr kumimoji="0" lang="en-US" sz="1100" b="0" i="0" u="none" strike="noStrike" cap="none" normalizeH="0" baseline="0" smtClean="0">
                <a:ln>
                  <a:noFill/>
                </a:ln>
                <a:solidFill>
                  <a:schemeClr val="tx1"/>
                </a:solidFill>
                <a:effectLst/>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69368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10569" y="3256097"/>
            <a:ext cx="4572000" cy="2852737"/>
          </a:xfrm>
          <a:solidFill>
            <a:schemeClr val="bg1">
              <a:alpha val="55000"/>
            </a:schemeClr>
          </a:solidFill>
        </p:spPr>
        <p:txBody>
          <a:bodyPr vert="horz" lIns="274320" tIns="91440" rIns="274320" bIns="182880" rtlCol="0" anchor="ctr">
            <a:normAutofit/>
          </a:bodyPr>
          <a:lstStyle/>
          <a:p>
            <a:r>
              <a:rPr lang="en-US" dirty="0" smtClean="0"/>
              <a:t>8. Marketing Services</a:t>
            </a:r>
            <a:endParaRPr lang="en-US" dirty="0"/>
          </a:p>
        </p:txBody>
      </p:sp>
      <p:grpSp>
        <p:nvGrpSpPr>
          <p:cNvPr id="13" name="Group 12"/>
          <p:cNvGrpSpPr/>
          <p:nvPr/>
        </p:nvGrpSpPr>
        <p:grpSpPr>
          <a:xfrm>
            <a:off x="72136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A73982E7-B108-44DC-83E9-C9EC2287EB54}" type="datetime1">
              <a:rPr lang="en-US" smtClean="0">
                <a:solidFill>
                  <a:srgbClr val="273339">
                    <a:tint val="75000"/>
                  </a:srgbClr>
                </a:solidFill>
              </a:rPr>
              <a:pPr/>
              <a:t>9/25/2017</a:t>
            </a:fld>
            <a:endParaRPr lang="en-US">
              <a:solidFill>
                <a:srgbClr val="273339">
                  <a:tint val="75000"/>
                </a:srgbClr>
              </a:solidFill>
            </a:endParaRPr>
          </a:p>
        </p:txBody>
      </p:sp>
      <p:sp>
        <p:nvSpPr>
          <p:cNvPr id="7" name="Footer Placeholder 6"/>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9" name="Slide Number Placeholder 8"/>
          <p:cNvSpPr>
            <a:spLocks noGrp="1"/>
          </p:cNvSpPr>
          <p:nvPr>
            <p:ph type="sldNum" sz="quarter" idx="12"/>
          </p:nvPr>
        </p:nvSpPr>
        <p:spPr/>
        <p:txBody>
          <a:bodyPr/>
          <a:lstStyle/>
          <a:p>
            <a:fld id="{6E18DBF4-37B7-4C4F-9728-A1C100B177EE}" type="slidenum">
              <a:rPr lang="en-US" smtClean="0">
                <a:solidFill>
                  <a:srgbClr val="273339">
                    <a:tint val="75000"/>
                  </a:srgbClr>
                </a:solidFill>
              </a:rPr>
              <a:pPr/>
              <a:t>28</a:t>
            </a:fld>
            <a:endParaRPr lang="en-US">
              <a:solidFill>
                <a:srgbClr val="273339">
                  <a:tint val="75000"/>
                </a:srgbClr>
              </a:solidFill>
            </a:endParaRPr>
          </a:p>
        </p:txBody>
      </p:sp>
      <p:pic>
        <p:nvPicPr>
          <p:cNvPr id="4" name="Picture Placeholder 3"/>
          <p:cNvPicPr>
            <a:picLocks noGrp="1" noChangeAspect="1"/>
          </p:cNvPicPr>
          <p:nvPr>
            <p:ph type="pic" sz="quarter" idx="17"/>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26" r="126"/>
          <a:stretch>
            <a:fillRect/>
          </a:stretch>
        </p:blipFill>
        <p:spPr>
          <a:xfrm>
            <a:off x="-7938" y="0"/>
            <a:ext cx="12192001" cy="6858000"/>
          </a:xfrm>
          <a:prstGeom prst="rect">
            <a:avLst/>
          </a:prstGeom>
          <a:ln>
            <a:noFill/>
          </a:ln>
          <a:effectLst>
            <a:outerShdw blurRad="292100" dist="139700" dir="2700000" algn="tl" rotWithShape="0">
              <a:srgbClr val="333333">
                <a:alpha val="65000"/>
              </a:srgbClr>
            </a:outerShdw>
          </a:effectLst>
        </p:spPr>
      </p:pic>
      <p:sp>
        <p:nvSpPr>
          <p:cNvPr id="19" name="Title 5"/>
          <p:cNvSpPr txBox="1">
            <a:spLocks/>
          </p:cNvSpPr>
          <p:nvPr/>
        </p:nvSpPr>
        <p:spPr>
          <a:xfrm>
            <a:off x="7213600" y="2560638"/>
            <a:ext cx="4572000" cy="2852737"/>
          </a:xfrm>
          <a:prstGeom prst="rect">
            <a:avLst/>
          </a:prstGeom>
          <a:solidFill>
            <a:schemeClr val="bg1">
              <a:alpha val="55000"/>
            </a:schemeClr>
          </a:solidFill>
        </p:spPr>
        <p:txBody>
          <a:bodyPr vert="horz" lIns="274320" tIns="91440" rIns="274320" bIns="182880" rtlCol="0" anchor="ctr">
            <a:norm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r>
              <a:rPr lang="en-US" dirty="0" smtClean="0"/>
              <a:t>Offline marketing</a:t>
            </a:r>
            <a:endParaRPr lang="en-US" dirty="0"/>
          </a:p>
        </p:txBody>
      </p:sp>
    </p:spTree>
    <p:extLst>
      <p:ext uri="{BB962C8B-B14F-4D97-AF65-F5344CB8AC3E}">
        <p14:creationId xmlns:p14="http://schemas.microsoft.com/office/powerpoint/2010/main" val="1056273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Offline marketing services</a:t>
            </a:r>
            <a:endParaRPr lang="en-US" dirty="0"/>
          </a:p>
        </p:txBody>
      </p:sp>
      <p:sp>
        <p:nvSpPr>
          <p:cNvPr id="2" name="Date Placeholder 1"/>
          <p:cNvSpPr>
            <a:spLocks noGrp="1"/>
          </p:cNvSpPr>
          <p:nvPr>
            <p:ph type="dt" sz="half" idx="10"/>
          </p:nvPr>
        </p:nvSpPr>
        <p:spPr/>
        <p:txBody>
          <a:bodyPr/>
          <a:lstStyle/>
          <a:p>
            <a:fld id="{8A8CFA1A-7953-44EC-95C2-9E5ADBDF422E}" type="datetime1">
              <a:rPr lang="en-US" smtClean="0">
                <a:solidFill>
                  <a:srgbClr val="273339">
                    <a:tint val="75000"/>
                  </a:srgbClr>
                </a:solidFill>
              </a:rPr>
              <a:pPr/>
              <a:t>9/25/2017</a:t>
            </a:fld>
            <a:endParaRPr lang="en-US">
              <a:solidFill>
                <a:srgbClr val="273339">
                  <a:tint val="75000"/>
                </a:srgbClr>
              </a:solidFill>
            </a:endParaRPr>
          </a:p>
        </p:txBody>
      </p:sp>
      <p:sp>
        <p:nvSpPr>
          <p:cNvPr id="3" name="Footer Placeholder 2"/>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4" name="Slide Number Placeholder 3"/>
          <p:cNvSpPr>
            <a:spLocks noGrp="1"/>
          </p:cNvSpPr>
          <p:nvPr>
            <p:ph type="sldNum" sz="quarter" idx="12"/>
          </p:nvPr>
        </p:nvSpPr>
        <p:spPr/>
        <p:txBody>
          <a:bodyPr/>
          <a:lstStyle/>
          <a:p>
            <a:fld id="{6E18DBF4-37B7-4C4F-9728-A1C100B177EE}" type="slidenum">
              <a:rPr lang="en-US" smtClean="0">
                <a:solidFill>
                  <a:srgbClr val="273339">
                    <a:tint val="75000"/>
                  </a:srgbClr>
                </a:solidFill>
              </a:rPr>
              <a:pPr/>
              <a:t>29</a:t>
            </a:fld>
            <a:endParaRPr lang="en-US">
              <a:solidFill>
                <a:srgbClr val="273339">
                  <a:tint val="75000"/>
                </a:srgbClr>
              </a:solidFill>
            </a:endParaRPr>
          </a:p>
        </p:txBody>
      </p:sp>
      <p:grpSp>
        <p:nvGrpSpPr>
          <p:cNvPr id="9" name="Group 8"/>
          <p:cNvGrpSpPr/>
          <p:nvPr/>
        </p:nvGrpSpPr>
        <p:grpSpPr>
          <a:xfrm>
            <a:off x="6694079" y="3769872"/>
            <a:ext cx="1678258" cy="2380712"/>
            <a:chOff x="6272027" y="1663925"/>
            <a:chExt cx="1314106" cy="2113557"/>
          </a:xfrm>
        </p:grpSpPr>
        <p:sp>
          <p:nvSpPr>
            <p:cNvPr id="10" name="Freeform 9"/>
            <p:cNvSpPr/>
            <p:nvPr/>
          </p:nvSpPr>
          <p:spPr>
            <a:xfrm>
              <a:off x="6272027" y="1663925"/>
              <a:ext cx="1314106" cy="2109753"/>
            </a:xfrm>
            <a:custGeom>
              <a:avLst/>
              <a:gdLst>
                <a:gd name="connsiteX0" fmla="*/ 1167037 w 2334074"/>
                <a:gd name="connsiteY0" fmla="*/ 0 h 3747277"/>
                <a:gd name="connsiteX1" fmla="*/ 2334074 w 2334074"/>
                <a:gd name="connsiteY1" fmla="*/ 1167037 h 3747277"/>
                <a:gd name="connsiteX2" fmla="*/ 2310364 w 2334074"/>
                <a:gd name="connsiteY2" fmla="*/ 1402236 h 3747277"/>
                <a:gd name="connsiteX3" fmla="*/ 2306194 w 2334074"/>
                <a:gd name="connsiteY3" fmla="*/ 1418453 h 3747277"/>
                <a:gd name="connsiteX4" fmla="*/ 2281606 w 2334074"/>
                <a:gd name="connsiteY4" fmla="*/ 1514078 h 3747277"/>
                <a:gd name="connsiteX5" fmla="*/ 2242362 w 2334074"/>
                <a:gd name="connsiteY5" fmla="*/ 1621301 h 3747277"/>
                <a:gd name="connsiteX6" fmla="*/ 2226859 w 2334074"/>
                <a:gd name="connsiteY6" fmla="*/ 1653484 h 3747277"/>
                <a:gd name="connsiteX7" fmla="*/ 2182984 w 2334074"/>
                <a:gd name="connsiteY7" fmla="*/ 1740164 h 3747277"/>
                <a:gd name="connsiteX8" fmla="*/ 2182981 w 2334074"/>
                <a:gd name="connsiteY8" fmla="*/ 1740169 h 3747277"/>
                <a:gd name="connsiteX9" fmla="*/ 1167037 w 2334074"/>
                <a:gd name="connsiteY9" fmla="*/ 3747277 h 3747277"/>
                <a:gd name="connsiteX10" fmla="*/ 151093 w 2334074"/>
                <a:gd name="connsiteY10" fmla="*/ 1740169 h 3747277"/>
                <a:gd name="connsiteX11" fmla="*/ 151090 w 2334074"/>
                <a:gd name="connsiteY11" fmla="*/ 1740164 h 3747277"/>
                <a:gd name="connsiteX12" fmla="*/ 107215 w 2334074"/>
                <a:gd name="connsiteY12" fmla="*/ 1653484 h 3747277"/>
                <a:gd name="connsiteX13" fmla="*/ 91712 w 2334074"/>
                <a:gd name="connsiteY13" fmla="*/ 1621301 h 3747277"/>
                <a:gd name="connsiteX14" fmla="*/ 52468 w 2334074"/>
                <a:gd name="connsiteY14" fmla="*/ 1514078 h 3747277"/>
                <a:gd name="connsiteX15" fmla="*/ 27880 w 2334074"/>
                <a:gd name="connsiteY15" fmla="*/ 1418453 h 3747277"/>
                <a:gd name="connsiteX16" fmla="*/ 23710 w 2334074"/>
                <a:gd name="connsiteY16" fmla="*/ 1402236 h 3747277"/>
                <a:gd name="connsiteX17" fmla="*/ 0 w 2334074"/>
                <a:gd name="connsiteY17" fmla="*/ 1167037 h 3747277"/>
                <a:gd name="connsiteX18" fmla="*/ 1167037 w 2334074"/>
                <a:gd name="connsiteY18" fmla="*/ 0 h 374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4074" h="3747277">
                  <a:moveTo>
                    <a:pt x="1167037" y="0"/>
                  </a:moveTo>
                  <a:cubicBezTo>
                    <a:pt x="1811574" y="0"/>
                    <a:pt x="2334074" y="522500"/>
                    <a:pt x="2334074" y="1167037"/>
                  </a:cubicBezTo>
                  <a:cubicBezTo>
                    <a:pt x="2334074" y="1247604"/>
                    <a:pt x="2325910" y="1326265"/>
                    <a:pt x="2310364" y="1402236"/>
                  </a:cubicBezTo>
                  <a:lnTo>
                    <a:pt x="2306194" y="1418453"/>
                  </a:lnTo>
                  <a:lnTo>
                    <a:pt x="2281606" y="1514078"/>
                  </a:lnTo>
                  <a:cubicBezTo>
                    <a:pt x="2270240" y="1550622"/>
                    <a:pt x="2257127" y="1586395"/>
                    <a:pt x="2242362" y="1621301"/>
                  </a:cubicBezTo>
                  <a:lnTo>
                    <a:pt x="2226859" y="1653484"/>
                  </a:lnTo>
                  <a:lnTo>
                    <a:pt x="2182984" y="1740164"/>
                  </a:lnTo>
                  <a:lnTo>
                    <a:pt x="2182981" y="1740169"/>
                  </a:lnTo>
                  <a:lnTo>
                    <a:pt x="1167037" y="3747277"/>
                  </a:lnTo>
                  <a:lnTo>
                    <a:pt x="151093" y="1740169"/>
                  </a:lnTo>
                  <a:lnTo>
                    <a:pt x="151090" y="1740164"/>
                  </a:lnTo>
                  <a:lnTo>
                    <a:pt x="107215" y="1653484"/>
                  </a:lnTo>
                  <a:lnTo>
                    <a:pt x="91712" y="1621301"/>
                  </a:lnTo>
                  <a:cubicBezTo>
                    <a:pt x="76948" y="1586395"/>
                    <a:pt x="63834" y="1550622"/>
                    <a:pt x="52468" y="1514078"/>
                  </a:cubicBezTo>
                  <a:lnTo>
                    <a:pt x="27880" y="1418453"/>
                  </a:lnTo>
                  <a:lnTo>
                    <a:pt x="23710" y="1402236"/>
                  </a:lnTo>
                  <a:cubicBezTo>
                    <a:pt x="8164" y="1326265"/>
                    <a:pt x="0" y="1247604"/>
                    <a:pt x="0" y="1167037"/>
                  </a:cubicBezTo>
                  <a:cubicBezTo>
                    <a:pt x="0" y="522500"/>
                    <a:pt x="522500" y="0"/>
                    <a:pt x="1167037" y="0"/>
                  </a:cubicBezTo>
                  <a:close/>
                </a:path>
              </a:pathLst>
            </a:cu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Freeform 10"/>
            <p:cNvSpPr/>
            <p:nvPr/>
          </p:nvSpPr>
          <p:spPr>
            <a:xfrm>
              <a:off x="6929080" y="1667729"/>
              <a:ext cx="657053" cy="2109753"/>
            </a:xfrm>
            <a:custGeom>
              <a:avLst/>
              <a:gdLst>
                <a:gd name="connsiteX0" fmla="*/ 0 w 657053"/>
                <a:gd name="connsiteY0" fmla="*/ 0 h 2109753"/>
                <a:gd name="connsiteX1" fmla="*/ 657053 w 657053"/>
                <a:gd name="connsiteY1" fmla="*/ 657053 h 2109753"/>
                <a:gd name="connsiteX2" fmla="*/ 643704 w 657053"/>
                <a:gd name="connsiteY2" fmla="*/ 789473 h 2109753"/>
                <a:gd name="connsiteX3" fmla="*/ 641356 w 657053"/>
                <a:gd name="connsiteY3" fmla="*/ 798603 h 2109753"/>
                <a:gd name="connsiteX4" fmla="*/ 627513 w 657053"/>
                <a:gd name="connsiteY4" fmla="*/ 852441 h 2109753"/>
                <a:gd name="connsiteX5" fmla="*/ 605418 w 657053"/>
                <a:gd name="connsiteY5" fmla="*/ 912808 h 2109753"/>
                <a:gd name="connsiteX6" fmla="*/ 596690 w 657053"/>
                <a:gd name="connsiteY6" fmla="*/ 930928 h 2109753"/>
                <a:gd name="connsiteX7" fmla="*/ 571988 w 657053"/>
                <a:gd name="connsiteY7" fmla="*/ 979729 h 2109753"/>
                <a:gd name="connsiteX8" fmla="*/ 571986 w 657053"/>
                <a:gd name="connsiteY8" fmla="*/ 979732 h 2109753"/>
                <a:gd name="connsiteX9" fmla="*/ 0 w 657053"/>
                <a:gd name="connsiteY9" fmla="*/ 2109753 h 21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053" h="2109753">
                  <a:moveTo>
                    <a:pt x="0" y="0"/>
                  </a:moveTo>
                  <a:cubicBezTo>
                    <a:pt x="362881" y="0"/>
                    <a:pt x="657053" y="294173"/>
                    <a:pt x="657053" y="657053"/>
                  </a:cubicBezTo>
                  <a:cubicBezTo>
                    <a:pt x="657053" y="702413"/>
                    <a:pt x="652457" y="746700"/>
                    <a:pt x="643704" y="789473"/>
                  </a:cubicBezTo>
                  <a:lnTo>
                    <a:pt x="641356" y="798603"/>
                  </a:lnTo>
                  <a:lnTo>
                    <a:pt x="627513" y="852441"/>
                  </a:lnTo>
                  <a:cubicBezTo>
                    <a:pt x="621114" y="873015"/>
                    <a:pt x="613731" y="893156"/>
                    <a:pt x="605418" y="912808"/>
                  </a:cubicBezTo>
                  <a:lnTo>
                    <a:pt x="596690" y="930928"/>
                  </a:lnTo>
                  <a:lnTo>
                    <a:pt x="571988" y="979729"/>
                  </a:lnTo>
                  <a:lnTo>
                    <a:pt x="571986" y="979732"/>
                  </a:lnTo>
                  <a:lnTo>
                    <a:pt x="0" y="2109753"/>
                  </a:lnTo>
                  <a:close/>
                </a:path>
              </a:pathLst>
            </a:custGeom>
            <a:solidFill>
              <a:schemeClr val="tx2">
                <a:lumMod val="50000"/>
                <a:alpha val="5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Oval 11"/>
            <p:cNvSpPr/>
            <p:nvPr/>
          </p:nvSpPr>
          <p:spPr>
            <a:xfrm>
              <a:off x="6407863" y="1801013"/>
              <a:ext cx="1039928" cy="1039928"/>
            </a:xfrm>
            <a:prstGeom prst="ellipse">
              <a:avLst/>
            </a:prstGeom>
            <a:solidFill>
              <a:schemeClr val="bg1">
                <a:lumMod val="95000"/>
              </a:schemeClr>
            </a:solidFill>
            <a:ln w="28575" cap="flat" cmpd="sng" algn="ctr">
              <a:solidFill>
                <a:schemeClr val="accent4">
                  <a:lumMod val="75000"/>
                </a:schemeClr>
              </a:solidFill>
              <a:prstDash val="solid"/>
              <a:miter lim="800000"/>
            </a:ln>
            <a:effectLst/>
          </p:spPr>
          <p:txBody>
            <a:bodyPr rtlCol="0" anchor="ctr"/>
            <a:lstStyle/>
            <a:p>
              <a:pPr algn="ctr"/>
              <a:r>
                <a:rPr lang="en-US" sz="2000" kern="0" dirty="0" smtClean="0">
                  <a:latin typeface="Calibri" panose="020F0502020204030204"/>
                </a:rPr>
                <a:t>Events</a:t>
              </a:r>
              <a:endParaRPr lang="en-US" sz="2000" kern="0" dirty="0">
                <a:latin typeface="Calibri" panose="020F0502020204030204"/>
              </a:endParaRPr>
            </a:p>
          </p:txBody>
        </p:sp>
      </p:grpSp>
      <p:grpSp>
        <p:nvGrpSpPr>
          <p:cNvPr id="13" name="Group 12"/>
          <p:cNvGrpSpPr/>
          <p:nvPr/>
        </p:nvGrpSpPr>
        <p:grpSpPr>
          <a:xfrm>
            <a:off x="4611384" y="1663924"/>
            <a:ext cx="1678258" cy="2376428"/>
            <a:chOff x="4605870" y="1663924"/>
            <a:chExt cx="1314106" cy="2109754"/>
          </a:xfrm>
        </p:grpSpPr>
        <p:sp>
          <p:nvSpPr>
            <p:cNvPr id="14" name="Freeform 13"/>
            <p:cNvSpPr/>
            <p:nvPr/>
          </p:nvSpPr>
          <p:spPr>
            <a:xfrm>
              <a:off x="4605870" y="1663925"/>
              <a:ext cx="1314106" cy="2109753"/>
            </a:xfrm>
            <a:custGeom>
              <a:avLst/>
              <a:gdLst>
                <a:gd name="connsiteX0" fmla="*/ 1167037 w 2334074"/>
                <a:gd name="connsiteY0" fmla="*/ 0 h 3747277"/>
                <a:gd name="connsiteX1" fmla="*/ 2334074 w 2334074"/>
                <a:gd name="connsiteY1" fmla="*/ 1167037 h 3747277"/>
                <a:gd name="connsiteX2" fmla="*/ 2310364 w 2334074"/>
                <a:gd name="connsiteY2" fmla="*/ 1402236 h 3747277"/>
                <a:gd name="connsiteX3" fmla="*/ 2306194 w 2334074"/>
                <a:gd name="connsiteY3" fmla="*/ 1418453 h 3747277"/>
                <a:gd name="connsiteX4" fmla="*/ 2281606 w 2334074"/>
                <a:gd name="connsiteY4" fmla="*/ 1514078 h 3747277"/>
                <a:gd name="connsiteX5" fmla="*/ 2242362 w 2334074"/>
                <a:gd name="connsiteY5" fmla="*/ 1621301 h 3747277"/>
                <a:gd name="connsiteX6" fmla="*/ 2226859 w 2334074"/>
                <a:gd name="connsiteY6" fmla="*/ 1653484 h 3747277"/>
                <a:gd name="connsiteX7" fmla="*/ 2182984 w 2334074"/>
                <a:gd name="connsiteY7" fmla="*/ 1740164 h 3747277"/>
                <a:gd name="connsiteX8" fmla="*/ 2182981 w 2334074"/>
                <a:gd name="connsiteY8" fmla="*/ 1740169 h 3747277"/>
                <a:gd name="connsiteX9" fmla="*/ 1167037 w 2334074"/>
                <a:gd name="connsiteY9" fmla="*/ 3747277 h 3747277"/>
                <a:gd name="connsiteX10" fmla="*/ 151093 w 2334074"/>
                <a:gd name="connsiteY10" fmla="*/ 1740169 h 3747277"/>
                <a:gd name="connsiteX11" fmla="*/ 151090 w 2334074"/>
                <a:gd name="connsiteY11" fmla="*/ 1740164 h 3747277"/>
                <a:gd name="connsiteX12" fmla="*/ 107215 w 2334074"/>
                <a:gd name="connsiteY12" fmla="*/ 1653484 h 3747277"/>
                <a:gd name="connsiteX13" fmla="*/ 91712 w 2334074"/>
                <a:gd name="connsiteY13" fmla="*/ 1621301 h 3747277"/>
                <a:gd name="connsiteX14" fmla="*/ 52468 w 2334074"/>
                <a:gd name="connsiteY14" fmla="*/ 1514078 h 3747277"/>
                <a:gd name="connsiteX15" fmla="*/ 27880 w 2334074"/>
                <a:gd name="connsiteY15" fmla="*/ 1418453 h 3747277"/>
                <a:gd name="connsiteX16" fmla="*/ 23710 w 2334074"/>
                <a:gd name="connsiteY16" fmla="*/ 1402236 h 3747277"/>
                <a:gd name="connsiteX17" fmla="*/ 0 w 2334074"/>
                <a:gd name="connsiteY17" fmla="*/ 1167037 h 3747277"/>
                <a:gd name="connsiteX18" fmla="*/ 1167037 w 2334074"/>
                <a:gd name="connsiteY18" fmla="*/ 0 h 374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4074" h="3747277">
                  <a:moveTo>
                    <a:pt x="1167037" y="0"/>
                  </a:moveTo>
                  <a:cubicBezTo>
                    <a:pt x="1811574" y="0"/>
                    <a:pt x="2334074" y="522500"/>
                    <a:pt x="2334074" y="1167037"/>
                  </a:cubicBezTo>
                  <a:cubicBezTo>
                    <a:pt x="2334074" y="1247604"/>
                    <a:pt x="2325910" y="1326265"/>
                    <a:pt x="2310364" y="1402236"/>
                  </a:cubicBezTo>
                  <a:lnTo>
                    <a:pt x="2306194" y="1418453"/>
                  </a:lnTo>
                  <a:lnTo>
                    <a:pt x="2281606" y="1514078"/>
                  </a:lnTo>
                  <a:cubicBezTo>
                    <a:pt x="2270240" y="1550622"/>
                    <a:pt x="2257127" y="1586395"/>
                    <a:pt x="2242362" y="1621301"/>
                  </a:cubicBezTo>
                  <a:lnTo>
                    <a:pt x="2226859" y="1653484"/>
                  </a:lnTo>
                  <a:lnTo>
                    <a:pt x="2182984" y="1740164"/>
                  </a:lnTo>
                  <a:lnTo>
                    <a:pt x="2182981" y="1740169"/>
                  </a:lnTo>
                  <a:lnTo>
                    <a:pt x="1167037" y="3747277"/>
                  </a:lnTo>
                  <a:lnTo>
                    <a:pt x="151093" y="1740169"/>
                  </a:lnTo>
                  <a:lnTo>
                    <a:pt x="151090" y="1740164"/>
                  </a:lnTo>
                  <a:lnTo>
                    <a:pt x="107215" y="1653484"/>
                  </a:lnTo>
                  <a:lnTo>
                    <a:pt x="91712" y="1621301"/>
                  </a:lnTo>
                  <a:cubicBezTo>
                    <a:pt x="76948" y="1586395"/>
                    <a:pt x="63834" y="1550622"/>
                    <a:pt x="52468" y="1514078"/>
                  </a:cubicBezTo>
                  <a:lnTo>
                    <a:pt x="27880" y="1418453"/>
                  </a:lnTo>
                  <a:lnTo>
                    <a:pt x="23710" y="1402236"/>
                  </a:lnTo>
                  <a:cubicBezTo>
                    <a:pt x="8164" y="1326265"/>
                    <a:pt x="0" y="1247604"/>
                    <a:pt x="0" y="1167037"/>
                  </a:cubicBezTo>
                  <a:cubicBezTo>
                    <a:pt x="0" y="522500"/>
                    <a:pt x="522500" y="0"/>
                    <a:pt x="1167037" y="0"/>
                  </a:cubicBezTo>
                  <a:close/>
                </a:path>
              </a:pathLst>
            </a:cu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Freeform 14"/>
            <p:cNvSpPr/>
            <p:nvPr/>
          </p:nvSpPr>
          <p:spPr>
            <a:xfrm>
              <a:off x="5262923" y="1663924"/>
              <a:ext cx="657053" cy="2109753"/>
            </a:xfrm>
            <a:custGeom>
              <a:avLst/>
              <a:gdLst>
                <a:gd name="connsiteX0" fmla="*/ 0 w 657053"/>
                <a:gd name="connsiteY0" fmla="*/ 0 h 2109753"/>
                <a:gd name="connsiteX1" fmla="*/ 657053 w 657053"/>
                <a:gd name="connsiteY1" fmla="*/ 657053 h 2109753"/>
                <a:gd name="connsiteX2" fmla="*/ 643704 w 657053"/>
                <a:gd name="connsiteY2" fmla="*/ 789473 h 2109753"/>
                <a:gd name="connsiteX3" fmla="*/ 641356 w 657053"/>
                <a:gd name="connsiteY3" fmla="*/ 798603 h 2109753"/>
                <a:gd name="connsiteX4" fmla="*/ 627513 w 657053"/>
                <a:gd name="connsiteY4" fmla="*/ 852441 h 2109753"/>
                <a:gd name="connsiteX5" fmla="*/ 605418 w 657053"/>
                <a:gd name="connsiteY5" fmla="*/ 912808 h 2109753"/>
                <a:gd name="connsiteX6" fmla="*/ 596690 w 657053"/>
                <a:gd name="connsiteY6" fmla="*/ 930928 h 2109753"/>
                <a:gd name="connsiteX7" fmla="*/ 571988 w 657053"/>
                <a:gd name="connsiteY7" fmla="*/ 979729 h 2109753"/>
                <a:gd name="connsiteX8" fmla="*/ 571986 w 657053"/>
                <a:gd name="connsiteY8" fmla="*/ 979732 h 2109753"/>
                <a:gd name="connsiteX9" fmla="*/ 0 w 657053"/>
                <a:gd name="connsiteY9" fmla="*/ 2109753 h 21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053" h="2109753">
                  <a:moveTo>
                    <a:pt x="0" y="0"/>
                  </a:moveTo>
                  <a:cubicBezTo>
                    <a:pt x="362881" y="0"/>
                    <a:pt x="657053" y="294173"/>
                    <a:pt x="657053" y="657053"/>
                  </a:cubicBezTo>
                  <a:cubicBezTo>
                    <a:pt x="657053" y="702413"/>
                    <a:pt x="652457" y="746700"/>
                    <a:pt x="643704" y="789473"/>
                  </a:cubicBezTo>
                  <a:lnTo>
                    <a:pt x="641356" y="798603"/>
                  </a:lnTo>
                  <a:lnTo>
                    <a:pt x="627513" y="852441"/>
                  </a:lnTo>
                  <a:cubicBezTo>
                    <a:pt x="621114" y="873015"/>
                    <a:pt x="613731" y="893156"/>
                    <a:pt x="605418" y="912808"/>
                  </a:cubicBezTo>
                  <a:lnTo>
                    <a:pt x="596690" y="930928"/>
                  </a:lnTo>
                  <a:lnTo>
                    <a:pt x="571988" y="979729"/>
                  </a:lnTo>
                  <a:lnTo>
                    <a:pt x="571986" y="979732"/>
                  </a:lnTo>
                  <a:lnTo>
                    <a:pt x="0" y="2109753"/>
                  </a:lnTo>
                  <a:close/>
                </a:path>
              </a:pathLst>
            </a:custGeom>
            <a:solidFill>
              <a:schemeClr val="tx2">
                <a:lumMod val="50000"/>
                <a:alpha val="5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4741706" y="1801013"/>
              <a:ext cx="1039928" cy="1039928"/>
            </a:xfrm>
            <a:prstGeom prst="ellipse">
              <a:avLst/>
            </a:prstGeom>
            <a:solidFill>
              <a:schemeClr val="bg1">
                <a:lumMod val="95000"/>
              </a:schemeClr>
            </a:solidFill>
            <a:ln w="28575" cap="flat" cmpd="sng" algn="ctr">
              <a:solidFill>
                <a:schemeClr val="accent3">
                  <a:lumMod val="75000"/>
                </a:schemeClr>
              </a:solidFill>
              <a:prstDash val="solid"/>
              <a:miter lim="800000"/>
            </a:ln>
            <a:effectLst/>
          </p:spPr>
          <p:txBody>
            <a:bodyPr rtlCol="0" anchor="ctr"/>
            <a:lstStyle/>
            <a:p>
              <a:pPr algn="ctr"/>
              <a:r>
                <a:rPr lang="en-US" sz="1600" kern="0" dirty="0" smtClean="0">
                  <a:latin typeface="Calibri" panose="020F0502020204030204"/>
                </a:rPr>
                <a:t>Branding</a:t>
              </a:r>
              <a:endParaRPr lang="en-US" sz="1600" kern="0" dirty="0">
                <a:latin typeface="Calibri" panose="020F0502020204030204"/>
              </a:endParaRPr>
            </a:p>
          </p:txBody>
        </p:sp>
      </p:grpSp>
      <p:grpSp>
        <p:nvGrpSpPr>
          <p:cNvPr id="17" name="Group 16"/>
          <p:cNvGrpSpPr/>
          <p:nvPr/>
        </p:nvGrpSpPr>
        <p:grpSpPr>
          <a:xfrm>
            <a:off x="2912984" y="3609906"/>
            <a:ext cx="1678258" cy="2376428"/>
            <a:chOff x="2939713" y="1663924"/>
            <a:chExt cx="1314106" cy="2109754"/>
          </a:xfrm>
        </p:grpSpPr>
        <p:sp>
          <p:nvSpPr>
            <p:cNvPr id="18" name="Freeform 17"/>
            <p:cNvSpPr/>
            <p:nvPr/>
          </p:nvSpPr>
          <p:spPr>
            <a:xfrm>
              <a:off x="2939713" y="1663925"/>
              <a:ext cx="1314106" cy="2109753"/>
            </a:xfrm>
            <a:custGeom>
              <a:avLst/>
              <a:gdLst>
                <a:gd name="connsiteX0" fmla="*/ 1167037 w 2334074"/>
                <a:gd name="connsiteY0" fmla="*/ 0 h 3747277"/>
                <a:gd name="connsiteX1" fmla="*/ 2334074 w 2334074"/>
                <a:gd name="connsiteY1" fmla="*/ 1167037 h 3747277"/>
                <a:gd name="connsiteX2" fmla="*/ 2310364 w 2334074"/>
                <a:gd name="connsiteY2" fmla="*/ 1402236 h 3747277"/>
                <a:gd name="connsiteX3" fmla="*/ 2306194 w 2334074"/>
                <a:gd name="connsiteY3" fmla="*/ 1418453 h 3747277"/>
                <a:gd name="connsiteX4" fmla="*/ 2281606 w 2334074"/>
                <a:gd name="connsiteY4" fmla="*/ 1514078 h 3747277"/>
                <a:gd name="connsiteX5" fmla="*/ 2242362 w 2334074"/>
                <a:gd name="connsiteY5" fmla="*/ 1621301 h 3747277"/>
                <a:gd name="connsiteX6" fmla="*/ 2226859 w 2334074"/>
                <a:gd name="connsiteY6" fmla="*/ 1653484 h 3747277"/>
                <a:gd name="connsiteX7" fmla="*/ 2182984 w 2334074"/>
                <a:gd name="connsiteY7" fmla="*/ 1740164 h 3747277"/>
                <a:gd name="connsiteX8" fmla="*/ 2182981 w 2334074"/>
                <a:gd name="connsiteY8" fmla="*/ 1740169 h 3747277"/>
                <a:gd name="connsiteX9" fmla="*/ 1167037 w 2334074"/>
                <a:gd name="connsiteY9" fmla="*/ 3747277 h 3747277"/>
                <a:gd name="connsiteX10" fmla="*/ 151093 w 2334074"/>
                <a:gd name="connsiteY10" fmla="*/ 1740169 h 3747277"/>
                <a:gd name="connsiteX11" fmla="*/ 151090 w 2334074"/>
                <a:gd name="connsiteY11" fmla="*/ 1740164 h 3747277"/>
                <a:gd name="connsiteX12" fmla="*/ 107215 w 2334074"/>
                <a:gd name="connsiteY12" fmla="*/ 1653484 h 3747277"/>
                <a:gd name="connsiteX13" fmla="*/ 91712 w 2334074"/>
                <a:gd name="connsiteY13" fmla="*/ 1621301 h 3747277"/>
                <a:gd name="connsiteX14" fmla="*/ 52468 w 2334074"/>
                <a:gd name="connsiteY14" fmla="*/ 1514078 h 3747277"/>
                <a:gd name="connsiteX15" fmla="*/ 27880 w 2334074"/>
                <a:gd name="connsiteY15" fmla="*/ 1418453 h 3747277"/>
                <a:gd name="connsiteX16" fmla="*/ 23710 w 2334074"/>
                <a:gd name="connsiteY16" fmla="*/ 1402236 h 3747277"/>
                <a:gd name="connsiteX17" fmla="*/ 0 w 2334074"/>
                <a:gd name="connsiteY17" fmla="*/ 1167037 h 3747277"/>
                <a:gd name="connsiteX18" fmla="*/ 1167037 w 2334074"/>
                <a:gd name="connsiteY18" fmla="*/ 0 h 374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4074" h="3747277">
                  <a:moveTo>
                    <a:pt x="1167037" y="0"/>
                  </a:moveTo>
                  <a:cubicBezTo>
                    <a:pt x="1811574" y="0"/>
                    <a:pt x="2334074" y="522500"/>
                    <a:pt x="2334074" y="1167037"/>
                  </a:cubicBezTo>
                  <a:cubicBezTo>
                    <a:pt x="2334074" y="1247604"/>
                    <a:pt x="2325910" y="1326265"/>
                    <a:pt x="2310364" y="1402236"/>
                  </a:cubicBezTo>
                  <a:lnTo>
                    <a:pt x="2306194" y="1418453"/>
                  </a:lnTo>
                  <a:lnTo>
                    <a:pt x="2281606" y="1514078"/>
                  </a:lnTo>
                  <a:cubicBezTo>
                    <a:pt x="2270240" y="1550622"/>
                    <a:pt x="2257127" y="1586395"/>
                    <a:pt x="2242362" y="1621301"/>
                  </a:cubicBezTo>
                  <a:lnTo>
                    <a:pt x="2226859" y="1653484"/>
                  </a:lnTo>
                  <a:lnTo>
                    <a:pt x="2182984" y="1740164"/>
                  </a:lnTo>
                  <a:lnTo>
                    <a:pt x="2182981" y="1740169"/>
                  </a:lnTo>
                  <a:lnTo>
                    <a:pt x="1167037" y="3747277"/>
                  </a:lnTo>
                  <a:lnTo>
                    <a:pt x="151093" y="1740169"/>
                  </a:lnTo>
                  <a:lnTo>
                    <a:pt x="151090" y="1740164"/>
                  </a:lnTo>
                  <a:lnTo>
                    <a:pt x="107215" y="1653484"/>
                  </a:lnTo>
                  <a:lnTo>
                    <a:pt x="91712" y="1621301"/>
                  </a:lnTo>
                  <a:cubicBezTo>
                    <a:pt x="76948" y="1586395"/>
                    <a:pt x="63834" y="1550622"/>
                    <a:pt x="52468" y="1514078"/>
                  </a:cubicBezTo>
                  <a:lnTo>
                    <a:pt x="27880" y="1418453"/>
                  </a:lnTo>
                  <a:lnTo>
                    <a:pt x="23710" y="1402236"/>
                  </a:lnTo>
                  <a:cubicBezTo>
                    <a:pt x="8164" y="1326265"/>
                    <a:pt x="0" y="1247604"/>
                    <a:pt x="0" y="1167037"/>
                  </a:cubicBezTo>
                  <a:cubicBezTo>
                    <a:pt x="0" y="522500"/>
                    <a:pt x="522500" y="0"/>
                    <a:pt x="1167037" y="0"/>
                  </a:cubicBezTo>
                  <a:close/>
                </a:path>
              </a:pathLst>
            </a:cu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 name="Freeform 18"/>
            <p:cNvSpPr/>
            <p:nvPr/>
          </p:nvSpPr>
          <p:spPr>
            <a:xfrm>
              <a:off x="3596766" y="1663924"/>
              <a:ext cx="657053" cy="2109753"/>
            </a:xfrm>
            <a:custGeom>
              <a:avLst/>
              <a:gdLst>
                <a:gd name="connsiteX0" fmla="*/ 0 w 657053"/>
                <a:gd name="connsiteY0" fmla="*/ 0 h 2109753"/>
                <a:gd name="connsiteX1" fmla="*/ 657053 w 657053"/>
                <a:gd name="connsiteY1" fmla="*/ 657053 h 2109753"/>
                <a:gd name="connsiteX2" fmla="*/ 643704 w 657053"/>
                <a:gd name="connsiteY2" fmla="*/ 789473 h 2109753"/>
                <a:gd name="connsiteX3" fmla="*/ 641356 w 657053"/>
                <a:gd name="connsiteY3" fmla="*/ 798603 h 2109753"/>
                <a:gd name="connsiteX4" fmla="*/ 627513 w 657053"/>
                <a:gd name="connsiteY4" fmla="*/ 852441 h 2109753"/>
                <a:gd name="connsiteX5" fmla="*/ 605418 w 657053"/>
                <a:gd name="connsiteY5" fmla="*/ 912808 h 2109753"/>
                <a:gd name="connsiteX6" fmla="*/ 596690 w 657053"/>
                <a:gd name="connsiteY6" fmla="*/ 930928 h 2109753"/>
                <a:gd name="connsiteX7" fmla="*/ 571988 w 657053"/>
                <a:gd name="connsiteY7" fmla="*/ 979729 h 2109753"/>
                <a:gd name="connsiteX8" fmla="*/ 571986 w 657053"/>
                <a:gd name="connsiteY8" fmla="*/ 979732 h 2109753"/>
                <a:gd name="connsiteX9" fmla="*/ 0 w 657053"/>
                <a:gd name="connsiteY9" fmla="*/ 2109753 h 21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053" h="2109753">
                  <a:moveTo>
                    <a:pt x="0" y="0"/>
                  </a:moveTo>
                  <a:cubicBezTo>
                    <a:pt x="362881" y="0"/>
                    <a:pt x="657053" y="294173"/>
                    <a:pt x="657053" y="657053"/>
                  </a:cubicBezTo>
                  <a:cubicBezTo>
                    <a:pt x="657053" y="702413"/>
                    <a:pt x="652457" y="746700"/>
                    <a:pt x="643704" y="789473"/>
                  </a:cubicBezTo>
                  <a:lnTo>
                    <a:pt x="641356" y="798603"/>
                  </a:lnTo>
                  <a:lnTo>
                    <a:pt x="627513" y="852441"/>
                  </a:lnTo>
                  <a:cubicBezTo>
                    <a:pt x="621114" y="873015"/>
                    <a:pt x="613731" y="893156"/>
                    <a:pt x="605418" y="912808"/>
                  </a:cubicBezTo>
                  <a:lnTo>
                    <a:pt x="596690" y="930928"/>
                  </a:lnTo>
                  <a:lnTo>
                    <a:pt x="571988" y="979729"/>
                  </a:lnTo>
                  <a:lnTo>
                    <a:pt x="571986" y="979732"/>
                  </a:lnTo>
                  <a:lnTo>
                    <a:pt x="0" y="2109753"/>
                  </a:lnTo>
                  <a:close/>
                </a:path>
              </a:pathLst>
            </a:custGeom>
            <a:solidFill>
              <a:schemeClr val="tx2">
                <a:lumMod val="50000"/>
                <a:alpha val="5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3075549" y="1801013"/>
              <a:ext cx="1039928" cy="1039928"/>
            </a:xfrm>
            <a:prstGeom prst="ellipse">
              <a:avLst/>
            </a:prstGeom>
            <a:solidFill>
              <a:schemeClr val="bg1">
                <a:lumMod val="95000"/>
              </a:schemeClr>
            </a:solidFill>
            <a:ln w="28575" cap="flat" cmpd="sng" algn="ctr">
              <a:solidFill>
                <a:schemeClr val="tx1"/>
              </a:solidFill>
              <a:prstDash val="solid"/>
              <a:miter lim="800000"/>
            </a:ln>
            <a:effectLst/>
          </p:spPr>
          <p:txBody>
            <a:bodyPr rtlCol="0" anchor="ctr"/>
            <a:lstStyle/>
            <a:p>
              <a:pPr algn="ctr"/>
              <a:r>
                <a:rPr lang="en-US" kern="0" dirty="0" smtClean="0">
                  <a:latin typeface="Calibri" panose="020F0502020204030204"/>
                </a:rPr>
                <a:t>In-store</a:t>
              </a:r>
              <a:endParaRPr lang="en-US" kern="0" dirty="0">
                <a:latin typeface="Calibri" panose="020F0502020204030204"/>
              </a:endParaRPr>
            </a:p>
          </p:txBody>
        </p:sp>
      </p:grpSp>
      <p:grpSp>
        <p:nvGrpSpPr>
          <p:cNvPr id="21" name="Group 20"/>
          <p:cNvGrpSpPr/>
          <p:nvPr/>
        </p:nvGrpSpPr>
        <p:grpSpPr>
          <a:xfrm>
            <a:off x="1279070" y="1663924"/>
            <a:ext cx="1678258" cy="2376428"/>
            <a:chOff x="1273556" y="1663924"/>
            <a:chExt cx="1314106" cy="2109754"/>
          </a:xfrm>
        </p:grpSpPr>
        <p:sp>
          <p:nvSpPr>
            <p:cNvPr id="22" name="Freeform 21"/>
            <p:cNvSpPr/>
            <p:nvPr/>
          </p:nvSpPr>
          <p:spPr>
            <a:xfrm>
              <a:off x="1273556" y="1663925"/>
              <a:ext cx="1314106" cy="2109753"/>
            </a:xfrm>
            <a:custGeom>
              <a:avLst/>
              <a:gdLst>
                <a:gd name="connsiteX0" fmla="*/ 1167037 w 2334074"/>
                <a:gd name="connsiteY0" fmla="*/ 0 h 3747277"/>
                <a:gd name="connsiteX1" fmla="*/ 2334074 w 2334074"/>
                <a:gd name="connsiteY1" fmla="*/ 1167037 h 3747277"/>
                <a:gd name="connsiteX2" fmla="*/ 2310364 w 2334074"/>
                <a:gd name="connsiteY2" fmla="*/ 1402236 h 3747277"/>
                <a:gd name="connsiteX3" fmla="*/ 2306194 w 2334074"/>
                <a:gd name="connsiteY3" fmla="*/ 1418453 h 3747277"/>
                <a:gd name="connsiteX4" fmla="*/ 2281606 w 2334074"/>
                <a:gd name="connsiteY4" fmla="*/ 1514078 h 3747277"/>
                <a:gd name="connsiteX5" fmla="*/ 2242362 w 2334074"/>
                <a:gd name="connsiteY5" fmla="*/ 1621301 h 3747277"/>
                <a:gd name="connsiteX6" fmla="*/ 2226859 w 2334074"/>
                <a:gd name="connsiteY6" fmla="*/ 1653484 h 3747277"/>
                <a:gd name="connsiteX7" fmla="*/ 2182984 w 2334074"/>
                <a:gd name="connsiteY7" fmla="*/ 1740164 h 3747277"/>
                <a:gd name="connsiteX8" fmla="*/ 2182981 w 2334074"/>
                <a:gd name="connsiteY8" fmla="*/ 1740169 h 3747277"/>
                <a:gd name="connsiteX9" fmla="*/ 1167037 w 2334074"/>
                <a:gd name="connsiteY9" fmla="*/ 3747277 h 3747277"/>
                <a:gd name="connsiteX10" fmla="*/ 151093 w 2334074"/>
                <a:gd name="connsiteY10" fmla="*/ 1740169 h 3747277"/>
                <a:gd name="connsiteX11" fmla="*/ 151090 w 2334074"/>
                <a:gd name="connsiteY11" fmla="*/ 1740164 h 3747277"/>
                <a:gd name="connsiteX12" fmla="*/ 107215 w 2334074"/>
                <a:gd name="connsiteY12" fmla="*/ 1653484 h 3747277"/>
                <a:gd name="connsiteX13" fmla="*/ 91712 w 2334074"/>
                <a:gd name="connsiteY13" fmla="*/ 1621301 h 3747277"/>
                <a:gd name="connsiteX14" fmla="*/ 52468 w 2334074"/>
                <a:gd name="connsiteY14" fmla="*/ 1514078 h 3747277"/>
                <a:gd name="connsiteX15" fmla="*/ 27880 w 2334074"/>
                <a:gd name="connsiteY15" fmla="*/ 1418453 h 3747277"/>
                <a:gd name="connsiteX16" fmla="*/ 23710 w 2334074"/>
                <a:gd name="connsiteY16" fmla="*/ 1402236 h 3747277"/>
                <a:gd name="connsiteX17" fmla="*/ 0 w 2334074"/>
                <a:gd name="connsiteY17" fmla="*/ 1167037 h 3747277"/>
                <a:gd name="connsiteX18" fmla="*/ 1167037 w 2334074"/>
                <a:gd name="connsiteY18" fmla="*/ 0 h 374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4074" h="3747277">
                  <a:moveTo>
                    <a:pt x="1167037" y="0"/>
                  </a:moveTo>
                  <a:cubicBezTo>
                    <a:pt x="1811574" y="0"/>
                    <a:pt x="2334074" y="522500"/>
                    <a:pt x="2334074" y="1167037"/>
                  </a:cubicBezTo>
                  <a:cubicBezTo>
                    <a:pt x="2334074" y="1247604"/>
                    <a:pt x="2325910" y="1326265"/>
                    <a:pt x="2310364" y="1402236"/>
                  </a:cubicBezTo>
                  <a:lnTo>
                    <a:pt x="2306194" y="1418453"/>
                  </a:lnTo>
                  <a:lnTo>
                    <a:pt x="2281606" y="1514078"/>
                  </a:lnTo>
                  <a:cubicBezTo>
                    <a:pt x="2270240" y="1550622"/>
                    <a:pt x="2257127" y="1586395"/>
                    <a:pt x="2242362" y="1621301"/>
                  </a:cubicBezTo>
                  <a:lnTo>
                    <a:pt x="2226859" y="1653484"/>
                  </a:lnTo>
                  <a:lnTo>
                    <a:pt x="2182984" y="1740164"/>
                  </a:lnTo>
                  <a:lnTo>
                    <a:pt x="2182981" y="1740169"/>
                  </a:lnTo>
                  <a:lnTo>
                    <a:pt x="1167037" y="3747277"/>
                  </a:lnTo>
                  <a:lnTo>
                    <a:pt x="151093" y="1740169"/>
                  </a:lnTo>
                  <a:lnTo>
                    <a:pt x="151090" y="1740164"/>
                  </a:lnTo>
                  <a:lnTo>
                    <a:pt x="107215" y="1653484"/>
                  </a:lnTo>
                  <a:lnTo>
                    <a:pt x="91712" y="1621301"/>
                  </a:lnTo>
                  <a:cubicBezTo>
                    <a:pt x="76948" y="1586395"/>
                    <a:pt x="63834" y="1550622"/>
                    <a:pt x="52468" y="1514078"/>
                  </a:cubicBezTo>
                  <a:lnTo>
                    <a:pt x="27880" y="1418453"/>
                  </a:lnTo>
                  <a:lnTo>
                    <a:pt x="23710" y="1402236"/>
                  </a:lnTo>
                  <a:cubicBezTo>
                    <a:pt x="8164" y="1326265"/>
                    <a:pt x="0" y="1247604"/>
                    <a:pt x="0" y="1167037"/>
                  </a:cubicBezTo>
                  <a:cubicBezTo>
                    <a:pt x="0" y="522500"/>
                    <a:pt x="522500" y="0"/>
                    <a:pt x="1167037" y="0"/>
                  </a:cubicBezTo>
                  <a:close/>
                </a:path>
              </a:pathLst>
            </a:cu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 name="Freeform 22"/>
            <p:cNvSpPr/>
            <p:nvPr/>
          </p:nvSpPr>
          <p:spPr>
            <a:xfrm>
              <a:off x="1930609" y="1663924"/>
              <a:ext cx="657053" cy="2109753"/>
            </a:xfrm>
            <a:custGeom>
              <a:avLst/>
              <a:gdLst>
                <a:gd name="connsiteX0" fmla="*/ 0 w 657053"/>
                <a:gd name="connsiteY0" fmla="*/ 0 h 2109753"/>
                <a:gd name="connsiteX1" fmla="*/ 657053 w 657053"/>
                <a:gd name="connsiteY1" fmla="*/ 657053 h 2109753"/>
                <a:gd name="connsiteX2" fmla="*/ 643704 w 657053"/>
                <a:gd name="connsiteY2" fmla="*/ 789473 h 2109753"/>
                <a:gd name="connsiteX3" fmla="*/ 641356 w 657053"/>
                <a:gd name="connsiteY3" fmla="*/ 798603 h 2109753"/>
                <a:gd name="connsiteX4" fmla="*/ 627513 w 657053"/>
                <a:gd name="connsiteY4" fmla="*/ 852441 h 2109753"/>
                <a:gd name="connsiteX5" fmla="*/ 605418 w 657053"/>
                <a:gd name="connsiteY5" fmla="*/ 912808 h 2109753"/>
                <a:gd name="connsiteX6" fmla="*/ 596690 w 657053"/>
                <a:gd name="connsiteY6" fmla="*/ 930928 h 2109753"/>
                <a:gd name="connsiteX7" fmla="*/ 571988 w 657053"/>
                <a:gd name="connsiteY7" fmla="*/ 979729 h 2109753"/>
                <a:gd name="connsiteX8" fmla="*/ 571986 w 657053"/>
                <a:gd name="connsiteY8" fmla="*/ 979732 h 2109753"/>
                <a:gd name="connsiteX9" fmla="*/ 0 w 657053"/>
                <a:gd name="connsiteY9" fmla="*/ 2109753 h 21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053" h="2109753">
                  <a:moveTo>
                    <a:pt x="0" y="0"/>
                  </a:moveTo>
                  <a:cubicBezTo>
                    <a:pt x="362881" y="0"/>
                    <a:pt x="657053" y="294173"/>
                    <a:pt x="657053" y="657053"/>
                  </a:cubicBezTo>
                  <a:cubicBezTo>
                    <a:pt x="657053" y="702413"/>
                    <a:pt x="652457" y="746700"/>
                    <a:pt x="643704" y="789473"/>
                  </a:cubicBezTo>
                  <a:lnTo>
                    <a:pt x="641356" y="798603"/>
                  </a:lnTo>
                  <a:lnTo>
                    <a:pt x="627513" y="852441"/>
                  </a:lnTo>
                  <a:cubicBezTo>
                    <a:pt x="621114" y="873015"/>
                    <a:pt x="613731" y="893156"/>
                    <a:pt x="605418" y="912808"/>
                  </a:cubicBezTo>
                  <a:lnTo>
                    <a:pt x="596690" y="930928"/>
                  </a:lnTo>
                  <a:lnTo>
                    <a:pt x="571988" y="979729"/>
                  </a:lnTo>
                  <a:lnTo>
                    <a:pt x="571986" y="979732"/>
                  </a:lnTo>
                  <a:lnTo>
                    <a:pt x="0" y="2109753"/>
                  </a:lnTo>
                  <a:close/>
                </a:path>
              </a:pathLst>
            </a:custGeom>
            <a:solidFill>
              <a:schemeClr val="tx2">
                <a:lumMod val="50000"/>
                <a:alpha val="5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Oval 23"/>
            <p:cNvSpPr/>
            <p:nvPr/>
          </p:nvSpPr>
          <p:spPr>
            <a:xfrm>
              <a:off x="1409392" y="1801013"/>
              <a:ext cx="1039928" cy="1039928"/>
            </a:xfrm>
            <a:prstGeom prst="ellipse">
              <a:avLst/>
            </a:prstGeom>
            <a:solidFill>
              <a:schemeClr val="bg1">
                <a:lumMod val="95000"/>
              </a:schemeClr>
            </a:solidFill>
            <a:ln w="28575" cap="flat" cmpd="sng" algn="ctr">
              <a:solidFill>
                <a:schemeClr val="accent1">
                  <a:lumMod val="75000"/>
                </a:schemeClr>
              </a:solidFill>
              <a:prstDash val="solid"/>
              <a:miter lim="800000"/>
            </a:ln>
            <a:effectLst/>
          </p:spPr>
          <p:txBody>
            <a:bodyPr rtlCol="0" anchor="ctr"/>
            <a:lstStyle/>
            <a:p>
              <a:pPr algn="ctr"/>
              <a:r>
                <a:rPr lang="en-US" sz="1200" kern="0" dirty="0" smtClean="0">
                  <a:latin typeface="Calibri" panose="020F0502020204030204"/>
                </a:rPr>
                <a:t>BTL Activation</a:t>
              </a:r>
              <a:endParaRPr lang="en-US" sz="1200" kern="0" dirty="0">
                <a:latin typeface="Calibri" panose="020F0502020204030204"/>
              </a:endParaRPr>
            </a:p>
          </p:txBody>
        </p:sp>
      </p:grpSp>
      <p:grpSp>
        <p:nvGrpSpPr>
          <p:cNvPr id="25" name="Group 24"/>
          <p:cNvGrpSpPr/>
          <p:nvPr/>
        </p:nvGrpSpPr>
        <p:grpSpPr>
          <a:xfrm>
            <a:off x="7938184" y="1663924"/>
            <a:ext cx="1678258" cy="2376428"/>
            <a:chOff x="7938184" y="1663924"/>
            <a:chExt cx="1314106" cy="2109754"/>
          </a:xfrm>
        </p:grpSpPr>
        <p:sp>
          <p:nvSpPr>
            <p:cNvPr id="26" name="Freeform 25"/>
            <p:cNvSpPr/>
            <p:nvPr/>
          </p:nvSpPr>
          <p:spPr>
            <a:xfrm>
              <a:off x="7938184" y="1663925"/>
              <a:ext cx="1314106" cy="2109753"/>
            </a:xfrm>
            <a:custGeom>
              <a:avLst/>
              <a:gdLst>
                <a:gd name="connsiteX0" fmla="*/ 1167037 w 2334074"/>
                <a:gd name="connsiteY0" fmla="*/ 0 h 3747277"/>
                <a:gd name="connsiteX1" fmla="*/ 2334074 w 2334074"/>
                <a:gd name="connsiteY1" fmla="*/ 1167037 h 3747277"/>
                <a:gd name="connsiteX2" fmla="*/ 2310364 w 2334074"/>
                <a:gd name="connsiteY2" fmla="*/ 1402236 h 3747277"/>
                <a:gd name="connsiteX3" fmla="*/ 2306194 w 2334074"/>
                <a:gd name="connsiteY3" fmla="*/ 1418453 h 3747277"/>
                <a:gd name="connsiteX4" fmla="*/ 2281606 w 2334074"/>
                <a:gd name="connsiteY4" fmla="*/ 1514078 h 3747277"/>
                <a:gd name="connsiteX5" fmla="*/ 2242362 w 2334074"/>
                <a:gd name="connsiteY5" fmla="*/ 1621301 h 3747277"/>
                <a:gd name="connsiteX6" fmla="*/ 2226859 w 2334074"/>
                <a:gd name="connsiteY6" fmla="*/ 1653484 h 3747277"/>
                <a:gd name="connsiteX7" fmla="*/ 2182984 w 2334074"/>
                <a:gd name="connsiteY7" fmla="*/ 1740164 h 3747277"/>
                <a:gd name="connsiteX8" fmla="*/ 2182981 w 2334074"/>
                <a:gd name="connsiteY8" fmla="*/ 1740169 h 3747277"/>
                <a:gd name="connsiteX9" fmla="*/ 1167037 w 2334074"/>
                <a:gd name="connsiteY9" fmla="*/ 3747277 h 3747277"/>
                <a:gd name="connsiteX10" fmla="*/ 151093 w 2334074"/>
                <a:gd name="connsiteY10" fmla="*/ 1740169 h 3747277"/>
                <a:gd name="connsiteX11" fmla="*/ 151090 w 2334074"/>
                <a:gd name="connsiteY11" fmla="*/ 1740164 h 3747277"/>
                <a:gd name="connsiteX12" fmla="*/ 107215 w 2334074"/>
                <a:gd name="connsiteY12" fmla="*/ 1653484 h 3747277"/>
                <a:gd name="connsiteX13" fmla="*/ 91712 w 2334074"/>
                <a:gd name="connsiteY13" fmla="*/ 1621301 h 3747277"/>
                <a:gd name="connsiteX14" fmla="*/ 52468 w 2334074"/>
                <a:gd name="connsiteY14" fmla="*/ 1514078 h 3747277"/>
                <a:gd name="connsiteX15" fmla="*/ 27880 w 2334074"/>
                <a:gd name="connsiteY15" fmla="*/ 1418453 h 3747277"/>
                <a:gd name="connsiteX16" fmla="*/ 23710 w 2334074"/>
                <a:gd name="connsiteY16" fmla="*/ 1402236 h 3747277"/>
                <a:gd name="connsiteX17" fmla="*/ 0 w 2334074"/>
                <a:gd name="connsiteY17" fmla="*/ 1167037 h 3747277"/>
                <a:gd name="connsiteX18" fmla="*/ 1167037 w 2334074"/>
                <a:gd name="connsiteY18" fmla="*/ 0 h 374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4074" h="3747277">
                  <a:moveTo>
                    <a:pt x="1167037" y="0"/>
                  </a:moveTo>
                  <a:cubicBezTo>
                    <a:pt x="1811574" y="0"/>
                    <a:pt x="2334074" y="522500"/>
                    <a:pt x="2334074" y="1167037"/>
                  </a:cubicBezTo>
                  <a:cubicBezTo>
                    <a:pt x="2334074" y="1247604"/>
                    <a:pt x="2325910" y="1326265"/>
                    <a:pt x="2310364" y="1402236"/>
                  </a:cubicBezTo>
                  <a:lnTo>
                    <a:pt x="2306194" y="1418453"/>
                  </a:lnTo>
                  <a:lnTo>
                    <a:pt x="2281606" y="1514078"/>
                  </a:lnTo>
                  <a:cubicBezTo>
                    <a:pt x="2270240" y="1550622"/>
                    <a:pt x="2257127" y="1586395"/>
                    <a:pt x="2242362" y="1621301"/>
                  </a:cubicBezTo>
                  <a:lnTo>
                    <a:pt x="2226859" y="1653484"/>
                  </a:lnTo>
                  <a:lnTo>
                    <a:pt x="2182984" y="1740164"/>
                  </a:lnTo>
                  <a:lnTo>
                    <a:pt x="2182981" y="1740169"/>
                  </a:lnTo>
                  <a:lnTo>
                    <a:pt x="1167037" y="3747277"/>
                  </a:lnTo>
                  <a:lnTo>
                    <a:pt x="151093" y="1740169"/>
                  </a:lnTo>
                  <a:lnTo>
                    <a:pt x="151090" y="1740164"/>
                  </a:lnTo>
                  <a:lnTo>
                    <a:pt x="107215" y="1653484"/>
                  </a:lnTo>
                  <a:lnTo>
                    <a:pt x="91712" y="1621301"/>
                  </a:lnTo>
                  <a:cubicBezTo>
                    <a:pt x="76948" y="1586395"/>
                    <a:pt x="63834" y="1550622"/>
                    <a:pt x="52468" y="1514078"/>
                  </a:cubicBezTo>
                  <a:lnTo>
                    <a:pt x="27880" y="1418453"/>
                  </a:lnTo>
                  <a:lnTo>
                    <a:pt x="23710" y="1402236"/>
                  </a:lnTo>
                  <a:cubicBezTo>
                    <a:pt x="8164" y="1326265"/>
                    <a:pt x="0" y="1247604"/>
                    <a:pt x="0" y="1167037"/>
                  </a:cubicBezTo>
                  <a:cubicBezTo>
                    <a:pt x="0" y="522500"/>
                    <a:pt x="522500" y="0"/>
                    <a:pt x="1167037" y="0"/>
                  </a:cubicBezTo>
                  <a:close/>
                </a:path>
              </a:pathLst>
            </a:cu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7" name="Freeform 26"/>
            <p:cNvSpPr/>
            <p:nvPr/>
          </p:nvSpPr>
          <p:spPr>
            <a:xfrm>
              <a:off x="8595237" y="1663924"/>
              <a:ext cx="657053" cy="2109753"/>
            </a:xfrm>
            <a:custGeom>
              <a:avLst/>
              <a:gdLst>
                <a:gd name="connsiteX0" fmla="*/ 0 w 657053"/>
                <a:gd name="connsiteY0" fmla="*/ 0 h 2109753"/>
                <a:gd name="connsiteX1" fmla="*/ 657053 w 657053"/>
                <a:gd name="connsiteY1" fmla="*/ 657053 h 2109753"/>
                <a:gd name="connsiteX2" fmla="*/ 643704 w 657053"/>
                <a:gd name="connsiteY2" fmla="*/ 789473 h 2109753"/>
                <a:gd name="connsiteX3" fmla="*/ 641356 w 657053"/>
                <a:gd name="connsiteY3" fmla="*/ 798603 h 2109753"/>
                <a:gd name="connsiteX4" fmla="*/ 627513 w 657053"/>
                <a:gd name="connsiteY4" fmla="*/ 852441 h 2109753"/>
                <a:gd name="connsiteX5" fmla="*/ 605418 w 657053"/>
                <a:gd name="connsiteY5" fmla="*/ 912808 h 2109753"/>
                <a:gd name="connsiteX6" fmla="*/ 596690 w 657053"/>
                <a:gd name="connsiteY6" fmla="*/ 930928 h 2109753"/>
                <a:gd name="connsiteX7" fmla="*/ 571988 w 657053"/>
                <a:gd name="connsiteY7" fmla="*/ 979729 h 2109753"/>
                <a:gd name="connsiteX8" fmla="*/ 571986 w 657053"/>
                <a:gd name="connsiteY8" fmla="*/ 979732 h 2109753"/>
                <a:gd name="connsiteX9" fmla="*/ 0 w 657053"/>
                <a:gd name="connsiteY9" fmla="*/ 2109753 h 21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053" h="2109753">
                  <a:moveTo>
                    <a:pt x="0" y="0"/>
                  </a:moveTo>
                  <a:cubicBezTo>
                    <a:pt x="362881" y="0"/>
                    <a:pt x="657053" y="294173"/>
                    <a:pt x="657053" y="657053"/>
                  </a:cubicBezTo>
                  <a:cubicBezTo>
                    <a:pt x="657053" y="702413"/>
                    <a:pt x="652457" y="746700"/>
                    <a:pt x="643704" y="789473"/>
                  </a:cubicBezTo>
                  <a:lnTo>
                    <a:pt x="641356" y="798603"/>
                  </a:lnTo>
                  <a:lnTo>
                    <a:pt x="627513" y="852441"/>
                  </a:lnTo>
                  <a:cubicBezTo>
                    <a:pt x="621114" y="873015"/>
                    <a:pt x="613731" y="893156"/>
                    <a:pt x="605418" y="912808"/>
                  </a:cubicBezTo>
                  <a:lnTo>
                    <a:pt x="596690" y="930928"/>
                  </a:lnTo>
                  <a:lnTo>
                    <a:pt x="571988" y="979729"/>
                  </a:lnTo>
                  <a:lnTo>
                    <a:pt x="571986" y="979732"/>
                  </a:lnTo>
                  <a:lnTo>
                    <a:pt x="0" y="2109753"/>
                  </a:lnTo>
                  <a:close/>
                </a:path>
              </a:pathLst>
            </a:custGeom>
            <a:solidFill>
              <a:schemeClr val="tx2">
                <a:lumMod val="50000"/>
                <a:alpha val="5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8" name="Oval 27"/>
            <p:cNvSpPr/>
            <p:nvPr/>
          </p:nvSpPr>
          <p:spPr>
            <a:xfrm>
              <a:off x="8074020" y="1801013"/>
              <a:ext cx="1039928" cy="1039928"/>
            </a:xfrm>
            <a:prstGeom prst="ellipse">
              <a:avLst/>
            </a:prstGeom>
            <a:solidFill>
              <a:schemeClr val="bg1">
                <a:lumMod val="95000"/>
              </a:schemeClr>
            </a:solidFill>
            <a:ln w="28575" cap="flat" cmpd="sng" algn="ctr">
              <a:solidFill>
                <a:schemeClr val="accent5">
                  <a:lumMod val="75000"/>
                </a:schemeClr>
              </a:solidFill>
              <a:prstDash val="solid"/>
              <a:miter lim="800000"/>
            </a:ln>
            <a:effectLst/>
          </p:spPr>
          <p:txBody>
            <a:bodyPr rtlCol="0" anchor="ctr"/>
            <a:lstStyle/>
            <a:p>
              <a:pPr algn="ctr"/>
              <a:r>
                <a:rPr lang="en-US" sz="1400" kern="0" dirty="0" smtClean="0">
                  <a:latin typeface="Calibri" panose="020F0502020204030204"/>
                </a:rPr>
                <a:t>Exhibition</a:t>
              </a:r>
              <a:endParaRPr lang="en-US" sz="1400" kern="0" dirty="0">
                <a:latin typeface="Calibri" panose="020F0502020204030204"/>
              </a:endParaRPr>
            </a:p>
          </p:txBody>
        </p:sp>
      </p:grpSp>
      <p:grpSp>
        <p:nvGrpSpPr>
          <p:cNvPr id="29" name="Group 28"/>
          <p:cNvGrpSpPr/>
          <p:nvPr/>
        </p:nvGrpSpPr>
        <p:grpSpPr>
          <a:xfrm>
            <a:off x="10257068" y="3222266"/>
            <a:ext cx="1678258" cy="2376429"/>
            <a:chOff x="9604339" y="1663923"/>
            <a:chExt cx="1314106" cy="2109755"/>
          </a:xfrm>
        </p:grpSpPr>
        <p:sp>
          <p:nvSpPr>
            <p:cNvPr id="30" name="Freeform 29"/>
            <p:cNvSpPr/>
            <p:nvPr/>
          </p:nvSpPr>
          <p:spPr>
            <a:xfrm>
              <a:off x="9604339" y="1663925"/>
              <a:ext cx="1314106" cy="2109753"/>
            </a:xfrm>
            <a:custGeom>
              <a:avLst/>
              <a:gdLst>
                <a:gd name="connsiteX0" fmla="*/ 1167037 w 2334074"/>
                <a:gd name="connsiteY0" fmla="*/ 0 h 3747277"/>
                <a:gd name="connsiteX1" fmla="*/ 2334074 w 2334074"/>
                <a:gd name="connsiteY1" fmla="*/ 1167037 h 3747277"/>
                <a:gd name="connsiteX2" fmla="*/ 2310364 w 2334074"/>
                <a:gd name="connsiteY2" fmla="*/ 1402236 h 3747277"/>
                <a:gd name="connsiteX3" fmla="*/ 2306194 w 2334074"/>
                <a:gd name="connsiteY3" fmla="*/ 1418453 h 3747277"/>
                <a:gd name="connsiteX4" fmla="*/ 2281606 w 2334074"/>
                <a:gd name="connsiteY4" fmla="*/ 1514078 h 3747277"/>
                <a:gd name="connsiteX5" fmla="*/ 2242362 w 2334074"/>
                <a:gd name="connsiteY5" fmla="*/ 1621301 h 3747277"/>
                <a:gd name="connsiteX6" fmla="*/ 2226859 w 2334074"/>
                <a:gd name="connsiteY6" fmla="*/ 1653484 h 3747277"/>
                <a:gd name="connsiteX7" fmla="*/ 2182984 w 2334074"/>
                <a:gd name="connsiteY7" fmla="*/ 1740164 h 3747277"/>
                <a:gd name="connsiteX8" fmla="*/ 2182981 w 2334074"/>
                <a:gd name="connsiteY8" fmla="*/ 1740169 h 3747277"/>
                <a:gd name="connsiteX9" fmla="*/ 1167037 w 2334074"/>
                <a:gd name="connsiteY9" fmla="*/ 3747277 h 3747277"/>
                <a:gd name="connsiteX10" fmla="*/ 151093 w 2334074"/>
                <a:gd name="connsiteY10" fmla="*/ 1740169 h 3747277"/>
                <a:gd name="connsiteX11" fmla="*/ 151090 w 2334074"/>
                <a:gd name="connsiteY11" fmla="*/ 1740164 h 3747277"/>
                <a:gd name="connsiteX12" fmla="*/ 107215 w 2334074"/>
                <a:gd name="connsiteY12" fmla="*/ 1653484 h 3747277"/>
                <a:gd name="connsiteX13" fmla="*/ 91712 w 2334074"/>
                <a:gd name="connsiteY13" fmla="*/ 1621301 h 3747277"/>
                <a:gd name="connsiteX14" fmla="*/ 52468 w 2334074"/>
                <a:gd name="connsiteY14" fmla="*/ 1514078 h 3747277"/>
                <a:gd name="connsiteX15" fmla="*/ 27880 w 2334074"/>
                <a:gd name="connsiteY15" fmla="*/ 1418453 h 3747277"/>
                <a:gd name="connsiteX16" fmla="*/ 23710 w 2334074"/>
                <a:gd name="connsiteY16" fmla="*/ 1402236 h 3747277"/>
                <a:gd name="connsiteX17" fmla="*/ 0 w 2334074"/>
                <a:gd name="connsiteY17" fmla="*/ 1167037 h 3747277"/>
                <a:gd name="connsiteX18" fmla="*/ 1167037 w 2334074"/>
                <a:gd name="connsiteY18" fmla="*/ 0 h 374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4074" h="3747277">
                  <a:moveTo>
                    <a:pt x="1167037" y="0"/>
                  </a:moveTo>
                  <a:cubicBezTo>
                    <a:pt x="1811574" y="0"/>
                    <a:pt x="2334074" y="522500"/>
                    <a:pt x="2334074" y="1167037"/>
                  </a:cubicBezTo>
                  <a:cubicBezTo>
                    <a:pt x="2334074" y="1247604"/>
                    <a:pt x="2325910" y="1326265"/>
                    <a:pt x="2310364" y="1402236"/>
                  </a:cubicBezTo>
                  <a:lnTo>
                    <a:pt x="2306194" y="1418453"/>
                  </a:lnTo>
                  <a:lnTo>
                    <a:pt x="2281606" y="1514078"/>
                  </a:lnTo>
                  <a:cubicBezTo>
                    <a:pt x="2270240" y="1550622"/>
                    <a:pt x="2257127" y="1586395"/>
                    <a:pt x="2242362" y="1621301"/>
                  </a:cubicBezTo>
                  <a:lnTo>
                    <a:pt x="2226859" y="1653484"/>
                  </a:lnTo>
                  <a:lnTo>
                    <a:pt x="2182984" y="1740164"/>
                  </a:lnTo>
                  <a:lnTo>
                    <a:pt x="2182981" y="1740169"/>
                  </a:lnTo>
                  <a:lnTo>
                    <a:pt x="1167037" y="3747277"/>
                  </a:lnTo>
                  <a:lnTo>
                    <a:pt x="151093" y="1740169"/>
                  </a:lnTo>
                  <a:lnTo>
                    <a:pt x="151090" y="1740164"/>
                  </a:lnTo>
                  <a:lnTo>
                    <a:pt x="107215" y="1653484"/>
                  </a:lnTo>
                  <a:lnTo>
                    <a:pt x="91712" y="1621301"/>
                  </a:lnTo>
                  <a:cubicBezTo>
                    <a:pt x="76948" y="1586395"/>
                    <a:pt x="63834" y="1550622"/>
                    <a:pt x="52468" y="1514078"/>
                  </a:cubicBezTo>
                  <a:lnTo>
                    <a:pt x="27880" y="1418453"/>
                  </a:lnTo>
                  <a:lnTo>
                    <a:pt x="23710" y="1402236"/>
                  </a:lnTo>
                  <a:cubicBezTo>
                    <a:pt x="8164" y="1326265"/>
                    <a:pt x="0" y="1247604"/>
                    <a:pt x="0" y="1167037"/>
                  </a:cubicBezTo>
                  <a:cubicBezTo>
                    <a:pt x="0" y="522500"/>
                    <a:pt x="522500" y="0"/>
                    <a:pt x="1167037" y="0"/>
                  </a:cubicBezTo>
                  <a:close/>
                </a:path>
              </a:pathLst>
            </a:cu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Freeform 30"/>
            <p:cNvSpPr/>
            <p:nvPr/>
          </p:nvSpPr>
          <p:spPr>
            <a:xfrm>
              <a:off x="10261392" y="1663923"/>
              <a:ext cx="657053" cy="2109753"/>
            </a:xfrm>
            <a:custGeom>
              <a:avLst/>
              <a:gdLst>
                <a:gd name="connsiteX0" fmla="*/ 0 w 657053"/>
                <a:gd name="connsiteY0" fmla="*/ 0 h 2109753"/>
                <a:gd name="connsiteX1" fmla="*/ 657053 w 657053"/>
                <a:gd name="connsiteY1" fmla="*/ 657053 h 2109753"/>
                <a:gd name="connsiteX2" fmla="*/ 643704 w 657053"/>
                <a:gd name="connsiteY2" fmla="*/ 789473 h 2109753"/>
                <a:gd name="connsiteX3" fmla="*/ 641356 w 657053"/>
                <a:gd name="connsiteY3" fmla="*/ 798603 h 2109753"/>
                <a:gd name="connsiteX4" fmla="*/ 627513 w 657053"/>
                <a:gd name="connsiteY4" fmla="*/ 852441 h 2109753"/>
                <a:gd name="connsiteX5" fmla="*/ 605418 w 657053"/>
                <a:gd name="connsiteY5" fmla="*/ 912808 h 2109753"/>
                <a:gd name="connsiteX6" fmla="*/ 596690 w 657053"/>
                <a:gd name="connsiteY6" fmla="*/ 930928 h 2109753"/>
                <a:gd name="connsiteX7" fmla="*/ 571988 w 657053"/>
                <a:gd name="connsiteY7" fmla="*/ 979729 h 2109753"/>
                <a:gd name="connsiteX8" fmla="*/ 571986 w 657053"/>
                <a:gd name="connsiteY8" fmla="*/ 979732 h 2109753"/>
                <a:gd name="connsiteX9" fmla="*/ 0 w 657053"/>
                <a:gd name="connsiteY9" fmla="*/ 2109753 h 21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053" h="2109753">
                  <a:moveTo>
                    <a:pt x="0" y="0"/>
                  </a:moveTo>
                  <a:cubicBezTo>
                    <a:pt x="362881" y="0"/>
                    <a:pt x="657053" y="294173"/>
                    <a:pt x="657053" y="657053"/>
                  </a:cubicBezTo>
                  <a:cubicBezTo>
                    <a:pt x="657053" y="702413"/>
                    <a:pt x="652457" y="746700"/>
                    <a:pt x="643704" y="789473"/>
                  </a:cubicBezTo>
                  <a:lnTo>
                    <a:pt x="641356" y="798603"/>
                  </a:lnTo>
                  <a:lnTo>
                    <a:pt x="627513" y="852441"/>
                  </a:lnTo>
                  <a:cubicBezTo>
                    <a:pt x="621114" y="873015"/>
                    <a:pt x="613731" y="893156"/>
                    <a:pt x="605418" y="912808"/>
                  </a:cubicBezTo>
                  <a:lnTo>
                    <a:pt x="596690" y="930928"/>
                  </a:lnTo>
                  <a:lnTo>
                    <a:pt x="571988" y="979729"/>
                  </a:lnTo>
                  <a:lnTo>
                    <a:pt x="571986" y="979732"/>
                  </a:lnTo>
                  <a:lnTo>
                    <a:pt x="0" y="2109753"/>
                  </a:lnTo>
                  <a:close/>
                </a:path>
              </a:pathLst>
            </a:custGeom>
            <a:solidFill>
              <a:schemeClr val="tx2">
                <a:lumMod val="50000"/>
                <a:alpha val="5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Oval 31"/>
            <p:cNvSpPr/>
            <p:nvPr/>
          </p:nvSpPr>
          <p:spPr>
            <a:xfrm>
              <a:off x="9740175" y="1801013"/>
              <a:ext cx="1039928" cy="1039928"/>
            </a:xfrm>
            <a:prstGeom prst="ellipse">
              <a:avLst/>
            </a:prstGeom>
            <a:solidFill>
              <a:schemeClr val="bg1">
                <a:lumMod val="95000"/>
              </a:schemeClr>
            </a:solidFill>
            <a:ln w="28575" cap="flat" cmpd="sng" algn="ctr">
              <a:solidFill>
                <a:schemeClr val="accent6">
                  <a:lumMod val="75000"/>
                </a:schemeClr>
              </a:solidFill>
              <a:prstDash val="solid"/>
              <a:miter lim="800000"/>
            </a:ln>
            <a:effectLst/>
          </p:spPr>
          <p:txBody>
            <a:bodyPr rtlCol="0" anchor="ctr"/>
            <a:lstStyle/>
            <a:p>
              <a:pPr algn="ctr"/>
              <a:r>
                <a:rPr lang="en-US" sz="2000" kern="0" dirty="0" smtClean="0">
                  <a:latin typeface="Calibri" panose="020F0502020204030204"/>
                </a:rPr>
                <a:t>Trade Shows</a:t>
              </a:r>
              <a:endParaRPr lang="en-US" sz="2000" kern="0" dirty="0">
                <a:latin typeface="Calibri" panose="020F0502020204030204"/>
              </a:endParaRPr>
            </a:p>
          </p:txBody>
        </p:sp>
      </p:grpSp>
    </p:spTree>
    <p:extLst>
      <p:ext uri="{BB962C8B-B14F-4D97-AF65-F5344CB8AC3E}">
        <p14:creationId xmlns:p14="http://schemas.microsoft.com/office/powerpoint/2010/main" val="4135165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000" dirty="0" smtClean="0"/>
              <a:t>Data Direct Saudi Arabia</a:t>
            </a:r>
            <a:endParaRPr lang="en-US" sz="4000" dirty="0"/>
          </a:p>
        </p:txBody>
      </p:sp>
      <p:sp>
        <p:nvSpPr>
          <p:cNvPr id="3" name="Content Placeholder 2"/>
          <p:cNvSpPr>
            <a:spLocks noGrp="1"/>
          </p:cNvSpPr>
          <p:nvPr>
            <p:ph idx="1"/>
          </p:nvPr>
        </p:nvSpPr>
        <p:spPr>
          <a:xfrm>
            <a:off x="838200" y="1215614"/>
            <a:ext cx="10515600" cy="4961349"/>
          </a:xfrm>
        </p:spPr>
        <p:txBody>
          <a:bodyPr>
            <a:noAutofit/>
          </a:bodyPr>
          <a:lstStyle/>
          <a:p>
            <a:pPr marL="0" indent="0">
              <a:lnSpc>
                <a:spcPct val="120000"/>
              </a:lnSpc>
              <a:buNone/>
            </a:pPr>
            <a:endParaRPr lang="en-US" sz="2400" b="1" dirty="0" smtClean="0">
              <a:solidFill>
                <a:schemeClr val="accent1">
                  <a:lumMod val="75000"/>
                </a:schemeClr>
              </a:solidFill>
              <a:latin typeface="Arial "/>
              <a:cs typeface="Times New Roman" panose="02020603050405020304" pitchFamily="18" charset="0"/>
            </a:endParaRPr>
          </a:p>
          <a:p>
            <a:pPr marL="0" indent="0">
              <a:lnSpc>
                <a:spcPct val="120000"/>
              </a:lnSpc>
              <a:buNone/>
            </a:pPr>
            <a:r>
              <a:rPr lang="en-US" sz="1400" b="1" dirty="0" smtClean="0">
                <a:latin typeface="Arial "/>
                <a:cs typeface="Times New Roman" panose="02020603050405020304" pitchFamily="18" charset="0"/>
              </a:rPr>
              <a:t>Organization</a:t>
            </a:r>
            <a:endParaRPr lang="en-US" sz="1400" b="1" dirty="0">
              <a:latin typeface="Arial "/>
              <a:cs typeface="Times New Roman" panose="02020603050405020304" pitchFamily="18" charset="0"/>
            </a:endParaRPr>
          </a:p>
          <a:p>
            <a:pPr lvl="1">
              <a:lnSpc>
                <a:spcPct val="100000"/>
              </a:lnSpc>
              <a:buFont typeface="Arial" panose="020B0604020202020204" pitchFamily="34" charset="0"/>
              <a:buChar char="•"/>
            </a:pPr>
            <a:r>
              <a:rPr lang="en-US" sz="1400" dirty="0">
                <a:latin typeface="Arial "/>
                <a:cs typeface="Times New Roman" panose="02020603050405020304" pitchFamily="18" charset="0"/>
              </a:rPr>
              <a:t>Established in </a:t>
            </a:r>
            <a:r>
              <a:rPr lang="en-US" sz="1400" dirty="0">
                <a:latin typeface="Arial "/>
                <a:cs typeface="Times New Roman" panose="02020603050405020304" pitchFamily="18" charset="0"/>
              </a:rPr>
              <a:t>2015 </a:t>
            </a:r>
            <a:r>
              <a:rPr lang="en-US" sz="1400" dirty="0">
                <a:latin typeface="Arial "/>
                <a:cs typeface="Times New Roman" panose="02020603050405020304" pitchFamily="18" charset="0"/>
              </a:rPr>
              <a:t>as a Limited Liability Company (LLC)</a:t>
            </a:r>
          </a:p>
          <a:p>
            <a:pPr lvl="1">
              <a:lnSpc>
                <a:spcPct val="100000"/>
              </a:lnSpc>
            </a:pPr>
            <a:r>
              <a:rPr lang="en-US" sz="1400" dirty="0">
                <a:latin typeface="Arial "/>
                <a:cs typeface="Times New Roman" panose="02020603050405020304" pitchFamily="18" charset="0"/>
              </a:rPr>
              <a:t>Mansour Al Othaimin, Founder &amp; Owner</a:t>
            </a:r>
            <a:endParaRPr lang="en-US" sz="1400" dirty="0">
              <a:latin typeface="Arial "/>
              <a:cs typeface="Times New Roman" panose="02020603050405020304" pitchFamily="18" charset="0"/>
            </a:endParaRPr>
          </a:p>
          <a:p>
            <a:pPr marL="57150" indent="0">
              <a:lnSpc>
                <a:spcPct val="100000"/>
              </a:lnSpc>
              <a:buNone/>
            </a:pPr>
            <a:r>
              <a:rPr lang="en-US" sz="1400" b="1" dirty="0" smtClean="0">
                <a:latin typeface="Arial "/>
                <a:cs typeface="Times New Roman" panose="02020603050405020304" pitchFamily="18" charset="0"/>
              </a:rPr>
              <a:t>Saudi offices</a:t>
            </a:r>
          </a:p>
          <a:p>
            <a:pPr lvl="1">
              <a:lnSpc>
                <a:spcPct val="100000"/>
              </a:lnSpc>
            </a:pPr>
            <a:r>
              <a:rPr lang="en-US" sz="1400" b="1" dirty="0" smtClean="0">
                <a:latin typeface="Arial "/>
                <a:cs typeface="Times New Roman" panose="02020603050405020304" pitchFamily="18" charset="0"/>
              </a:rPr>
              <a:t>	</a:t>
            </a:r>
            <a:r>
              <a:rPr lang="en-US" sz="1400" dirty="0">
                <a:latin typeface="Arial "/>
                <a:cs typeface="Times New Roman" panose="02020603050405020304" pitchFamily="18" charset="0"/>
              </a:rPr>
              <a:t>Al </a:t>
            </a:r>
            <a:r>
              <a:rPr lang="en-US" sz="1400" dirty="0">
                <a:latin typeface="Arial "/>
                <a:cs typeface="Times New Roman" panose="02020603050405020304" pitchFamily="18" charset="0"/>
              </a:rPr>
              <a:t>Rawdhah, Jeddah </a:t>
            </a:r>
          </a:p>
          <a:p>
            <a:pPr lvl="1">
              <a:lnSpc>
                <a:spcPct val="100000"/>
              </a:lnSpc>
            </a:pPr>
            <a:r>
              <a:rPr lang="en-US" sz="1400" dirty="0">
                <a:latin typeface="Arial "/>
                <a:cs typeface="Times New Roman" panose="02020603050405020304" pitchFamily="18" charset="0"/>
              </a:rPr>
              <a:t>	</a:t>
            </a:r>
            <a:r>
              <a:rPr lang="en-US" sz="1400" dirty="0">
                <a:latin typeface="Arial "/>
                <a:cs typeface="Times New Roman" panose="02020603050405020304" pitchFamily="18" charset="0"/>
              </a:rPr>
              <a:t>Olaya Street, Riyadh</a:t>
            </a:r>
            <a:endParaRPr lang="en-US" sz="1400" dirty="0">
              <a:latin typeface="Arial "/>
              <a:cs typeface="Times New Roman" panose="02020603050405020304" pitchFamily="18" charset="0"/>
            </a:endParaRPr>
          </a:p>
          <a:p>
            <a:pPr marL="57150" indent="0">
              <a:lnSpc>
                <a:spcPct val="100000"/>
              </a:lnSpc>
              <a:buNone/>
            </a:pPr>
            <a:r>
              <a:rPr lang="en-US" sz="1400" b="1" dirty="0" smtClean="0">
                <a:latin typeface="Arial "/>
                <a:cs typeface="Times New Roman" panose="02020603050405020304" pitchFamily="18" charset="0"/>
              </a:rPr>
              <a:t>Presence </a:t>
            </a:r>
            <a:endParaRPr lang="en-US" sz="1400" b="1" dirty="0">
              <a:latin typeface="Arial "/>
              <a:cs typeface="Times New Roman" panose="02020603050405020304" pitchFamily="18" charset="0"/>
            </a:endParaRPr>
          </a:p>
          <a:p>
            <a:pPr lvl="1">
              <a:lnSpc>
                <a:spcPct val="100000"/>
              </a:lnSpc>
            </a:pPr>
            <a:r>
              <a:rPr lang="en-US" sz="1400" dirty="0">
                <a:latin typeface="Arial "/>
                <a:cs typeface="Times New Roman" panose="02020603050405020304" pitchFamily="18" charset="0"/>
              </a:rPr>
              <a:t>UAE, Oman, Nigeria &amp; Sri Lanka</a:t>
            </a:r>
          </a:p>
          <a:p>
            <a:pPr lvl="1">
              <a:lnSpc>
                <a:spcPct val="100000"/>
              </a:lnSpc>
            </a:pPr>
            <a:r>
              <a:rPr lang="en-US" sz="1400" dirty="0">
                <a:latin typeface="Arial "/>
                <a:cs typeface="Times New Roman" panose="02020603050405020304" pitchFamily="18" charset="0"/>
              </a:rPr>
              <a:t>HQ</a:t>
            </a:r>
            <a:r>
              <a:rPr lang="en-US" sz="1400" dirty="0">
                <a:latin typeface="Arial "/>
                <a:cs typeface="Times New Roman" panose="02020603050405020304" pitchFamily="18" charset="0"/>
              </a:rPr>
              <a:t>: </a:t>
            </a:r>
            <a:r>
              <a:rPr lang="en-US" sz="1400" dirty="0">
                <a:latin typeface="Arial "/>
                <a:cs typeface="Times New Roman" panose="02020603050405020304" pitchFamily="18" charset="0"/>
              </a:rPr>
              <a:t>Dubai, UAE </a:t>
            </a:r>
          </a:p>
          <a:p>
            <a:pPr lvl="1">
              <a:lnSpc>
                <a:spcPct val="100000"/>
              </a:lnSpc>
            </a:pPr>
            <a:r>
              <a:rPr lang="en-US" sz="1400" dirty="0">
                <a:latin typeface="Arial "/>
                <a:cs typeface="Times New Roman" panose="02020603050405020304" pitchFamily="18" charset="0"/>
              </a:rPr>
              <a:t>Over 500 employees</a:t>
            </a:r>
            <a:endParaRPr lang="en-US" sz="1400" dirty="0">
              <a:latin typeface="Arial "/>
              <a:cs typeface="Times New Roman" panose="02020603050405020304" pitchFamily="18" charset="0"/>
            </a:endParaRPr>
          </a:p>
          <a:p>
            <a:pPr marL="0" indent="0">
              <a:lnSpc>
                <a:spcPct val="100000"/>
              </a:lnSpc>
              <a:buNone/>
            </a:pPr>
            <a:r>
              <a:rPr lang="en-US" sz="1400" b="1" dirty="0" smtClean="0">
                <a:latin typeface="Arial "/>
                <a:cs typeface="Times New Roman" panose="02020603050405020304" pitchFamily="18" charset="0"/>
              </a:rPr>
              <a:t>Servicing clients across </a:t>
            </a:r>
          </a:p>
          <a:p>
            <a:pPr lvl="1">
              <a:lnSpc>
                <a:spcPct val="100000"/>
              </a:lnSpc>
              <a:buFont typeface="Arial" panose="020B0604020202020204" pitchFamily="34" charset="0"/>
              <a:buChar char="•"/>
            </a:pPr>
            <a:r>
              <a:rPr lang="en-US" sz="1400" dirty="0" smtClean="0">
                <a:latin typeface="Arial "/>
                <a:cs typeface="Times New Roman" panose="02020603050405020304" pitchFamily="18" charset="0"/>
              </a:rPr>
              <a:t>GCC, Levant, Asia &amp; Africa</a:t>
            </a:r>
          </a:p>
          <a:p>
            <a:pPr marL="0" indent="0">
              <a:lnSpc>
                <a:spcPct val="100000"/>
              </a:lnSpc>
              <a:buNone/>
            </a:pPr>
            <a:r>
              <a:rPr lang="en-US" sz="1400" b="1" dirty="0" smtClean="0">
                <a:latin typeface="Arial "/>
                <a:cs typeface="Times New Roman" panose="02020603050405020304" pitchFamily="18" charset="0"/>
              </a:rPr>
              <a:t>Industry Presence</a:t>
            </a:r>
          </a:p>
          <a:p>
            <a:pPr lvl="1">
              <a:lnSpc>
                <a:spcPct val="100000"/>
              </a:lnSpc>
            </a:pPr>
            <a:r>
              <a:rPr lang="en-US" sz="1400" dirty="0" smtClean="0">
                <a:latin typeface="Arial "/>
                <a:cs typeface="Times New Roman" panose="02020603050405020304" pitchFamily="18" charset="0"/>
              </a:rPr>
              <a:t>Banking, Insurance, Retail, Hospitality, Automobile, Real estate, Information Technology &amp; Government</a:t>
            </a:r>
          </a:p>
        </p:txBody>
      </p:sp>
    </p:spTree>
    <p:extLst>
      <p:ext uri="{BB962C8B-B14F-4D97-AF65-F5344CB8AC3E}">
        <p14:creationId xmlns:p14="http://schemas.microsoft.com/office/powerpoint/2010/main" val="20264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9448800" y="6465888"/>
            <a:ext cx="2743200" cy="280987"/>
          </a:xfrm>
        </p:spPr>
        <p:txBody>
          <a:bodyPr/>
          <a:lstStyle/>
          <a:p>
            <a:fld id="{6E18DBF4-37B7-4C4F-9728-A1C100B177EE}" type="slidenum">
              <a:rPr lang="en-US" smtClean="0"/>
              <a:pPr/>
              <a:t>30</a:t>
            </a:fld>
            <a:endParaRPr lang="en-US"/>
          </a:p>
        </p:txBody>
      </p:sp>
      <p:sp>
        <p:nvSpPr>
          <p:cNvPr id="4" name="Footer Placeholder 3"/>
          <p:cNvSpPr>
            <a:spLocks noGrp="1"/>
          </p:cNvSpPr>
          <p:nvPr>
            <p:ph type="ftr" sz="quarter" idx="4294967295"/>
          </p:nvPr>
        </p:nvSpPr>
        <p:spPr>
          <a:xfrm>
            <a:off x="4170947" y="6577013"/>
            <a:ext cx="4114800" cy="280987"/>
          </a:xfrm>
        </p:spPr>
        <p:txBody>
          <a:bodyPr/>
          <a:lstStyle/>
          <a:p>
            <a:r>
              <a:rPr lang="en-US" dirty="0" smtClean="0"/>
              <a:t>COPYRIGHT © 2017 DATA DIRECT </a:t>
            </a:r>
            <a:r>
              <a:rPr lang="en-US" dirty="0" smtClean="0"/>
              <a:t>ALL </a:t>
            </a:r>
            <a:r>
              <a:rPr lang="en-US" dirty="0" smtClean="0"/>
              <a:t>RIGHTS RESERVED</a:t>
            </a:r>
            <a:endParaRPr lang="en-US" dirty="0"/>
          </a:p>
        </p:txBody>
      </p:sp>
      <p:sp>
        <p:nvSpPr>
          <p:cNvPr id="3" name="Date Placeholder 2"/>
          <p:cNvSpPr>
            <a:spLocks noGrp="1"/>
          </p:cNvSpPr>
          <p:nvPr>
            <p:ph type="dt" sz="half" idx="4294967295"/>
          </p:nvPr>
        </p:nvSpPr>
        <p:spPr>
          <a:xfrm>
            <a:off x="0" y="6465888"/>
            <a:ext cx="2743200" cy="280987"/>
          </a:xfrm>
        </p:spPr>
        <p:txBody>
          <a:bodyPr/>
          <a:lstStyle/>
          <a:p>
            <a:fld id="{CAE0676E-62E8-45C9-B443-240990B8E0DF}" type="datetime1">
              <a:rPr lang="en-US" smtClean="0"/>
              <a:pPr/>
              <a:t>9/25/2017</a:t>
            </a:fld>
            <a:endParaRPr lang="en-US"/>
          </a:p>
        </p:txBody>
      </p:sp>
      <p:sp>
        <p:nvSpPr>
          <p:cNvPr id="6" name="Title 5"/>
          <p:cNvSpPr txBox="1">
            <a:spLocks/>
          </p:cNvSpPr>
          <p:nvPr/>
        </p:nvSpPr>
        <p:spPr>
          <a:xfrm>
            <a:off x="7213600" y="2560638"/>
            <a:ext cx="4572000" cy="2852737"/>
          </a:xfrm>
          <a:prstGeom prst="rect">
            <a:avLst/>
          </a:prstGeom>
          <a:solidFill>
            <a:schemeClr val="bg1">
              <a:alpha val="55000"/>
            </a:schemeClr>
          </a:solidFill>
        </p:spPr>
        <p:txBody>
          <a:bodyPr vert="horz" lIns="274320" tIns="91440" rIns="274320" bIns="182880" rtlCol="0" anchor="ctr">
            <a:norm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r>
              <a:rPr lang="en-US" dirty="0" smtClean="0">
                <a:solidFill>
                  <a:srgbClr val="273339"/>
                </a:solidFill>
              </a:rPr>
              <a:t>Creative services</a:t>
            </a:r>
            <a:endParaRPr lang="en-US" dirty="0">
              <a:solidFill>
                <a:srgbClr val="273339"/>
              </a:solidFill>
            </a:endParaRPr>
          </a:p>
        </p:txBody>
      </p:sp>
    </p:spTree>
    <p:extLst>
      <p:ext uri="{BB962C8B-B14F-4D97-AF65-F5344CB8AC3E}">
        <p14:creationId xmlns:p14="http://schemas.microsoft.com/office/powerpoint/2010/main" val="29153811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p:txBody>
          <a:bodyPr>
            <a:normAutofit fontScale="90000"/>
          </a:bodyPr>
          <a:lstStyle/>
          <a:p>
            <a:r>
              <a:rPr lang="en-US" dirty="0" smtClean="0"/>
              <a:t>Creative Services</a:t>
            </a:r>
            <a:endParaRPr lang="en-US" dirty="0"/>
          </a:p>
        </p:txBody>
      </p:sp>
      <p:sp>
        <p:nvSpPr>
          <p:cNvPr id="56" name="Text Placeholder 55"/>
          <p:cNvSpPr>
            <a:spLocks noGrp="1"/>
          </p:cNvSpPr>
          <p:nvPr>
            <p:ph type="body" sz="quarter" idx="13"/>
          </p:nvPr>
        </p:nvSpPr>
        <p:spPr/>
        <p:txBody>
          <a:bodyPr/>
          <a:lstStyle/>
          <a:p>
            <a:r>
              <a:rPr lang="en-US" dirty="0" smtClean="0"/>
              <a:t>Services</a:t>
            </a:r>
            <a:endParaRPr lang="en-US" dirty="0"/>
          </a:p>
        </p:txBody>
      </p:sp>
      <p:sp>
        <p:nvSpPr>
          <p:cNvPr id="57" name="Text Placeholder 56"/>
          <p:cNvSpPr>
            <a:spLocks noGrp="1"/>
          </p:cNvSpPr>
          <p:nvPr>
            <p:ph type="body" sz="quarter" idx="14"/>
          </p:nvPr>
        </p:nvSpPr>
        <p:spPr/>
        <p:txBody>
          <a:bodyPr/>
          <a:lstStyle/>
          <a:p>
            <a:r>
              <a:rPr lang="en-US" dirty="0" smtClean="0"/>
              <a:t>ATL </a:t>
            </a:r>
            <a:endParaRPr lang="en-US" dirty="0"/>
          </a:p>
        </p:txBody>
      </p:sp>
      <p:sp>
        <p:nvSpPr>
          <p:cNvPr id="58" name="Text Placeholder 57"/>
          <p:cNvSpPr>
            <a:spLocks noGrp="1"/>
          </p:cNvSpPr>
          <p:nvPr>
            <p:ph type="body" sz="quarter" idx="15"/>
          </p:nvPr>
        </p:nvSpPr>
        <p:spPr/>
        <p:txBody>
          <a:bodyPr/>
          <a:lstStyle/>
          <a:p>
            <a:r>
              <a:rPr lang="en-US" dirty="0" smtClean="0"/>
              <a:t>BTL</a:t>
            </a:r>
            <a:endParaRPr lang="en-US" dirty="0"/>
          </a:p>
        </p:txBody>
      </p:sp>
      <p:sp>
        <p:nvSpPr>
          <p:cNvPr id="59" name="Text Placeholder 58"/>
          <p:cNvSpPr>
            <a:spLocks noGrp="1"/>
          </p:cNvSpPr>
          <p:nvPr>
            <p:ph type="body" sz="quarter" idx="16"/>
          </p:nvPr>
        </p:nvSpPr>
        <p:spPr/>
        <p:txBody>
          <a:bodyPr/>
          <a:lstStyle/>
          <a:p>
            <a:r>
              <a:rPr lang="en-US" dirty="0" smtClean="0"/>
              <a:t>Collaterals</a:t>
            </a:r>
            <a:endParaRPr lang="en-US" dirty="0"/>
          </a:p>
        </p:txBody>
      </p:sp>
      <p:sp>
        <p:nvSpPr>
          <p:cNvPr id="60" name="Text Placeholder 59"/>
          <p:cNvSpPr>
            <a:spLocks noGrp="1"/>
          </p:cNvSpPr>
          <p:nvPr>
            <p:ph type="body" sz="quarter" idx="17"/>
          </p:nvPr>
        </p:nvSpPr>
        <p:spPr/>
        <p:txBody>
          <a:bodyPr/>
          <a:lstStyle/>
          <a:p>
            <a:r>
              <a:rPr lang="en-US" dirty="0" smtClean="0"/>
              <a:t>Digital</a:t>
            </a:r>
            <a:endParaRPr lang="en-US" dirty="0"/>
          </a:p>
        </p:txBody>
      </p:sp>
      <p:sp>
        <p:nvSpPr>
          <p:cNvPr id="61" name="Text Placeholder 60"/>
          <p:cNvSpPr>
            <a:spLocks noGrp="1"/>
          </p:cNvSpPr>
          <p:nvPr>
            <p:ph type="body" sz="quarter" idx="18"/>
          </p:nvPr>
        </p:nvSpPr>
        <p:spPr/>
        <p:txBody>
          <a:bodyPr>
            <a:normAutofit/>
          </a:bodyPr>
          <a:lstStyle/>
          <a:p>
            <a:r>
              <a:rPr lang="en-US" sz="1800" dirty="0" smtClean="0"/>
              <a:t>TVC</a:t>
            </a:r>
          </a:p>
          <a:p>
            <a:r>
              <a:rPr lang="en-US" sz="1800" dirty="0" smtClean="0"/>
              <a:t>Radio </a:t>
            </a:r>
          </a:p>
          <a:p>
            <a:r>
              <a:rPr lang="en-US" sz="1800" dirty="0" smtClean="0"/>
              <a:t>Print</a:t>
            </a:r>
          </a:p>
          <a:p>
            <a:r>
              <a:rPr lang="en-US" sz="1800" dirty="0" smtClean="0"/>
              <a:t>Outdoor</a:t>
            </a:r>
          </a:p>
          <a:p>
            <a:r>
              <a:rPr lang="en-US" sz="1800" dirty="0" smtClean="0"/>
              <a:t>Radio</a:t>
            </a:r>
            <a:endParaRPr lang="en-US" sz="1800" dirty="0"/>
          </a:p>
        </p:txBody>
      </p:sp>
      <p:sp>
        <p:nvSpPr>
          <p:cNvPr id="63" name="Text Placeholder 62"/>
          <p:cNvSpPr>
            <a:spLocks noGrp="1"/>
          </p:cNvSpPr>
          <p:nvPr>
            <p:ph type="body" sz="quarter" idx="21"/>
          </p:nvPr>
        </p:nvSpPr>
        <p:spPr/>
        <p:txBody>
          <a:bodyPr>
            <a:normAutofit/>
          </a:bodyPr>
          <a:lstStyle/>
          <a:p>
            <a:r>
              <a:rPr lang="en-US" sz="1800" dirty="0" smtClean="0"/>
              <a:t>BTL Campaign elements</a:t>
            </a:r>
          </a:p>
          <a:p>
            <a:r>
              <a:rPr lang="en-US" sz="1800" dirty="0" smtClean="0"/>
              <a:t>Lama</a:t>
            </a:r>
          </a:p>
          <a:p>
            <a:r>
              <a:rPr lang="en-US" sz="1800" dirty="0" smtClean="0"/>
              <a:t>Floor standees</a:t>
            </a:r>
          </a:p>
          <a:p>
            <a:endParaRPr lang="en-US" sz="1800" dirty="0"/>
          </a:p>
        </p:txBody>
      </p:sp>
      <p:sp>
        <p:nvSpPr>
          <p:cNvPr id="64" name="Text Placeholder 63"/>
          <p:cNvSpPr>
            <a:spLocks noGrp="1"/>
          </p:cNvSpPr>
          <p:nvPr>
            <p:ph type="body" sz="quarter" idx="22"/>
          </p:nvPr>
        </p:nvSpPr>
        <p:spPr/>
        <p:txBody>
          <a:bodyPr>
            <a:normAutofit/>
          </a:bodyPr>
          <a:lstStyle/>
          <a:p>
            <a:r>
              <a:rPr lang="en-US" sz="1800" dirty="0" smtClean="0"/>
              <a:t>Brochure</a:t>
            </a:r>
          </a:p>
          <a:p>
            <a:r>
              <a:rPr lang="en-US" sz="1800" dirty="0" smtClean="0"/>
              <a:t>Newsletters</a:t>
            </a:r>
          </a:p>
          <a:p>
            <a:r>
              <a:rPr lang="en-US" sz="1800" dirty="0" smtClean="0"/>
              <a:t>Flyers</a:t>
            </a:r>
          </a:p>
          <a:p>
            <a:r>
              <a:rPr lang="en-US" sz="1800" dirty="0" smtClean="0"/>
              <a:t>POS</a:t>
            </a:r>
          </a:p>
          <a:p>
            <a:endParaRPr lang="en-US" sz="1800" dirty="0"/>
          </a:p>
        </p:txBody>
      </p:sp>
      <p:sp>
        <p:nvSpPr>
          <p:cNvPr id="65" name="Text Placeholder 64"/>
          <p:cNvSpPr>
            <a:spLocks noGrp="1"/>
          </p:cNvSpPr>
          <p:nvPr>
            <p:ph type="body" sz="quarter" idx="23"/>
          </p:nvPr>
        </p:nvSpPr>
        <p:spPr/>
        <p:txBody>
          <a:bodyPr>
            <a:normAutofit/>
          </a:bodyPr>
          <a:lstStyle/>
          <a:p>
            <a:r>
              <a:rPr lang="en-US" sz="1800" dirty="0" smtClean="0"/>
              <a:t>Banners</a:t>
            </a:r>
          </a:p>
          <a:p>
            <a:r>
              <a:rPr lang="en-US" sz="1800" dirty="0" smtClean="0"/>
              <a:t>Mailers</a:t>
            </a:r>
          </a:p>
          <a:p>
            <a:r>
              <a:rPr lang="en-US" sz="1800" dirty="0" smtClean="0"/>
              <a:t>Landing page</a:t>
            </a:r>
          </a:p>
          <a:p>
            <a:r>
              <a:rPr lang="en-US" sz="1800" dirty="0" smtClean="0"/>
              <a:t>Page capture</a:t>
            </a:r>
            <a:endParaRPr lang="en-US" sz="1800" dirty="0"/>
          </a:p>
        </p:txBody>
      </p:sp>
    </p:spTree>
    <p:extLst>
      <p:ext uri="{BB962C8B-B14F-4D97-AF65-F5344CB8AC3E}">
        <p14:creationId xmlns:p14="http://schemas.microsoft.com/office/powerpoint/2010/main" val="22537895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KSA Business</a:t>
            </a:r>
            <a:endParaRPr lang="en-US" dirty="0"/>
          </a:p>
        </p:txBody>
      </p:sp>
      <p:sp>
        <p:nvSpPr>
          <p:cNvPr id="3" name="Date Placeholder 2"/>
          <p:cNvSpPr>
            <a:spLocks noGrp="1"/>
          </p:cNvSpPr>
          <p:nvPr>
            <p:ph type="dt" sz="half" idx="10"/>
          </p:nvPr>
        </p:nvSpPr>
        <p:spPr>
          <a:xfrm>
            <a:off x="0" y="6384415"/>
            <a:ext cx="1543821" cy="365125"/>
          </a:xfrm>
        </p:spPr>
        <p:txBody>
          <a:bodyPr/>
          <a:lstStyle/>
          <a:p>
            <a:fld id="{4CBDAB36-FCD6-48FE-B732-9BEDC6D0E828}" type="datetime1">
              <a:rPr lang="en-US" smtClean="0"/>
              <a:pPr/>
              <a:t>9/25/2017</a:t>
            </a:fld>
            <a:endParaRPr lang="en-US"/>
          </a:p>
        </p:txBody>
      </p:sp>
      <p:sp>
        <p:nvSpPr>
          <p:cNvPr id="4" name="Footer Placeholder 3"/>
          <p:cNvSpPr>
            <a:spLocks noGrp="1"/>
          </p:cNvSpPr>
          <p:nvPr>
            <p:ph type="ftr" sz="quarter" idx="11"/>
          </p:nvPr>
        </p:nvSpPr>
        <p:spPr>
          <a:xfrm>
            <a:off x="4486568" y="6384414"/>
            <a:ext cx="4114800" cy="365125"/>
          </a:xfrm>
        </p:spPr>
        <p:txBody>
          <a:bodyPr/>
          <a:lstStyle/>
          <a:p>
            <a:r>
              <a:rPr lang="en-US" dirty="0" smtClean="0"/>
              <a:t>COPYRIGHT © 2017 DATA DIRECT </a:t>
            </a:r>
            <a:r>
              <a:rPr lang="en-US" dirty="0" smtClean="0"/>
              <a:t>ALL </a:t>
            </a:r>
            <a:r>
              <a:rPr lang="en-US" dirty="0" smtClean="0"/>
              <a:t>RIGHTS RESERVED</a:t>
            </a:r>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32</a:t>
            </a:fld>
            <a:endParaRPr lang="en-US"/>
          </a:p>
        </p:txBody>
      </p:sp>
      <p:sp>
        <p:nvSpPr>
          <p:cNvPr id="18" name="Text Placeholder 17"/>
          <p:cNvSpPr>
            <a:spLocks noGrp="1"/>
          </p:cNvSpPr>
          <p:nvPr>
            <p:ph type="body" sz="quarter" idx="13"/>
          </p:nvPr>
        </p:nvSpPr>
        <p:spPr/>
        <p:txBody>
          <a:bodyPr/>
          <a:lstStyle/>
          <a:p>
            <a:r>
              <a:rPr lang="en-US" dirty="0" smtClean="0"/>
              <a:t>Overview &amp; infrastructure</a:t>
            </a:r>
            <a:endParaRPr lang="en-US" dirty="0"/>
          </a:p>
        </p:txBody>
      </p:sp>
      <p:pic>
        <p:nvPicPr>
          <p:cNvPr id="20" name="Picture Placeholder 19"/>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532" r="12532"/>
          <a:stretch>
            <a:fillRect/>
          </a:stretch>
        </p:blipFill>
        <p:spPr/>
      </p:pic>
    </p:spTree>
    <p:extLst>
      <p:ext uri="{BB962C8B-B14F-4D97-AF65-F5344CB8AC3E}">
        <p14:creationId xmlns:p14="http://schemas.microsoft.com/office/powerpoint/2010/main" val="14203081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a:bodyPr>
          <a:lstStyle/>
          <a:p>
            <a:pPr marL="57150" indent="0">
              <a:lnSpc>
                <a:spcPct val="110000"/>
              </a:lnSpc>
              <a:buFont typeface="Arial" panose="020B0604020202020204" pitchFamily="34" charset="0"/>
              <a:buNone/>
            </a:pPr>
            <a:r>
              <a:rPr lang="en-US" sz="2400" dirty="0"/>
              <a:t>Facilities </a:t>
            </a:r>
          </a:p>
          <a:p>
            <a:pPr lvl="1">
              <a:lnSpc>
                <a:spcPct val="110000"/>
              </a:lnSpc>
            </a:pPr>
            <a:r>
              <a:rPr lang="en-US" dirty="0"/>
              <a:t>Riyadh </a:t>
            </a:r>
            <a:r>
              <a:rPr lang="en-US" dirty="0" smtClean="0"/>
              <a:t>on-site contact center facility with over 100 seats </a:t>
            </a:r>
            <a:r>
              <a:rPr lang="en-US" dirty="0"/>
              <a:t>and </a:t>
            </a:r>
            <a:r>
              <a:rPr lang="en-US" dirty="0" smtClean="0"/>
              <a:t>management </a:t>
            </a:r>
            <a:r>
              <a:rPr lang="en-US" dirty="0"/>
              <a:t>o</a:t>
            </a:r>
            <a:r>
              <a:rPr lang="en-US" dirty="0" smtClean="0"/>
              <a:t>ffices</a:t>
            </a:r>
            <a:endParaRPr lang="en-US" dirty="0"/>
          </a:p>
          <a:p>
            <a:pPr lvl="1">
              <a:lnSpc>
                <a:spcPct val="110000"/>
              </a:lnSpc>
            </a:pPr>
            <a:r>
              <a:rPr lang="en-US" dirty="0"/>
              <a:t>Jeddah </a:t>
            </a:r>
            <a:r>
              <a:rPr lang="en-US" dirty="0" smtClean="0"/>
              <a:t>office coming up with a 5,000 </a:t>
            </a:r>
            <a:r>
              <a:rPr lang="en-US" dirty="0" smtClean="0"/>
              <a:t>sq.</a:t>
            </a:r>
            <a:r>
              <a:rPr lang="en-US" dirty="0" smtClean="0"/>
              <a:t>ft. </a:t>
            </a:r>
            <a:r>
              <a:rPr lang="en-US" dirty="0" smtClean="0"/>
              <a:t>contact center facility</a:t>
            </a:r>
            <a:endParaRPr lang="en-US" dirty="0"/>
          </a:p>
          <a:p>
            <a:pPr marL="0" indent="0">
              <a:lnSpc>
                <a:spcPct val="110000"/>
              </a:lnSpc>
              <a:buFont typeface="Arial" panose="020B0604020202020204" pitchFamily="34" charset="0"/>
              <a:buNone/>
            </a:pPr>
            <a:r>
              <a:rPr lang="en-US" sz="2400" dirty="0"/>
              <a:t>Servicing clients</a:t>
            </a:r>
          </a:p>
          <a:p>
            <a:pPr lvl="1">
              <a:lnSpc>
                <a:spcPct val="110000"/>
              </a:lnSpc>
            </a:pPr>
            <a:r>
              <a:rPr lang="en-US" dirty="0" smtClean="0"/>
              <a:t>Inbound contact center on an integrated digital platform for Saudi Telecom</a:t>
            </a:r>
            <a:endParaRPr lang="en-US" dirty="0"/>
          </a:p>
          <a:p>
            <a:pPr lvl="1">
              <a:lnSpc>
                <a:spcPct val="110000"/>
              </a:lnSpc>
            </a:pPr>
            <a:r>
              <a:rPr lang="en-US" dirty="0" smtClean="0"/>
              <a:t>Saudi </a:t>
            </a:r>
            <a:r>
              <a:rPr lang="en-US" dirty="0"/>
              <a:t>and </a:t>
            </a:r>
            <a:r>
              <a:rPr lang="en-US" dirty="0" smtClean="0"/>
              <a:t>expat </a:t>
            </a:r>
            <a:r>
              <a:rPr lang="en-US" dirty="0"/>
              <a:t>work </a:t>
            </a:r>
            <a:r>
              <a:rPr lang="en-US" dirty="0" smtClean="0"/>
              <a:t>force - </a:t>
            </a:r>
            <a:r>
              <a:rPr lang="en-US" dirty="0"/>
              <a:t>Arabic and </a:t>
            </a:r>
            <a:r>
              <a:rPr lang="en-US" dirty="0" smtClean="0"/>
              <a:t>Bi-lingual</a:t>
            </a:r>
            <a:endParaRPr lang="en-US" dirty="0"/>
          </a:p>
          <a:p>
            <a:pPr marL="0" indent="0">
              <a:buNone/>
            </a:pPr>
            <a:endParaRPr lang="en-US" sz="4400" dirty="0"/>
          </a:p>
        </p:txBody>
      </p:sp>
      <p:sp>
        <p:nvSpPr>
          <p:cNvPr id="8" name="Title 7"/>
          <p:cNvSpPr>
            <a:spLocks noGrp="1"/>
          </p:cNvSpPr>
          <p:nvPr>
            <p:ph type="title"/>
          </p:nvPr>
        </p:nvSpPr>
        <p:spPr/>
        <p:txBody>
          <a:bodyPr>
            <a:normAutofit fontScale="90000"/>
          </a:bodyPr>
          <a:lstStyle/>
          <a:p>
            <a:r>
              <a:rPr lang="en-US" dirty="0" smtClean="0"/>
              <a:t>Overview</a:t>
            </a:r>
            <a:endParaRPr lang="en-US" dirty="0"/>
          </a:p>
        </p:txBody>
      </p:sp>
      <p:sp>
        <p:nvSpPr>
          <p:cNvPr id="3" name="Date Placeholder 2"/>
          <p:cNvSpPr>
            <a:spLocks noGrp="1"/>
          </p:cNvSpPr>
          <p:nvPr>
            <p:ph type="dt" sz="half" idx="10"/>
          </p:nvPr>
        </p:nvSpPr>
        <p:spPr/>
        <p:txBody>
          <a:bodyPr/>
          <a:lstStyle/>
          <a:p>
            <a:fld id="{2EDC0E51-932D-4C99-9FE1-C311E1A8D935}" type="datetime1">
              <a:rPr lang="en-US" smtClean="0"/>
              <a:pPr/>
              <a:t>9/25/2017</a:t>
            </a:fld>
            <a:endParaRPr lang="en-US"/>
          </a:p>
        </p:txBody>
      </p:sp>
      <p:sp>
        <p:nvSpPr>
          <p:cNvPr id="4" name="Footer Placeholder 3"/>
          <p:cNvSpPr>
            <a:spLocks noGrp="1"/>
          </p:cNvSpPr>
          <p:nvPr>
            <p:ph type="ftr" sz="quarter" idx="11"/>
          </p:nvPr>
        </p:nvSpPr>
        <p:spPr/>
        <p:txBody>
          <a:bodyPr/>
          <a:lstStyle/>
          <a:p>
            <a:r>
              <a:rPr lang="en-US" smtClean="0"/>
              <a:t>COPYRIGHT © 2017 DATA DIRECT FZ LLC  ALL RIGHTS RESERVED</a:t>
            </a:r>
            <a:endParaRPr lang="en-US"/>
          </a:p>
        </p:txBody>
      </p:sp>
      <p:sp>
        <p:nvSpPr>
          <p:cNvPr id="5" name="Slide Number Placeholder 4"/>
          <p:cNvSpPr>
            <a:spLocks noGrp="1"/>
          </p:cNvSpPr>
          <p:nvPr>
            <p:ph type="sldNum" sz="quarter" idx="12"/>
          </p:nvPr>
        </p:nvSpPr>
        <p:spPr/>
        <p:txBody>
          <a:bodyPr/>
          <a:lstStyle/>
          <a:p>
            <a:fld id="{6E18DBF4-37B7-4C4F-9728-A1C100B177EE}" type="slidenum">
              <a:rPr lang="en-US" smtClean="0"/>
              <a:pPr/>
              <a:t>33</a:t>
            </a:fld>
            <a:endParaRPr lang="en-US"/>
          </a:p>
        </p:txBody>
      </p:sp>
    </p:spTree>
    <p:extLst>
      <p:ext uri="{BB962C8B-B14F-4D97-AF65-F5344CB8AC3E}">
        <p14:creationId xmlns:p14="http://schemas.microsoft.com/office/powerpoint/2010/main" val="27106119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Case study – Saudi Telecom Company</a:t>
            </a:r>
            <a:endParaRPr lang="en-US" dirty="0"/>
          </a:p>
        </p:txBody>
      </p:sp>
      <p:sp>
        <p:nvSpPr>
          <p:cNvPr id="4" name="Date Placeholder 3"/>
          <p:cNvSpPr>
            <a:spLocks noGrp="1"/>
          </p:cNvSpPr>
          <p:nvPr>
            <p:ph type="dt" sz="half" idx="10"/>
          </p:nvPr>
        </p:nvSpPr>
        <p:spPr/>
        <p:txBody>
          <a:bodyPr/>
          <a:lstStyle/>
          <a:p>
            <a:fld id="{DA075EB0-04B5-47ED-8FBE-1063E052E12C}" type="datetime1">
              <a:rPr lang="en-US" smtClean="0"/>
              <a:pPr/>
              <a:t>9/25/2017</a:t>
            </a:fld>
            <a:endParaRPr lang="en-US"/>
          </a:p>
        </p:txBody>
      </p:sp>
      <p:sp>
        <p:nvSpPr>
          <p:cNvPr id="5" name="Footer Placeholder 4"/>
          <p:cNvSpPr>
            <a:spLocks noGrp="1"/>
          </p:cNvSpPr>
          <p:nvPr>
            <p:ph type="ftr" sz="quarter" idx="11"/>
          </p:nvPr>
        </p:nvSpPr>
        <p:spPr/>
        <p:txBody>
          <a:bodyPr/>
          <a:lstStyle/>
          <a:p>
            <a:r>
              <a:rPr lang="en-US" dirty="0" smtClean="0"/>
              <a:t>COPYRIGHT © 2017 DATA DIRECT </a:t>
            </a:r>
            <a:r>
              <a:rPr lang="en-US" dirty="0" smtClean="0"/>
              <a:t>ALL </a:t>
            </a:r>
            <a:r>
              <a:rPr lang="en-US" dirty="0" smtClean="0"/>
              <a:t>RIGHTS RESERVED</a:t>
            </a:r>
            <a:endParaRPr lang="en-US" dirty="0"/>
          </a:p>
        </p:txBody>
      </p:sp>
      <p:sp>
        <p:nvSpPr>
          <p:cNvPr id="6" name="Slide Number Placeholder 5"/>
          <p:cNvSpPr>
            <a:spLocks noGrp="1"/>
          </p:cNvSpPr>
          <p:nvPr>
            <p:ph type="sldNum" sz="quarter" idx="12"/>
          </p:nvPr>
        </p:nvSpPr>
        <p:spPr/>
        <p:txBody>
          <a:bodyPr/>
          <a:lstStyle/>
          <a:p>
            <a:fld id="{6E18DBF4-37B7-4C4F-9728-A1C100B177EE}" type="slidenum">
              <a:rPr lang="en-US" smtClean="0"/>
              <a:pPr/>
              <a:t>34</a:t>
            </a:fld>
            <a:endParaRPr lang="en-US"/>
          </a:p>
        </p:txBody>
      </p:sp>
      <p:sp>
        <p:nvSpPr>
          <p:cNvPr id="2" name="Content Placeholder 1"/>
          <p:cNvSpPr>
            <a:spLocks noGrp="1"/>
          </p:cNvSpPr>
          <p:nvPr>
            <p:ph sz="half" idx="1"/>
          </p:nvPr>
        </p:nvSpPr>
        <p:spPr>
          <a:xfrm>
            <a:off x="838200" y="1402544"/>
            <a:ext cx="5181600" cy="4351338"/>
          </a:xfrm>
        </p:spPr>
        <p:txBody>
          <a:bodyPr>
            <a:noAutofit/>
          </a:bodyPr>
          <a:lstStyle/>
          <a:p>
            <a:pPr>
              <a:lnSpc>
                <a:spcPct val="110000"/>
              </a:lnSpc>
            </a:pPr>
            <a:r>
              <a:rPr lang="en-US" sz="1800" dirty="0"/>
              <a:t>Exclusive vendor to provide Digital Engagement Advisor to Jawwy (Sapphire) a subsidiary of Saudi Telecom Company.</a:t>
            </a:r>
          </a:p>
          <a:p>
            <a:pPr>
              <a:lnSpc>
                <a:spcPct val="110000"/>
              </a:lnSpc>
            </a:pPr>
            <a:r>
              <a:rPr lang="en-US" sz="1800" dirty="0"/>
              <a:t>Mobilization:</a:t>
            </a:r>
          </a:p>
          <a:p>
            <a:pPr lvl="1">
              <a:lnSpc>
                <a:spcPct val="110000"/>
              </a:lnSpc>
            </a:pPr>
            <a:r>
              <a:rPr lang="en-US" sz="1600" dirty="0"/>
              <a:t>Skill set Search </a:t>
            </a:r>
          </a:p>
          <a:p>
            <a:pPr lvl="1">
              <a:lnSpc>
                <a:spcPct val="110000"/>
              </a:lnSpc>
            </a:pPr>
            <a:r>
              <a:rPr lang="en-US" sz="1600" dirty="0"/>
              <a:t>Scheduled &amp; Managed more than 500 interviews within 30 days</a:t>
            </a:r>
          </a:p>
          <a:p>
            <a:pPr lvl="1">
              <a:lnSpc>
                <a:spcPct val="110000"/>
              </a:lnSpc>
            </a:pPr>
            <a:r>
              <a:rPr lang="en-US" sz="1600" dirty="0"/>
              <a:t>Successfully hired team of 60 employees in 30 Days</a:t>
            </a:r>
          </a:p>
          <a:p>
            <a:pPr lvl="1">
              <a:lnSpc>
                <a:spcPct val="110000"/>
              </a:lnSpc>
            </a:pPr>
            <a:r>
              <a:rPr lang="en-US" sz="1600" dirty="0"/>
              <a:t>Within 4 months, team has grown up to 100 employees </a:t>
            </a:r>
          </a:p>
          <a:p>
            <a:pPr>
              <a:lnSpc>
                <a:spcPct val="110000"/>
              </a:lnSpc>
            </a:pPr>
            <a:r>
              <a:rPr lang="en-US" sz="1800" dirty="0"/>
              <a:t>Operating </a:t>
            </a:r>
            <a:r>
              <a:rPr lang="en-US" sz="1800" dirty="0" smtClean="0"/>
              <a:t>Efficiency:</a:t>
            </a:r>
            <a:endParaRPr lang="en-US" sz="1800" dirty="0"/>
          </a:p>
          <a:p>
            <a:pPr lvl="1">
              <a:lnSpc>
                <a:spcPct val="110000"/>
              </a:lnSpc>
            </a:pPr>
            <a:r>
              <a:rPr lang="en-US" sz="1600" dirty="0"/>
              <a:t>Trained the employees on customer service skills</a:t>
            </a:r>
          </a:p>
          <a:p>
            <a:pPr lvl="1">
              <a:lnSpc>
                <a:spcPct val="110000"/>
              </a:lnSpc>
            </a:pPr>
            <a:r>
              <a:rPr lang="en-US" sz="1600" dirty="0"/>
              <a:t>On the job with Voice and Non Voice processes</a:t>
            </a:r>
          </a:p>
          <a:p>
            <a:pPr lvl="1">
              <a:lnSpc>
                <a:spcPct val="110000"/>
              </a:lnSpc>
            </a:pPr>
            <a:r>
              <a:rPr lang="en-US" sz="1600" dirty="0"/>
              <a:t>Dedicate Process Trainer and CTI IT Support Specialists on site</a:t>
            </a:r>
          </a:p>
          <a:p>
            <a:pPr lvl="1">
              <a:lnSpc>
                <a:spcPct val="110000"/>
              </a:lnSpc>
            </a:pPr>
            <a:endParaRPr lang="en-US" sz="1400" dirty="0"/>
          </a:p>
          <a:p>
            <a:pPr>
              <a:lnSpc>
                <a:spcPct val="110000"/>
              </a:lnSpc>
            </a:pPr>
            <a:endParaRPr lang="en-US" sz="1400" dirty="0"/>
          </a:p>
          <a:p>
            <a:endParaRPr lang="en-US" dirty="0">
              <a:solidFill>
                <a:srgbClr val="00B050"/>
              </a:solidFill>
            </a:endParaRPr>
          </a:p>
          <a:p>
            <a:endParaRPr lang="en-US" dirty="0"/>
          </a:p>
        </p:txBody>
      </p:sp>
      <p:sp>
        <p:nvSpPr>
          <p:cNvPr id="7" name="Content Placeholder 6"/>
          <p:cNvSpPr>
            <a:spLocks noGrp="1"/>
          </p:cNvSpPr>
          <p:nvPr>
            <p:ph sz="half" idx="2"/>
          </p:nvPr>
        </p:nvSpPr>
        <p:spPr>
          <a:xfrm>
            <a:off x="6172200" y="1402544"/>
            <a:ext cx="5181600" cy="4351338"/>
          </a:xfrm>
        </p:spPr>
        <p:txBody>
          <a:bodyPr>
            <a:normAutofit/>
          </a:bodyPr>
          <a:lstStyle/>
          <a:p>
            <a:pPr>
              <a:lnSpc>
                <a:spcPct val="110000"/>
              </a:lnSpc>
            </a:pPr>
            <a:r>
              <a:rPr lang="en-US" sz="1800" dirty="0" smtClean="0"/>
              <a:t>Saudization:</a:t>
            </a:r>
            <a:endParaRPr lang="en-US" sz="1800" dirty="0"/>
          </a:p>
          <a:p>
            <a:pPr lvl="1">
              <a:lnSpc>
                <a:spcPct val="110000"/>
              </a:lnSpc>
            </a:pPr>
            <a:r>
              <a:rPr lang="en-US" sz="1600" dirty="0"/>
              <a:t>On boarded 80% Saudi National Work Force </a:t>
            </a:r>
          </a:p>
          <a:p>
            <a:pPr lvl="1">
              <a:lnSpc>
                <a:spcPct val="110000"/>
              </a:lnSpc>
            </a:pPr>
            <a:r>
              <a:rPr lang="en-US" sz="1600" dirty="0"/>
              <a:t>Provided job to Female Executive to promote Female employment</a:t>
            </a:r>
          </a:p>
          <a:p>
            <a:pPr lvl="1">
              <a:lnSpc>
                <a:spcPct val="110000"/>
              </a:lnSpc>
            </a:pPr>
            <a:r>
              <a:rPr lang="en-US" sz="1600" dirty="0"/>
              <a:t>Fully Complaint with Saudization </a:t>
            </a:r>
          </a:p>
          <a:p>
            <a:pPr>
              <a:lnSpc>
                <a:spcPct val="110000"/>
              </a:lnSpc>
            </a:pPr>
            <a:r>
              <a:rPr lang="en-US" sz="1800" dirty="0"/>
              <a:t>Return On Investment </a:t>
            </a:r>
            <a:r>
              <a:rPr lang="en-US" sz="1800" dirty="0" smtClean="0"/>
              <a:t>to Jawwy:</a:t>
            </a:r>
            <a:endParaRPr lang="en-US" sz="1800" dirty="0"/>
          </a:p>
          <a:p>
            <a:pPr lvl="1">
              <a:lnSpc>
                <a:spcPct val="110000"/>
              </a:lnSpc>
            </a:pPr>
            <a:r>
              <a:rPr lang="en-US" sz="1600" dirty="0"/>
              <a:t>Operating round the clock services to Jawwy</a:t>
            </a:r>
          </a:p>
          <a:p>
            <a:pPr lvl="1">
              <a:lnSpc>
                <a:spcPct val="110000"/>
              </a:lnSpc>
            </a:pPr>
            <a:r>
              <a:rPr lang="en-US" sz="1600" dirty="0"/>
              <a:t>Successfully handled over 200,000 elite customers of </a:t>
            </a:r>
            <a:r>
              <a:rPr lang="en-US" sz="1600" dirty="0" smtClean="0"/>
              <a:t>Jawwy</a:t>
            </a:r>
            <a:endParaRPr lang="en-US" sz="1600" dirty="0"/>
          </a:p>
        </p:txBody>
      </p:sp>
    </p:spTree>
    <p:extLst>
      <p:ext uri="{BB962C8B-B14F-4D97-AF65-F5344CB8AC3E}">
        <p14:creationId xmlns:p14="http://schemas.microsoft.com/office/powerpoint/2010/main" val="441709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Clients</a:t>
            </a:r>
            <a:endParaRPr lang="en-US" dirty="0"/>
          </a:p>
        </p:txBody>
      </p:sp>
      <p:sp>
        <p:nvSpPr>
          <p:cNvPr id="3" name="Date Placeholder 2"/>
          <p:cNvSpPr>
            <a:spLocks noGrp="1"/>
          </p:cNvSpPr>
          <p:nvPr>
            <p:ph type="dt" sz="half" idx="10"/>
          </p:nvPr>
        </p:nvSpPr>
        <p:spPr/>
        <p:txBody>
          <a:bodyPr/>
          <a:lstStyle/>
          <a:p>
            <a:fld id="{CAE0676E-62E8-45C9-B443-240990B8E0DF}" type="datetime1">
              <a:rPr lang="en-US" smtClean="0"/>
              <a:pPr/>
              <a:t>9/25/2017</a:t>
            </a:fld>
            <a:endParaRPr lang="en-US"/>
          </a:p>
        </p:txBody>
      </p:sp>
      <p:sp>
        <p:nvSpPr>
          <p:cNvPr id="4" name="Footer Placeholder 3"/>
          <p:cNvSpPr>
            <a:spLocks noGrp="1"/>
          </p:cNvSpPr>
          <p:nvPr>
            <p:ph type="ftr" sz="quarter" idx="11"/>
          </p:nvPr>
        </p:nvSpPr>
        <p:spPr/>
        <p:txBody>
          <a:bodyPr/>
          <a:lstStyle/>
          <a:p>
            <a:r>
              <a:rPr lang="en-US" dirty="0" smtClean="0"/>
              <a:t>COPYRIGHT © 2017 DATA DIRECT </a:t>
            </a:r>
            <a:r>
              <a:rPr lang="en-US" dirty="0" smtClean="0"/>
              <a:t>ALL </a:t>
            </a:r>
            <a:r>
              <a:rPr lang="en-US" dirty="0" smtClean="0"/>
              <a:t>RIGHTS RESERVED</a:t>
            </a:r>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35</a:t>
            </a:fld>
            <a:endParaRPr lang="en-US"/>
          </a:p>
        </p:txBody>
      </p:sp>
      <p:pic>
        <p:nvPicPr>
          <p:cNvPr id="6" name="Picture 5"/>
          <p:cNvPicPr>
            <a:picLocks noChangeAspect="1"/>
          </p:cNvPicPr>
          <p:nvPr/>
        </p:nvPicPr>
        <p:blipFill>
          <a:blip r:embed="rId2"/>
          <a:stretch>
            <a:fillRect/>
          </a:stretch>
        </p:blipFill>
        <p:spPr>
          <a:xfrm>
            <a:off x="1350419" y="1279962"/>
            <a:ext cx="9491162" cy="5080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7703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16" name="Rectangle 15"/>
          <p:cNvSpPr/>
          <p:nvPr/>
        </p:nvSpPr>
        <p:spPr>
          <a:xfrm>
            <a:off x="0" y="0"/>
            <a:ext cx="12192000" cy="6858000"/>
          </a:xfrm>
          <a:prstGeom prst="rect">
            <a:avLst/>
          </a:prstGeom>
          <a:solidFill>
            <a:schemeClr val="accent2">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itle 27"/>
          <p:cNvSpPr>
            <a:spLocks noGrp="1"/>
          </p:cNvSpPr>
          <p:nvPr>
            <p:ph type="title"/>
          </p:nvPr>
        </p:nvSpPr>
        <p:spPr>
          <a:solidFill>
            <a:schemeClr val="bg1">
              <a:alpha val="60000"/>
            </a:schemeClr>
          </a:solidFill>
        </p:spPr>
        <p:txBody>
          <a:bodyPr vert="horz" lIns="274320" tIns="91440" rIns="274320" bIns="182880" rtlCol="0" anchor="ctr">
            <a:normAutofit/>
          </a:bodyPr>
          <a:lstStyle/>
          <a:p>
            <a:r>
              <a:rPr lang="en-US" dirty="0"/>
              <a:t>Thank </a:t>
            </a:r>
            <a:r>
              <a:rPr lang="en-US" dirty="0" smtClean="0"/>
              <a:t>you</a:t>
            </a:r>
            <a:endParaRPr lang="en-US" dirty="0"/>
          </a:p>
        </p:txBody>
      </p:sp>
      <p:grpSp>
        <p:nvGrpSpPr>
          <p:cNvPr id="10" name="Group 9"/>
          <p:cNvGrpSpPr/>
          <p:nvPr/>
        </p:nvGrpSpPr>
        <p:grpSpPr>
          <a:xfrm>
            <a:off x="7213600" y="6264910"/>
            <a:ext cx="4572000" cy="91440"/>
            <a:chOff x="0" y="4480421"/>
            <a:chExt cx="12192000" cy="91440"/>
          </a:xfrm>
        </p:grpSpPr>
        <p:sp>
          <p:nvSpPr>
            <p:cNvPr id="11" name="Rectangle 10"/>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DEF07F03-64C0-4439-854D-15BF1C8D2734}" type="datetime1">
              <a:rPr lang="en-US" smtClean="0">
                <a:solidFill>
                  <a:srgbClr val="273339">
                    <a:tint val="75000"/>
                  </a:srgbClr>
                </a:solidFill>
              </a:rPr>
              <a:pPr/>
              <a:t>9/25/2017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36</a:t>
            </a:fld>
            <a:endParaRPr lang="en-US">
              <a:solidFill>
                <a:srgbClr val="273339">
                  <a:tint val="75000"/>
                </a:srgbClr>
              </a:solidFill>
            </a:endParaRPr>
          </a:p>
        </p:txBody>
      </p:sp>
    </p:spTree>
    <p:extLst>
      <p:ext uri="{BB962C8B-B14F-4D97-AF65-F5344CB8AC3E}">
        <p14:creationId xmlns:p14="http://schemas.microsoft.com/office/powerpoint/2010/main" val="4116940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6967" y="15168"/>
            <a:ext cx="11455033" cy="830997"/>
          </a:xfrm>
          <a:prstGeom prst="rect">
            <a:avLst/>
          </a:prstGeom>
        </p:spPr>
        <p:txBody>
          <a:bodyPr wrap="square">
            <a:spAutoFit/>
          </a:bodyPr>
          <a:lstStyle/>
          <a:p>
            <a:pPr>
              <a:spcBef>
                <a:spcPts val="600"/>
              </a:spcBef>
            </a:pPr>
            <a:r>
              <a:rPr lang="en-US" sz="2400" b="1" dirty="0" smtClean="0">
                <a:latin typeface="Calibri" panose="020F0502020204030204" pitchFamily="34" charset="0"/>
              </a:rPr>
              <a:t>								</a:t>
            </a:r>
          </a:p>
          <a:p>
            <a:r>
              <a:rPr lang="en-US" sz="2400" b="1" dirty="0" smtClean="0">
                <a:latin typeface="Calibri" panose="020F0502020204030204" pitchFamily="34" charset="0"/>
              </a:rPr>
              <a:t>						</a:t>
            </a:r>
            <a:endParaRPr lang="en-US" sz="2400" b="1" dirty="0"/>
          </a:p>
        </p:txBody>
      </p:sp>
      <p:sp>
        <p:nvSpPr>
          <p:cNvPr id="4" name="TextBox 3"/>
          <p:cNvSpPr txBox="1"/>
          <p:nvPr/>
        </p:nvSpPr>
        <p:spPr>
          <a:xfrm>
            <a:off x="417095" y="2231417"/>
            <a:ext cx="595676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Contributed in creating and managing Emaar’s most iconic projects in UAE.</a:t>
            </a:r>
          </a:p>
          <a:p>
            <a:pPr marL="285750" indent="-285750">
              <a:buFont typeface="Arial" panose="020B0604020202020204" pitchFamily="34" charset="0"/>
              <a:buChar cha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9505" y="1543745"/>
            <a:ext cx="2463313" cy="516987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9041" y="4763386"/>
            <a:ext cx="3610464" cy="19502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4968" y="3302207"/>
            <a:ext cx="3477032" cy="152941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968" y="1534871"/>
            <a:ext cx="3490690" cy="174949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751588"/>
            <a:ext cx="2731442" cy="1964920"/>
          </a:xfrm>
          <a:prstGeom prst="rect">
            <a:avLst/>
          </a:prstGeom>
        </p:spPr>
      </p:pic>
      <p:sp>
        <p:nvSpPr>
          <p:cNvPr id="13" name="TextBox 12"/>
          <p:cNvSpPr txBox="1"/>
          <p:nvPr/>
        </p:nvSpPr>
        <p:spPr>
          <a:xfrm>
            <a:off x="399121" y="2900427"/>
            <a:ext cx="5956761"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Launched </a:t>
            </a:r>
            <a:r>
              <a:rPr lang="en-US" dirty="0"/>
              <a:t>projects around North Africa, North America, GCC &amp; the </a:t>
            </a:r>
            <a:r>
              <a:rPr lang="en-US" dirty="0" smtClean="0"/>
              <a:t>Levant as Executive Director of Emaar International.</a:t>
            </a:r>
          </a:p>
          <a:p>
            <a:endParaRPr lang="en-US" dirty="0"/>
          </a:p>
          <a:p>
            <a:endParaRPr lang="en-US" dirty="0"/>
          </a:p>
        </p:txBody>
      </p:sp>
      <p:sp>
        <p:nvSpPr>
          <p:cNvPr id="14" name="TextBox 13"/>
          <p:cNvSpPr txBox="1"/>
          <p:nvPr/>
        </p:nvSpPr>
        <p:spPr>
          <a:xfrm>
            <a:off x="406481" y="1572227"/>
            <a:ext cx="5911074"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Over </a:t>
            </a:r>
            <a:r>
              <a:rPr lang="en-US" dirty="0"/>
              <a:t>3</a:t>
            </a:r>
            <a:r>
              <a:rPr lang="en-US" dirty="0" smtClean="0"/>
              <a:t>0 </a:t>
            </a:r>
            <a:r>
              <a:rPr lang="en-US" dirty="0"/>
              <a:t>years experience in </a:t>
            </a:r>
            <a:r>
              <a:rPr lang="en-US" dirty="0" smtClean="0"/>
              <a:t>banking, </a:t>
            </a:r>
            <a:r>
              <a:rPr lang="en-US" dirty="0"/>
              <a:t>r</a:t>
            </a:r>
            <a:r>
              <a:rPr lang="en-US" dirty="0" smtClean="0"/>
              <a:t>eal </a:t>
            </a:r>
            <a:r>
              <a:rPr lang="en-US" dirty="0"/>
              <a:t>e</a:t>
            </a:r>
            <a:r>
              <a:rPr lang="en-US" dirty="0" smtClean="0"/>
              <a:t>state </a:t>
            </a:r>
            <a:r>
              <a:rPr lang="en-US" dirty="0"/>
              <a:t>and c</a:t>
            </a:r>
            <a:r>
              <a:rPr lang="en-US" dirty="0" smtClean="0"/>
              <a:t>onsultancy.</a:t>
            </a:r>
            <a:endParaRPr lang="en-US" dirty="0"/>
          </a:p>
          <a:p>
            <a:pPr rtl="1"/>
            <a:endParaRPr lang="en-US" dirty="0"/>
          </a:p>
        </p:txBody>
      </p:sp>
      <p:pic>
        <p:nvPicPr>
          <p:cNvPr id="10" name="Picture 9"/>
          <p:cNvPicPr>
            <a:picLocks noChangeAspect="1"/>
          </p:cNvPicPr>
          <p:nvPr/>
        </p:nvPicPr>
        <p:blipFill>
          <a:blip r:embed="rId7"/>
          <a:stretch>
            <a:fillRect/>
          </a:stretch>
        </p:blipFill>
        <p:spPr>
          <a:xfrm>
            <a:off x="0" y="-28610"/>
            <a:ext cx="1308296" cy="1428773"/>
          </a:xfrm>
          <a:prstGeom prst="rect">
            <a:avLst/>
          </a:prstGeom>
        </p:spPr>
      </p:pic>
      <p:sp>
        <p:nvSpPr>
          <p:cNvPr id="3" name="TextBox 2"/>
          <p:cNvSpPr txBox="1"/>
          <p:nvPr/>
        </p:nvSpPr>
        <p:spPr>
          <a:xfrm>
            <a:off x="362405" y="3911958"/>
            <a:ext cx="5910586" cy="923330"/>
          </a:xfrm>
          <a:prstGeom prst="rect">
            <a:avLst/>
          </a:prstGeom>
          <a:noFill/>
        </p:spPr>
        <p:txBody>
          <a:bodyPr wrap="square" rtlCol="0">
            <a:spAutoFit/>
          </a:bodyPr>
          <a:lstStyle/>
          <a:p>
            <a:pPr marL="342900" indent="-342900">
              <a:buFont typeface="Arial" panose="020B0604020202020204" pitchFamily="34" charset="0"/>
              <a:buChar char="•"/>
            </a:pPr>
            <a:r>
              <a:rPr lang="en-US" dirty="0" smtClean="0"/>
              <a:t>Playing a key role in </a:t>
            </a:r>
            <a:r>
              <a:rPr lang="en-US" dirty="0"/>
              <a:t>Dalla el Baraka </a:t>
            </a:r>
            <a:r>
              <a:rPr lang="en-US" dirty="0" smtClean="0"/>
              <a:t>group, Mansour was part of the first development in GCC “Durrat Al Arus”.</a:t>
            </a:r>
            <a:endParaRPr lang="en-US" dirty="0"/>
          </a:p>
          <a:p>
            <a:pPr marL="342900" indent="-342900">
              <a:buFont typeface="Arial" panose="020B0604020202020204" pitchFamily="34" charset="0"/>
              <a:buChar char="•"/>
            </a:pPr>
            <a:endParaRPr lang="en-US"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4968" y="4799714"/>
            <a:ext cx="3490690" cy="1912111"/>
          </a:xfrm>
          <a:prstGeom prst="rect">
            <a:avLst/>
          </a:prstGeom>
        </p:spPr>
      </p:pic>
      <p:sp>
        <p:nvSpPr>
          <p:cNvPr id="15" name="Title 14"/>
          <p:cNvSpPr>
            <a:spLocks noGrp="1"/>
          </p:cNvSpPr>
          <p:nvPr>
            <p:ph type="title"/>
          </p:nvPr>
        </p:nvSpPr>
        <p:spPr>
          <a:xfrm>
            <a:off x="1584100" y="349172"/>
            <a:ext cx="9769699" cy="568299"/>
          </a:xfrm>
        </p:spPr>
        <p:txBody>
          <a:bodyPr>
            <a:noAutofit/>
          </a:bodyPr>
          <a:lstStyle/>
          <a:p>
            <a:r>
              <a:rPr lang="en-US" sz="3200" b="1" dirty="0" smtClean="0">
                <a:latin typeface="Calibri" panose="020F0502020204030204" pitchFamily="34" charset="0"/>
              </a:rPr>
              <a:t/>
            </a:r>
            <a:br>
              <a:rPr lang="en-US" sz="3200" b="1" dirty="0" smtClean="0">
                <a:latin typeface="Calibri" panose="020F0502020204030204" pitchFamily="34" charset="0"/>
              </a:rPr>
            </a:br>
            <a:r>
              <a:rPr lang="en-US" sz="4000" dirty="0" smtClean="0"/>
              <a:t>Mansour Al Othaimin, </a:t>
            </a:r>
            <a:r>
              <a:rPr lang="en-US" sz="4000" dirty="0"/>
              <a:t>Founder &amp; Owner</a:t>
            </a:r>
            <a:r>
              <a:rPr lang="en-US" sz="3200" dirty="0"/>
              <a:t/>
            </a:r>
            <a:br>
              <a:rPr lang="en-US" sz="3200" dirty="0"/>
            </a:br>
            <a:endParaRPr lang="en-US" sz="3200" dirty="0"/>
          </a:p>
        </p:txBody>
      </p:sp>
    </p:spTree>
    <p:extLst>
      <p:ext uri="{BB962C8B-B14F-4D97-AF65-F5344CB8AC3E}">
        <p14:creationId xmlns:p14="http://schemas.microsoft.com/office/powerpoint/2010/main" val="3025931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smtClean="0"/>
              <a:t>SERVICE LINES</a:t>
            </a:r>
            <a:endParaRPr lang="en-US" dirty="0"/>
          </a:p>
        </p:txBody>
      </p:sp>
      <p:sp>
        <p:nvSpPr>
          <p:cNvPr id="7" name="Date Placeholder 6"/>
          <p:cNvSpPr>
            <a:spLocks noGrp="1"/>
          </p:cNvSpPr>
          <p:nvPr>
            <p:ph type="dt" sz="half" idx="10"/>
          </p:nvPr>
        </p:nvSpPr>
        <p:spPr/>
        <p:txBody>
          <a:bodyPr/>
          <a:lstStyle/>
          <a:p>
            <a:fld id="{F315ECD9-215B-4020-B1BA-F9A54BA1B21E}" type="datetime1">
              <a:rPr lang="en-US" smtClean="0"/>
              <a:t>9/25/2017</a:t>
            </a:fld>
            <a:endParaRPr lang="en-US" dirty="0"/>
          </a:p>
        </p:txBody>
      </p:sp>
      <p:sp>
        <p:nvSpPr>
          <p:cNvPr id="8" name="Footer Placeholder 7"/>
          <p:cNvSpPr>
            <a:spLocks noGrp="1"/>
          </p:cNvSpPr>
          <p:nvPr>
            <p:ph type="ftr" sz="quarter" idx="11"/>
          </p:nvPr>
        </p:nvSpPr>
        <p:spPr/>
        <p:txBody>
          <a:bodyPr/>
          <a:lstStyle/>
          <a:p>
            <a:r>
              <a:rPr lang="en-US" dirty="0" smtClean="0">
                <a:solidFill>
                  <a:schemeClr val="tx1"/>
                </a:solidFill>
              </a:rPr>
              <a:t>COPYRIGHT © 2017 DATA DIRECT </a:t>
            </a:r>
            <a:r>
              <a:rPr lang="en-US" dirty="0" smtClean="0">
                <a:solidFill>
                  <a:schemeClr val="tx1"/>
                </a:solidFill>
              </a:rPr>
              <a:t>ALL </a:t>
            </a:r>
            <a:r>
              <a:rPr lang="en-US" dirty="0" smtClean="0">
                <a:solidFill>
                  <a:schemeClr val="tx1"/>
                </a:solidFill>
              </a:rPr>
              <a:t>RIGHTS RESERVED</a:t>
            </a:r>
            <a:endParaRPr lang="en-US" dirty="0">
              <a:solidFill>
                <a:schemeClr val="tx1"/>
              </a:solidFill>
            </a:endParaRPr>
          </a:p>
        </p:txBody>
      </p:sp>
      <p:sp>
        <p:nvSpPr>
          <p:cNvPr id="9" name="Slide Number Placeholder 8"/>
          <p:cNvSpPr>
            <a:spLocks noGrp="1"/>
          </p:cNvSpPr>
          <p:nvPr>
            <p:ph type="sldNum" sz="quarter" idx="12"/>
          </p:nvPr>
        </p:nvSpPr>
        <p:spPr/>
        <p:txBody>
          <a:bodyPr/>
          <a:lstStyle/>
          <a:p>
            <a:fld id="{6E18DBF4-37B7-4C4F-9728-A1C100B177EE}" type="slidenum">
              <a:rPr lang="en-US" smtClean="0"/>
              <a:pPr/>
              <a:t>5</a:t>
            </a:fld>
            <a:endParaRPr lang="en-US"/>
          </a:p>
        </p:txBody>
      </p:sp>
      <p:sp>
        <p:nvSpPr>
          <p:cNvPr id="14" name="Text Placeholder 13"/>
          <p:cNvSpPr>
            <a:spLocks noGrp="1"/>
          </p:cNvSpPr>
          <p:nvPr>
            <p:ph type="body" sz="quarter" idx="18"/>
          </p:nvPr>
        </p:nvSpPr>
        <p:spPr/>
        <p:txBody>
          <a:bodyPr/>
          <a:lstStyle/>
          <a:p>
            <a:r>
              <a:rPr lang="en-US" dirty="0" smtClean="0"/>
              <a:t>Contact center</a:t>
            </a:r>
            <a:endParaRPr lang="en-US" dirty="0"/>
          </a:p>
        </p:txBody>
      </p:sp>
      <p:sp>
        <p:nvSpPr>
          <p:cNvPr id="15" name="Text Placeholder 14"/>
          <p:cNvSpPr>
            <a:spLocks noGrp="1"/>
          </p:cNvSpPr>
          <p:nvPr>
            <p:ph type="body" sz="quarter" idx="19"/>
          </p:nvPr>
        </p:nvSpPr>
        <p:spPr/>
        <p:txBody>
          <a:bodyPr>
            <a:normAutofit fontScale="77500" lnSpcReduction="20000"/>
          </a:bodyPr>
          <a:lstStyle/>
          <a:p>
            <a:r>
              <a:rPr lang="en-US" dirty="0" smtClean="0"/>
              <a:t>IT services &amp; solutions</a:t>
            </a:r>
            <a:endParaRPr lang="en-US" dirty="0"/>
          </a:p>
        </p:txBody>
      </p:sp>
      <p:sp>
        <p:nvSpPr>
          <p:cNvPr id="16" name="Text Placeholder 15"/>
          <p:cNvSpPr>
            <a:spLocks noGrp="1"/>
          </p:cNvSpPr>
          <p:nvPr>
            <p:ph type="body" sz="quarter" idx="20"/>
          </p:nvPr>
        </p:nvSpPr>
        <p:spPr/>
        <p:txBody>
          <a:bodyPr/>
          <a:lstStyle/>
          <a:p>
            <a:r>
              <a:rPr lang="en-US" dirty="0" smtClean="0"/>
              <a:t>Loyalty services</a:t>
            </a:r>
            <a:endParaRPr lang="en-US" dirty="0"/>
          </a:p>
        </p:txBody>
      </p:sp>
      <p:sp>
        <p:nvSpPr>
          <p:cNvPr id="17" name="Text Placeholder 16"/>
          <p:cNvSpPr>
            <a:spLocks noGrp="1"/>
          </p:cNvSpPr>
          <p:nvPr>
            <p:ph type="body" sz="quarter" idx="21"/>
          </p:nvPr>
        </p:nvSpPr>
        <p:spPr/>
        <p:txBody>
          <a:bodyPr/>
          <a:lstStyle/>
          <a:p>
            <a:r>
              <a:rPr lang="en-US" dirty="0" smtClean="0"/>
              <a:t>Mobile &amp; web</a:t>
            </a:r>
            <a:endParaRPr lang="en-US" dirty="0"/>
          </a:p>
        </p:txBody>
      </p:sp>
      <p:sp>
        <p:nvSpPr>
          <p:cNvPr id="18" name="Text Placeholder 17"/>
          <p:cNvSpPr>
            <a:spLocks noGrp="1"/>
          </p:cNvSpPr>
          <p:nvPr>
            <p:ph type="body" sz="quarter" idx="22"/>
          </p:nvPr>
        </p:nvSpPr>
        <p:spPr/>
        <p:txBody>
          <a:bodyPr>
            <a:noAutofit/>
          </a:bodyPr>
          <a:lstStyle/>
          <a:p>
            <a:pPr lvl="0" algn="l">
              <a:lnSpc>
                <a:spcPct val="100000"/>
              </a:lnSpc>
            </a:pPr>
            <a:r>
              <a:rPr lang="en-US" sz="1400" dirty="0"/>
              <a:t>24/7 </a:t>
            </a:r>
            <a:r>
              <a:rPr lang="en-US" sz="1400" dirty="0" smtClean="0"/>
              <a:t>operations, Inbound &amp; Outbound Service, Telesales &amp; customer services, Multiple languages support</a:t>
            </a:r>
            <a:endParaRPr lang="en-US" sz="1400" dirty="0"/>
          </a:p>
        </p:txBody>
      </p:sp>
      <p:sp>
        <p:nvSpPr>
          <p:cNvPr id="19" name="Text Placeholder 18"/>
          <p:cNvSpPr>
            <a:spLocks noGrp="1"/>
          </p:cNvSpPr>
          <p:nvPr>
            <p:ph type="body" sz="quarter" idx="23"/>
          </p:nvPr>
        </p:nvSpPr>
        <p:spPr/>
        <p:txBody>
          <a:bodyPr>
            <a:noAutofit/>
          </a:bodyPr>
          <a:lstStyle/>
          <a:p>
            <a:pPr algn="l"/>
            <a:r>
              <a:rPr lang="en-US" sz="1400" dirty="0" smtClean="0"/>
              <a:t>Enterprise Content Mgmt., Business Process Mgmt.,  Document Imagine, Asset Tagging, IT Outsourcing &amp; Acquisition, Dashboard solution, BI, E sign, GRC, Mobile security</a:t>
            </a:r>
            <a:endParaRPr lang="en-US" sz="1200" dirty="0"/>
          </a:p>
        </p:txBody>
      </p:sp>
      <p:sp>
        <p:nvSpPr>
          <p:cNvPr id="20" name="Text Placeholder 19"/>
          <p:cNvSpPr>
            <a:spLocks noGrp="1"/>
          </p:cNvSpPr>
          <p:nvPr>
            <p:ph type="body" sz="quarter" idx="24"/>
          </p:nvPr>
        </p:nvSpPr>
        <p:spPr/>
        <p:txBody>
          <a:bodyPr>
            <a:normAutofit/>
          </a:bodyPr>
          <a:lstStyle/>
          <a:p>
            <a:pPr algn="l"/>
            <a:r>
              <a:rPr lang="en-US" sz="1500" dirty="0" smtClean="0"/>
              <a:t>Customer engagement strategy, loyalty program design, Program health check evaluation, Optimizing ROI, Loyalty/ CRM services</a:t>
            </a:r>
            <a:endParaRPr lang="en-US" sz="1500" dirty="0"/>
          </a:p>
        </p:txBody>
      </p:sp>
      <p:sp>
        <p:nvSpPr>
          <p:cNvPr id="21" name="Text Placeholder 20"/>
          <p:cNvSpPr>
            <a:spLocks noGrp="1"/>
          </p:cNvSpPr>
          <p:nvPr>
            <p:ph type="body" sz="quarter" idx="25"/>
          </p:nvPr>
        </p:nvSpPr>
        <p:spPr/>
        <p:txBody>
          <a:bodyPr>
            <a:normAutofit/>
          </a:bodyPr>
          <a:lstStyle/>
          <a:p>
            <a:pPr algn="l"/>
            <a:r>
              <a:rPr lang="en-US" sz="1500" dirty="0" smtClean="0"/>
              <a:t>Mobile advertising, High end Web site &amp; mobile app, engagement bot, in-store traffic flow</a:t>
            </a:r>
            <a:endParaRPr lang="en-US" sz="1500" dirty="0"/>
          </a:p>
        </p:txBody>
      </p:sp>
      <p:sp>
        <p:nvSpPr>
          <p:cNvPr id="22" name="Text Placeholder 21"/>
          <p:cNvSpPr>
            <a:spLocks noGrp="1"/>
          </p:cNvSpPr>
          <p:nvPr>
            <p:ph type="body" sz="quarter" idx="26"/>
          </p:nvPr>
        </p:nvSpPr>
        <p:spPr/>
        <p:txBody>
          <a:bodyPr>
            <a:normAutofit/>
          </a:bodyPr>
          <a:lstStyle/>
          <a:p>
            <a:r>
              <a:rPr lang="en-US" sz="5500" dirty="0" smtClean="0"/>
              <a:t>CC</a:t>
            </a:r>
            <a:endParaRPr lang="en-US" sz="5500" dirty="0"/>
          </a:p>
        </p:txBody>
      </p:sp>
      <p:sp>
        <p:nvSpPr>
          <p:cNvPr id="23" name="Text Placeholder 22"/>
          <p:cNvSpPr>
            <a:spLocks noGrp="1"/>
          </p:cNvSpPr>
          <p:nvPr>
            <p:ph type="body" sz="quarter" idx="27"/>
          </p:nvPr>
        </p:nvSpPr>
        <p:spPr/>
        <p:txBody>
          <a:bodyPr>
            <a:normAutofit/>
          </a:bodyPr>
          <a:lstStyle/>
          <a:p>
            <a:r>
              <a:rPr lang="en-US" sz="5500" dirty="0" smtClean="0"/>
              <a:t>ITS</a:t>
            </a:r>
            <a:endParaRPr lang="en-US" sz="5500" dirty="0"/>
          </a:p>
        </p:txBody>
      </p:sp>
      <p:sp>
        <p:nvSpPr>
          <p:cNvPr id="24" name="Text Placeholder 23"/>
          <p:cNvSpPr>
            <a:spLocks noGrp="1"/>
          </p:cNvSpPr>
          <p:nvPr>
            <p:ph type="body" sz="quarter" idx="28"/>
          </p:nvPr>
        </p:nvSpPr>
        <p:spPr/>
        <p:txBody>
          <a:bodyPr>
            <a:normAutofit/>
          </a:bodyPr>
          <a:lstStyle/>
          <a:p>
            <a:r>
              <a:rPr lang="en-US" sz="5500" dirty="0"/>
              <a:t>CRM</a:t>
            </a:r>
          </a:p>
        </p:txBody>
      </p:sp>
      <p:sp>
        <p:nvSpPr>
          <p:cNvPr id="25" name="Text Placeholder 24"/>
          <p:cNvSpPr>
            <a:spLocks noGrp="1"/>
          </p:cNvSpPr>
          <p:nvPr>
            <p:ph type="body" sz="quarter" idx="29"/>
          </p:nvPr>
        </p:nvSpPr>
        <p:spPr/>
        <p:txBody>
          <a:bodyPr>
            <a:normAutofit/>
          </a:bodyPr>
          <a:lstStyle/>
          <a:p>
            <a:r>
              <a:rPr lang="en-US" sz="5500" dirty="0" smtClean="0"/>
              <a:t>Digital</a:t>
            </a:r>
            <a:endParaRPr lang="en-US" sz="5500" dirty="0"/>
          </a:p>
        </p:txBody>
      </p:sp>
    </p:spTree>
    <p:extLst>
      <p:ext uri="{BB962C8B-B14F-4D97-AF65-F5344CB8AC3E}">
        <p14:creationId xmlns:p14="http://schemas.microsoft.com/office/powerpoint/2010/main" val="3271651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813" b="7813"/>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smtClean="0"/>
              <a:t>Contact center</a:t>
            </a:r>
            <a:endParaRPr lang="en-US" dirty="0"/>
          </a:p>
        </p:txBody>
      </p:sp>
      <p:grpSp>
        <p:nvGrpSpPr>
          <p:cNvPr id="19" name="Group 18"/>
          <p:cNvGrpSpPr/>
          <p:nvPr/>
        </p:nvGrpSpPr>
        <p:grpSpPr>
          <a:xfrm>
            <a:off x="342900" y="4124960"/>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0A0C9AF6-D1A2-43EF-96AC-8CD1B4BC22D9}" type="datetime1">
              <a:rPr lang="en-US" smtClean="0">
                <a:solidFill>
                  <a:srgbClr val="273339">
                    <a:tint val="75000"/>
                  </a:srgbClr>
                </a:solidFill>
              </a:rPr>
              <a:pPr/>
              <a:t>9/25/2017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6</a:t>
            </a:fld>
            <a:endParaRPr lang="en-US">
              <a:solidFill>
                <a:srgbClr val="273339">
                  <a:tint val="75000"/>
                </a:srgbClr>
              </a:solidFill>
            </a:endParaRPr>
          </a:p>
        </p:txBody>
      </p:sp>
    </p:spTree>
    <p:extLst>
      <p:ext uri="{BB962C8B-B14F-4D97-AF65-F5344CB8AC3E}">
        <p14:creationId xmlns:p14="http://schemas.microsoft.com/office/powerpoint/2010/main" val="4158147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offering</a:t>
            </a:r>
            <a:endParaRPr lang="en-US" dirty="0"/>
          </a:p>
        </p:txBody>
      </p:sp>
      <p:sp>
        <p:nvSpPr>
          <p:cNvPr id="3" name="Date Placeholder 2"/>
          <p:cNvSpPr>
            <a:spLocks noGrp="1"/>
          </p:cNvSpPr>
          <p:nvPr>
            <p:ph type="dt" sz="half" idx="10"/>
          </p:nvPr>
        </p:nvSpPr>
        <p:spPr/>
        <p:txBody>
          <a:bodyPr/>
          <a:lstStyle/>
          <a:p>
            <a:fld id="{29068D91-3148-49EE-BE47-A3C7DC2BC569}" type="datetime1">
              <a:rPr lang="en-US" smtClean="0"/>
              <a:pPr/>
              <a:t>9/25/2017</a:t>
            </a:fld>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7</a:t>
            </a:fld>
            <a:endParaRPr lang="en-US"/>
          </a:p>
        </p:txBody>
      </p:sp>
      <p:grpSp>
        <p:nvGrpSpPr>
          <p:cNvPr id="6" name="Group 5"/>
          <p:cNvGrpSpPr/>
          <p:nvPr/>
        </p:nvGrpSpPr>
        <p:grpSpPr>
          <a:xfrm>
            <a:off x="4765332" y="1611086"/>
            <a:ext cx="2661336" cy="4390571"/>
            <a:chOff x="10185400" y="3552825"/>
            <a:chExt cx="4006850" cy="6610350"/>
          </a:xfrm>
        </p:grpSpPr>
        <p:sp>
          <p:nvSpPr>
            <p:cNvPr id="7" name="Freeform 5"/>
            <p:cNvSpPr>
              <a:spLocks/>
            </p:cNvSpPr>
            <p:nvPr/>
          </p:nvSpPr>
          <p:spPr bwMode="auto">
            <a:xfrm>
              <a:off x="11633200" y="9880600"/>
              <a:ext cx="1076325" cy="282575"/>
            </a:xfrm>
            <a:custGeom>
              <a:avLst/>
              <a:gdLst>
                <a:gd name="T0" fmla="*/ 678 w 678"/>
                <a:gd name="T1" fmla="*/ 90 h 178"/>
                <a:gd name="T2" fmla="*/ 678 w 678"/>
                <a:gd name="T3" fmla="*/ 90 h 178"/>
                <a:gd name="T4" fmla="*/ 676 w 678"/>
                <a:gd name="T5" fmla="*/ 108 h 178"/>
                <a:gd name="T6" fmla="*/ 670 w 678"/>
                <a:gd name="T7" fmla="*/ 124 h 178"/>
                <a:gd name="T8" fmla="*/ 662 w 678"/>
                <a:gd name="T9" fmla="*/ 140 h 178"/>
                <a:gd name="T10" fmla="*/ 650 w 678"/>
                <a:gd name="T11" fmla="*/ 152 h 178"/>
                <a:gd name="T12" fmla="*/ 636 w 678"/>
                <a:gd name="T13" fmla="*/ 164 h 178"/>
                <a:gd name="T14" fmla="*/ 620 w 678"/>
                <a:gd name="T15" fmla="*/ 172 h 178"/>
                <a:gd name="T16" fmla="*/ 602 w 678"/>
                <a:gd name="T17" fmla="*/ 176 h 178"/>
                <a:gd name="T18" fmla="*/ 582 w 678"/>
                <a:gd name="T19" fmla="*/ 178 h 178"/>
                <a:gd name="T20" fmla="*/ 96 w 678"/>
                <a:gd name="T21" fmla="*/ 178 h 178"/>
                <a:gd name="T22" fmla="*/ 96 w 678"/>
                <a:gd name="T23" fmla="*/ 178 h 178"/>
                <a:gd name="T24" fmla="*/ 76 w 678"/>
                <a:gd name="T25" fmla="*/ 176 h 178"/>
                <a:gd name="T26" fmla="*/ 58 w 678"/>
                <a:gd name="T27" fmla="*/ 172 h 178"/>
                <a:gd name="T28" fmla="*/ 42 w 678"/>
                <a:gd name="T29" fmla="*/ 164 h 178"/>
                <a:gd name="T30" fmla="*/ 28 w 678"/>
                <a:gd name="T31" fmla="*/ 152 h 178"/>
                <a:gd name="T32" fmla="*/ 16 w 678"/>
                <a:gd name="T33" fmla="*/ 140 h 178"/>
                <a:gd name="T34" fmla="*/ 8 w 678"/>
                <a:gd name="T35" fmla="*/ 124 h 178"/>
                <a:gd name="T36" fmla="*/ 2 w 678"/>
                <a:gd name="T37" fmla="*/ 108 h 178"/>
                <a:gd name="T38" fmla="*/ 0 w 678"/>
                <a:gd name="T39" fmla="*/ 90 h 178"/>
                <a:gd name="T40" fmla="*/ 0 w 678"/>
                <a:gd name="T41" fmla="*/ 90 h 178"/>
                <a:gd name="T42" fmla="*/ 0 w 678"/>
                <a:gd name="T43" fmla="*/ 90 h 178"/>
                <a:gd name="T44" fmla="*/ 2 w 678"/>
                <a:gd name="T45" fmla="*/ 72 h 178"/>
                <a:gd name="T46" fmla="*/ 8 w 678"/>
                <a:gd name="T47" fmla="*/ 54 h 178"/>
                <a:gd name="T48" fmla="*/ 16 w 678"/>
                <a:gd name="T49" fmla="*/ 40 h 178"/>
                <a:gd name="T50" fmla="*/ 28 w 678"/>
                <a:gd name="T51" fmla="*/ 26 h 178"/>
                <a:gd name="T52" fmla="*/ 42 w 678"/>
                <a:gd name="T53" fmla="*/ 16 h 178"/>
                <a:gd name="T54" fmla="*/ 58 w 678"/>
                <a:gd name="T55" fmla="*/ 8 h 178"/>
                <a:gd name="T56" fmla="*/ 76 w 678"/>
                <a:gd name="T57" fmla="*/ 2 h 178"/>
                <a:gd name="T58" fmla="*/ 96 w 678"/>
                <a:gd name="T59" fmla="*/ 0 h 178"/>
                <a:gd name="T60" fmla="*/ 582 w 678"/>
                <a:gd name="T61" fmla="*/ 0 h 178"/>
                <a:gd name="T62" fmla="*/ 582 w 678"/>
                <a:gd name="T63" fmla="*/ 0 h 178"/>
                <a:gd name="T64" fmla="*/ 602 w 678"/>
                <a:gd name="T65" fmla="*/ 2 h 178"/>
                <a:gd name="T66" fmla="*/ 620 w 678"/>
                <a:gd name="T67" fmla="*/ 8 h 178"/>
                <a:gd name="T68" fmla="*/ 636 w 678"/>
                <a:gd name="T69" fmla="*/ 16 h 178"/>
                <a:gd name="T70" fmla="*/ 650 w 678"/>
                <a:gd name="T71" fmla="*/ 26 h 178"/>
                <a:gd name="T72" fmla="*/ 662 w 678"/>
                <a:gd name="T73" fmla="*/ 40 h 178"/>
                <a:gd name="T74" fmla="*/ 670 w 678"/>
                <a:gd name="T75" fmla="*/ 54 h 178"/>
                <a:gd name="T76" fmla="*/ 676 w 678"/>
                <a:gd name="T77" fmla="*/ 72 h 178"/>
                <a:gd name="T78" fmla="*/ 678 w 678"/>
                <a:gd name="T79" fmla="*/ 90 h 178"/>
                <a:gd name="T80" fmla="*/ 678 w 678"/>
                <a:gd name="T81"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8" h="178">
                  <a:moveTo>
                    <a:pt x="678" y="90"/>
                  </a:moveTo>
                  <a:lnTo>
                    <a:pt x="678" y="90"/>
                  </a:lnTo>
                  <a:lnTo>
                    <a:pt x="676" y="108"/>
                  </a:lnTo>
                  <a:lnTo>
                    <a:pt x="670" y="124"/>
                  </a:lnTo>
                  <a:lnTo>
                    <a:pt x="662" y="140"/>
                  </a:lnTo>
                  <a:lnTo>
                    <a:pt x="650" y="152"/>
                  </a:lnTo>
                  <a:lnTo>
                    <a:pt x="636" y="164"/>
                  </a:lnTo>
                  <a:lnTo>
                    <a:pt x="620" y="172"/>
                  </a:lnTo>
                  <a:lnTo>
                    <a:pt x="602" y="176"/>
                  </a:lnTo>
                  <a:lnTo>
                    <a:pt x="582" y="178"/>
                  </a:lnTo>
                  <a:lnTo>
                    <a:pt x="96" y="178"/>
                  </a:lnTo>
                  <a:lnTo>
                    <a:pt x="96" y="178"/>
                  </a:lnTo>
                  <a:lnTo>
                    <a:pt x="76" y="176"/>
                  </a:lnTo>
                  <a:lnTo>
                    <a:pt x="58" y="172"/>
                  </a:lnTo>
                  <a:lnTo>
                    <a:pt x="42" y="164"/>
                  </a:lnTo>
                  <a:lnTo>
                    <a:pt x="28" y="152"/>
                  </a:lnTo>
                  <a:lnTo>
                    <a:pt x="16" y="140"/>
                  </a:lnTo>
                  <a:lnTo>
                    <a:pt x="8" y="124"/>
                  </a:lnTo>
                  <a:lnTo>
                    <a:pt x="2" y="108"/>
                  </a:lnTo>
                  <a:lnTo>
                    <a:pt x="0" y="90"/>
                  </a:lnTo>
                  <a:lnTo>
                    <a:pt x="0" y="90"/>
                  </a:lnTo>
                  <a:lnTo>
                    <a:pt x="0" y="90"/>
                  </a:lnTo>
                  <a:lnTo>
                    <a:pt x="2" y="72"/>
                  </a:lnTo>
                  <a:lnTo>
                    <a:pt x="8" y="54"/>
                  </a:lnTo>
                  <a:lnTo>
                    <a:pt x="16" y="40"/>
                  </a:lnTo>
                  <a:lnTo>
                    <a:pt x="28" y="26"/>
                  </a:lnTo>
                  <a:lnTo>
                    <a:pt x="42" y="16"/>
                  </a:lnTo>
                  <a:lnTo>
                    <a:pt x="58" y="8"/>
                  </a:lnTo>
                  <a:lnTo>
                    <a:pt x="76" y="2"/>
                  </a:lnTo>
                  <a:lnTo>
                    <a:pt x="96" y="0"/>
                  </a:lnTo>
                  <a:lnTo>
                    <a:pt x="582" y="0"/>
                  </a:lnTo>
                  <a:lnTo>
                    <a:pt x="582" y="0"/>
                  </a:lnTo>
                  <a:lnTo>
                    <a:pt x="602" y="2"/>
                  </a:lnTo>
                  <a:lnTo>
                    <a:pt x="620" y="8"/>
                  </a:lnTo>
                  <a:lnTo>
                    <a:pt x="636" y="16"/>
                  </a:lnTo>
                  <a:lnTo>
                    <a:pt x="650" y="26"/>
                  </a:lnTo>
                  <a:lnTo>
                    <a:pt x="662" y="40"/>
                  </a:lnTo>
                  <a:lnTo>
                    <a:pt x="670" y="54"/>
                  </a:lnTo>
                  <a:lnTo>
                    <a:pt x="676" y="72"/>
                  </a:lnTo>
                  <a:lnTo>
                    <a:pt x="678" y="90"/>
                  </a:lnTo>
                  <a:lnTo>
                    <a:pt x="678" y="9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8" name="Freeform 6"/>
            <p:cNvSpPr>
              <a:spLocks/>
            </p:cNvSpPr>
            <p:nvPr/>
          </p:nvSpPr>
          <p:spPr bwMode="auto">
            <a:xfrm>
              <a:off x="11372850" y="9772650"/>
              <a:ext cx="1597025" cy="238125"/>
            </a:xfrm>
            <a:custGeom>
              <a:avLst/>
              <a:gdLst>
                <a:gd name="T0" fmla="*/ 136 w 1006"/>
                <a:gd name="T1" fmla="*/ 150 h 150"/>
                <a:gd name="T2" fmla="*/ 868 w 1006"/>
                <a:gd name="T3" fmla="*/ 150 h 150"/>
                <a:gd name="T4" fmla="*/ 868 w 1006"/>
                <a:gd name="T5" fmla="*/ 150 h 150"/>
                <a:gd name="T6" fmla="*/ 928 w 1006"/>
                <a:gd name="T7" fmla="*/ 90 h 150"/>
                <a:gd name="T8" fmla="*/ 928 w 1006"/>
                <a:gd name="T9" fmla="*/ 90 h 150"/>
                <a:gd name="T10" fmla="*/ 956 w 1006"/>
                <a:gd name="T11" fmla="*/ 60 h 150"/>
                <a:gd name="T12" fmla="*/ 978 w 1006"/>
                <a:gd name="T13" fmla="*/ 36 h 150"/>
                <a:gd name="T14" fmla="*/ 994 w 1006"/>
                <a:gd name="T15" fmla="*/ 16 h 150"/>
                <a:gd name="T16" fmla="*/ 1006 w 1006"/>
                <a:gd name="T17" fmla="*/ 0 h 150"/>
                <a:gd name="T18" fmla="*/ 0 w 1006"/>
                <a:gd name="T19" fmla="*/ 0 h 150"/>
                <a:gd name="T20" fmla="*/ 0 w 1006"/>
                <a:gd name="T21" fmla="*/ 0 h 150"/>
                <a:gd name="T22" fmla="*/ 6 w 1006"/>
                <a:gd name="T23" fmla="*/ 12 h 150"/>
                <a:gd name="T24" fmla="*/ 6 w 1006"/>
                <a:gd name="T25" fmla="*/ 12 h 150"/>
                <a:gd name="T26" fmla="*/ 66 w 1006"/>
                <a:gd name="T27" fmla="*/ 76 h 150"/>
                <a:gd name="T28" fmla="*/ 136 w 1006"/>
                <a:gd name="T29" fmla="*/ 150 h 150"/>
                <a:gd name="T30" fmla="*/ 136 w 1006"/>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6" h="150">
                  <a:moveTo>
                    <a:pt x="136" y="150"/>
                  </a:moveTo>
                  <a:lnTo>
                    <a:pt x="868" y="150"/>
                  </a:lnTo>
                  <a:lnTo>
                    <a:pt x="868" y="150"/>
                  </a:lnTo>
                  <a:lnTo>
                    <a:pt x="928" y="90"/>
                  </a:lnTo>
                  <a:lnTo>
                    <a:pt x="928" y="90"/>
                  </a:lnTo>
                  <a:lnTo>
                    <a:pt x="956" y="60"/>
                  </a:lnTo>
                  <a:lnTo>
                    <a:pt x="978" y="36"/>
                  </a:lnTo>
                  <a:lnTo>
                    <a:pt x="994" y="16"/>
                  </a:lnTo>
                  <a:lnTo>
                    <a:pt x="1006" y="0"/>
                  </a:lnTo>
                  <a:lnTo>
                    <a:pt x="0" y="0"/>
                  </a:lnTo>
                  <a:lnTo>
                    <a:pt x="0" y="0"/>
                  </a:lnTo>
                  <a:lnTo>
                    <a:pt x="6" y="12"/>
                  </a:lnTo>
                  <a:lnTo>
                    <a:pt x="6" y="12"/>
                  </a:lnTo>
                  <a:lnTo>
                    <a:pt x="66" y="76"/>
                  </a:lnTo>
                  <a:lnTo>
                    <a:pt x="136" y="150"/>
                  </a:lnTo>
                  <a:lnTo>
                    <a:pt x="136" y="15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9" name="Freeform 7"/>
            <p:cNvSpPr>
              <a:spLocks/>
            </p:cNvSpPr>
            <p:nvPr/>
          </p:nvSpPr>
          <p:spPr bwMode="auto">
            <a:xfrm>
              <a:off x="11318875" y="8988425"/>
              <a:ext cx="1714500" cy="161925"/>
            </a:xfrm>
            <a:custGeom>
              <a:avLst/>
              <a:gdLst>
                <a:gd name="T0" fmla="*/ 1080 w 1080"/>
                <a:gd name="T1" fmla="*/ 50 h 102"/>
                <a:gd name="T2" fmla="*/ 1080 w 1080"/>
                <a:gd name="T3" fmla="*/ 50 h 102"/>
                <a:gd name="T4" fmla="*/ 1078 w 1080"/>
                <a:gd name="T5" fmla="*/ 62 h 102"/>
                <a:gd name="T6" fmla="*/ 1076 w 1080"/>
                <a:gd name="T7" fmla="*/ 70 h 102"/>
                <a:gd name="T8" fmla="*/ 1072 w 1080"/>
                <a:gd name="T9" fmla="*/ 80 h 102"/>
                <a:gd name="T10" fmla="*/ 1066 w 1080"/>
                <a:gd name="T11" fmla="*/ 88 h 102"/>
                <a:gd name="T12" fmla="*/ 1058 w 1080"/>
                <a:gd name="T13" fmla="*/ 94 h 102"/>
                <a:gd name="T14" fmla="*/ 1052 w 1080"/>
                <a:gd name="T15" fmla="*/ 98 h 102"/>
                <a:gd name="T16" fmla="*/ 1042 w 1080"/>
                <a:gd name="T17" fmla="*/ 102 h 102"/>
                <a:gd name="T18" fmla="*/ 1034 w 1080"/>
                <a:gd name="T19" fmla="*/ 102 h 102"/>
                <a:gd name="T20" fmla="*/ 46 w 1080"/>
                <a:gd name="T21" fmla="*/ 102 h 102"/>
                <a:gd name="T22" fmla="*/ 46 w 1080"/>
                <a:gd name="T23" fmla="*/ 102 h 102"/>
                <a:gd name="T24" fmla="*/ 36 w 1080"/>
                <a:gd name="T25" fmla="*/ 102 h 102"/>
                <a:gd name="T26" fmla="*/ 28 w 1080"/>
                <a:gd name="T27" fmla="*/ 98 h 102"/>
                <a:gd name="T28" fmla="*/ 20 w 1080"/>
                <a:gd name="T29" fmla="*/ 94 h 102"/>
                <a:gd name="T30" fmla="*/ 14 w 1080"/>
                <a:gd name="T31" fmla="*/ 88 h 102"/>
                <a:gd name="T32" fmla="*/ 8 w 1080"/>
                <a:gd name="T33" fmla="*/ 80 h 102"/>
                <a:gd name="T34" fmla="*/ 4 w 1080"/>
                <a:gd name="T35" fmla="*/ 70 h 102"/>
                <a:gd name="T36" fmla="*/ 0 w 1080"/>
                <a:gd name="T37" fmla="*/ 62 h 102"/>
                <a:gd name="T38" fmla="*/ 0 w 1080"/>
                <a:gd name="T39" fmla="*/ 50 h 102"/>
                <a:gd name="T40" fmla="*/ 0 w 1080"/>
                <a:gd name="T41" fmla="*/ 50 h 102"/>
                <a:gd name="T42" fmla="*/ 0 w 1080"/>
                <a:gd name="T43" fmla="*/ 50 h 102"/>
                <a:gd name="T44" fmla="*/ 0 w 1080"/>
                <a:gd name="T45" fmla="*/ 40 h 102"/>
                <a:gd name="T46" fmla="*/ 4 w 1080"/>
                <a:gd name="T47" fmla="*/ 32 h 102"/>
                <a:gd name="T48" fmla="*/ 8 w 1080"/>
                <a:gd name="T49" fmla="*/ 22 h 102"/>
                <a:gd name="T50" fmla="*/ 14 w 1080"/>
                <a:gd name="T51" fmla="*/ 14 h 102"/>
                <a:gd name="T52" fmla="*/ 20 w 1080"/>
                <a:gd name="T53" fmla="*/ 8 h 102"/>
                <a:gd name="T54" fmla="*/ 28 w 1080"/>
                <a:gd name="T55" fmla="*/ 4 h 102"/>
                <a:gd name="T56" fmla="*/ 36 w 1080"/>
                <a:gd name="T57" fmla="*/ 0 h 102"/>
                <a:gd name="T58" fmla="*/ 46 w 1080"/>
                <a:gd name="T59" fmla="*/ 0 h 102"/>
                <a:gd name="T60" fmla="*/ 1034 w 1080"/>
                <a:gd name="T61" fmla="*/ 0 h 102"/>
                <a:gd name="T62" fmla="*/ 1034 w 1080"/>
                <a:gd name="T63" fmla="*/ 0 h 102"/>
                <a:gd name="T64" fmla="*/ 1042 w 1080"/>
                <a:gd name="T65" fmla="*/ 0 h 102"/>
                <a:gd name="T66" fmla="*/ 1052 w 1080"/>
                <a:gd name="T67" fmla="*/ 4 h 102"/>
                <a:gd name="T68" fmla="*/ 1058 w 1080"/>
                <a:gd name="T69" fmla="*/ 8 h 102"/>
                <a:gd name="T70" fmla="*/ 1066 w 1080"/>
                <a:gd name="T71" fmla="*/ 14 h 102"/>
                <a:gd name="T72" fmla="*/ 1072 w 1080"/>
                <a:gd name="T73" fmla="*/ 22 h 102"/>
                <a:gd name="T74" fmla="*/ 1076 w 1080"/>
                <a:gd name="T75" fmla="*/ 32 h 102"/>
                <a:gd name="T76" fmla="*/ 1078 w 1080"/>
                <a:gd name="T77" fmla="*/ 40 h 102"/>
                <a:gd name="T78" fmla="*/ 1080 w 1080"/>
                <a:gd name="T79" fmla="*/ 50 h 102"/>
                <a:gd name="T80" fmla="*/ 1080 w 1080"/>
                <a:gd name="T81"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2">
                  <a:moveTo>
                    <a:pt x="1080" y="50"/>
                  </a:moveTo>
                  <a:lnTo>
                    <a:pt x="1080" y="50"/>
                  </a:lnTo>
                  <a:lnTo>
                    <a:pt x="1078" y="62"/>
                  </a:lnTo>
                  <a:lnTo>
                    <a:pt x="1076" y="70"/>
                  </a:lnTo>
                  <a:lnTo>
                    <a:pt x="1072" y="80"/>
                  </a:lnTo>
                  <a:lnTo>
                    <a:pt x="1066" y="88"/>
                  </a:lnTo>
                  <a:lnTo>
                    <a:pt x="1058" y="94"/>
                  </a:lnTo>
                  <a:lnTo>
                    <a:pt x="1052" y="98"/>
                  </a:lnTo>
                  <a:lnTo>
                    <a:pt x="1042" y="102"/>
                  </a:lnTo>
                  <a:lnTo>
                    <a:pt x="1034" y="102"/>
                  </a:lnTo>
                  <a:lnTo>
                    <a:pt x="46" y="102"/>
                  </a:lnTo>
                  <a:lnTo>
                    <a:pt x="46" y="102"/>
                  </a:lnTo>
                  <a:lnTo>
                    <a:pt x="36" y="102"/>
                  </a:lnTo>
                  <a:lnTo>
                    <a:pt x="28" y="98"/>
                  </a:lnTo>
                  <a:lnTo>
                    <a:pt x="20" y="94"/>
                  </a:lnTo>
                  <a:lnTo>
                    <a:pt x="14" y="88"/>
                  </a:lnTo>
                  <a:lnTo>
                    <a:pt x="8" y="80"/>
                  </a:lnTo>
                  <a:lnTo>
                    <a:pt x="4" y="70"/>
                  </a:lnTo>
                  <a:lnTo>
                    <a:pt x="0" y="62"/>
                  </a:lnTo>
                  <a:lnTo>
                    <a:pt x="0" y="50"/>
                  </a:lnTo>
                  <a:lnTo>
                    <a:pt x="0" y="50"/>
                  </a:lnTo>
                  <a:lnTo>
                    <a:pt x="0" y="50"/>
                  </a:lnTo>
                  <a:lnTo>
                    <a:pt x="0" y="40"/>
                  </a:lnTo>
                  <a:lnTo>
                    <a:pt x="4" y="32"/>
                  </a:lnTo>
                  <a:lnTo>
                    <a:pt x="8" y="22"/>
                  </a:lnTo>
                  <a:lnTo>
                    <a:pt x="14" y="14"/>
                  </a:lnTo>
                  <a:lnTo>
                    <a:pt x="20" y="8"/>
                  </a:lnTo>
                  <a:lnTo>
                    <a:pt x="28" y="4"/>
                  </a:lnTo>
                  <a:lnTo>
                    <a:pt x="36" y="0"/>
                  </a:lnTo>
                  <a:lnTo>
                    <a:pt x="46" y="0"/>
                  </a:lnTo>
                  <a:lnTo>
                    <a:pt x="1034" y="0"/>
                  </a:lnTo>
                  <a:lnTo>
                    <a:pt x="1034" y="0"/>
                  </a:lnTo>
                  <a:lnTo>
                    <a:pt x="1042" y="0"/>
                  </a:lnTo>
                  <a:lnTo>
                    <a:pt x="1052" y="4"/>
                  </a:lnTo>
                  <a:lnTo>
                    <a:pt x="1058" y="8"/>
                  </a:lnTo>
                  <a:lnTo>
                    <a:pt x="1066" y="14"/>
                  </a:lnTo>
                  <a:lnTo>
                    <a:pt x="1072" y="22"/>
                  </a:lnTo>
                  <a:lnTo>
                    <a:pt x="1076" y="32"/>
                  </a:lnTo>
                  <a:lnTo>
                    <a:pt x="1078" y="40"/>
                  </a:lnTo>
                  <a:lnTo>
                    <a:pt x="1080" y="50"/>
                  </a:lnTo>
                  <a:lnTo>
                    <a:pt x="1080" y="5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0" name="Freeform 8"/>
            <p:cNvSpPr>
              <a:spLocks/>
            </p:cNvSpPr>
            <p:nvPr/>
          </p:nvSpPr>
          <p:spPr bwMode="auto">
            <a:xfrm>
              <a:off x="11318875" y="9226550"/>
              <a:ext cx="1714500" cy="165100"/>
            </a:xfrm>
            <a:custGeom>
              <a:avLst/>
              <a:gdLst>
                <a:gd name="T0" fmla="*/ 1080 w 1080"/>
                <a:gd name="T1" fmla="*/ 52 h 104"/>
                <a:gd name="T2" fmla="*/ 1080 w 1080"/>
                <a:gd name="T3" fmla="*/ 52 h 104"/>
                <a:gd name="T4" fmla="*/ 1078 w 1080"/>
                <a:gd name="T5" fmla="*/ 62 h 104"/>
                <a:gd name="T6" fmla="*/ 1076 w 1080"/>
                <a:gd name="T7" fmla="*/ 72 h 104"/>
                <a:gd name="T8" fmla="*/ 1072 w 1080"/>
                <a:gd name="T9" fmla="*/ 82 h 104"/>
                <a:gd name="T10" fmla="*/ 1066 w 1080"/>
                <a:gd name="T11" fmla="*/ 88 h 104"/>
                <a:gd name="T12" fmla="*/ 1058 w 1080"/>
                <a:gd name="T13" fmla="*/ 94 h 104"/>
                <a:gd name="T14" fmla="*/ 1052 w 1080"/>
                <a:gd name="T15" fmla="*/ 100 h 104"/>
                <a:gd name="T16" fmla="*/ 1042 w 1080"/>
                <a:gd name="T17" fmla="*/ 102 h 104"/>
                <a:gd name="T18" fmla="*/ 1034 w 1080"/>
                <a:gd name="T19" fmla="*/ 104 h 104"/>
                <a:gd name="T20" fmla="*/ 46 w 1080"/>
                <a:gd name="T21" fmla="*/ 104 h 104"/>
                <a:gd name="T22" fmla="*/ 46 w 1080"/>
                <a:gd name="T23" fmla="*/ 104 h 104"/>
                <a:gd name="T24" fmla="*/ 36 w 1080"/>
                <a:gd name="T25" fmla="*/ 102 h 104"/>
                <a:gd name="T26" fmla="*/ 28 w 1080"/>
                <a:gd name="T27" fmla="*/ 100 h 104"/>
                <a:gd name="T28" fmla="*/ 20 w 1080"/>
                <a:gd name="T29" fmla="*/ 94 h 104"/>
                <a:gd name="T30" fmla="*/ 14 w 1080"/>
                <a:gd name="T31" fmla="*/ 88 h 104"/>
                <a:gd name="T32" fmla="*/ 8 w 1080"/>
                <a:gd name="T33" fmla="*/ 82 h 104"/>
                <a:gd name="T34" fmla="*/ 4 w 1080"/>
                <a:gd name="T35" fmla="*/ 72 h 104"/>
                <a:gd name="T36" fmla="*/ 0 w 1080"/>
                <a:gd name="T37" fmla="*/ 62 h 104"/>
                <a:gd name="T38" fmla="*/ 0 w 1080"/>
                <a:gd name="T39" fmla="*/ 52 h 104"/>
                <a:gd name="T40" fmla="*/ 0 w 1080"/>
                <a:gd name="T41" fmla="*/ 52 h 104"/>
                <a:gd name="T42" fmla="*/ 0 w 1080"/>
                <a:gd name="T43" fmla="*/ 52 h 104"/>
                <a:gd name="T44" fmla="*/ 0 w 1080"/>
                <a:gd name="T45" fmla="*/ 42 h 104"/>
                <a:gd name="T46" fmla="*/ 4 w 1080"/>
                <a:gd name="T47" fmla="*/ 32 h 104"/>
                <a:gd name="T48" fmla="*/ 8 w 1080"/>
                <a:gd name="T49" fmla="*/ 24 h 104"/>
                <a:gd name="T50" fmla="*/ 14 w 1080"/>
                <a:gd name="T51" fmla="*/ 16 h 104"/>
                <a:gd name="T52" fmla="*/ 20 w 1080"/>
                <a:gd name="T53" fmla="*/ 10 h 104"/>
                <a:gd name="T54" fmla="*/ 28 w 1080"/>
                <a:gd name="T55" fmla="*/ 4 h 104"/>
                <a:gd name="T56" fmla="*/ 36 w 1080"/>
                <a:gd name="T57" fmla="*/ 2 h 104"/>
                <a:gd name="T58" fmla="*/ 46 w 1080"/>
                <a:gd name="T59" fmla="*/ 0 h 104"/>
                <a:gd name="T60" fmla="*/ 1034 w 1080"/>
                <a:gd name="T61" fmla="*/ 0 h 104"/>
                <a:gd name="T62" fmla="*/ 1034 w 1080"/>
                <a:gd name="T63" fmla="*/ 0 h 104"/>
                <a:gd name="T64" fmla="*/ 1042 w 1080"/>
                <a:gd name="T65" fmla="*/ 2 h 104"/>
                <a:gd name="T66" fmla="*/ 1052 w 1080"/>
                <a:gd name="T67" fmla="*/ 4 h 104"/>
                <a:gd name="T68" fmla="*/ 1058 w 1080"/>
                <a:gd name="T69" fmla="*/ 10 h 104"/>
                <a:gd name="T70" fmla="*/ 1066 w 1080"/>
                <a:gd name="T71" fmla="*/ 16 h 104"/>
                <a:gd name="T72" fmla="*/ 1072 w 1080"/>
                <a:gd name="T73" fmla="*/ 24 h 104"/>
                <a:gd name="T74" fmla="*/ 1076 w 1080"/>
                <a:gd name="T75" fmla="*/ 32 h 104"/>
                <a:gd name="T76" fmla="*/ 1078 w 1080"/>
                <a:gd name="T77" fmla="*/ 42 h 104"/>
                <a:gd name="T78" fmla="*/ 1080 w 1080"/>
                <a:gd name="T79" fmla="*/ 52 h 104"/>
                <a:gd name="T80" fmla="*/ 1080 w 1080"/>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4">
                  <a:moveTo>
                    <a:pt x="1080" y="52"/>
                  </a:moveTo>
                  <a:lnTo>
                    <a:pt x="1080" y="52"/>
                  </a:lnTo>
                  <a:lnTo>
                    <a:pt x="1078" y="62"/>
                  </a:lnTo>
                  <a:lnTo>
                    <a:pt x="1076" y="72"/>
                  </a:lnTo>
                  <a:lnTo>
                    <a:pt x="1072" y="82"/>
                  </a:lnTo>
                  <a:lnTo>
                    <a:pt x="1066" y="88"/>
                  </a:lnTo>
                  <a:lnTo>
                    <a:pt x="1058" y="94"/>
                  </a:lnTo>
                  <a:lnTo>
                    <a:pt x="1052" y="100"/>
                  </a:lnTo>
                  <a:lnTo>
                    <a:pt x="1042" y="102"/>
                  </a:lnTo>
                  <a:lnTo>
                    <a:pt x="1034" y="104"/>
                  </a:lnTo>
                  <a:lnTo>
                    <a:pt x="46" y="104"/>
                  </a:lnTo>
                  <a:lnTo>
                    <a:pt x="46" y="104"/>
                  </a:lnTo>
                  <a:lnTo>
                    <a:pt x="36" y="102"/>
                  </a:lnTo>
                  <a:lnTo>
                    <a:pt x="28" y="100"/>
                  </a:lnTo>
                  <a:lnTo>
                    <a:pt x="20" y="94"/>
                  </a:lnTo>
                  <a:lnTo>
                    <a:pt x="14" y="88"/>
                  </a:lnTo>
                  <a:lnTo>
                    <a:pt x="8" y="82"/>
                  </a:lnTo>
                  <a:lnTo>
                    <a:pt x="4" y="72"/>
                  </a:lnTo>
                  <a:lnTo>
                    <a:pt x="0" y="62"/>
                  </a:lnTo>
                  <a:lnTo>
                    <a:pt x="0" y="52"/>
                  </a:lnTo>
                  <a:lnTo>
                    <a:pt x="0" y="52"/>
                  </a:lnTo>
                  <a:lnTo>
                    <a:pt x="0" y="52"/>
                  </a:lnTo>
                  <a:lnTo>
                    <a:pt x="0" y="42"/>
                  </a:lnTo>
                  <a:lnTo>
                    <a:pt x="4" y="32"/>
                  </a:lnTo>
                  <a:lnTo>
                    <a:pt x="8" y="24"/>
                  </a:lnTo>
                  <a:lnTo>
                    <a:pt x="14" y="16"/>
                  </a:lnTo>
                  <a:lnTo>
                    <a:pt x="20" y="10"/>
                  </a:lnTo>
                  <a:lnTo>
                    <a:pt x="28" y="4"/>
                  </a:lnTo>
                  <a:lnTo>
                    <a:pt x="36" y="2"/>
                  </a:lnTo>
                  <a:lnTo>
                    <a:pt x="46" y="0"/>
                  </a:lnTo>
                  <a:lnTo>
                    <a:pt x="1034" y="0"/>
                  </a:lnTo>
                  <a:lnTo>
                    <a:pt x="1034" y="0"/>
                  </a:lnTo>
                  <a:lnTo>
                    <a:pt x="1042" y="2"/>
                  </a:lnTo>
                  <a:lnTo>
                    <a:pt x="1052" y="4"/>
                  </a:lnTo>
                  <a:lnTo>
                    <a:pt x="1058" y="10"/>
                  </a:lnTo>
                  <a:lnTo>
                    <a:pt x="1066" y="16"/>
                  </a:lnTo>
                  <a:lnTo>
                    <a:pt x="1072" y="24"/>
                  </a:lnTo>
                  <a:lnTo>
                    <a:pt x="1076" y="32"/>
                  </a:lnTo>
                  <a:lnTo>
                    <a:pt x="1078" y="42"/>
                  </a:lnTo>
                  <a:lnTo>
                    <a:pt x="1080" y="52"/>
                  </a:lnTo>
                  <a:lnTo>
                    <a:pt x="1080" y="5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1" name="Freeform 9"/>
            <p:cNvSpPr>
              <a:spLocks/>
            </p:cNvSpPr>
            <p:nvPr/>
          </p:nvSpPr>
          <p:spPr bwMode="auto">
            <a:xfrm>
              <a:off x="11318875" y="9467850"/>
              <a:ext cx="1714500" cy="165100"/>
            </a:xfrm>
            <a:custGeom>
              <a:avLst/>
              <a:gdLst>
                <a:gd name="T0" fmla="*/ 1080 w 1080"/>
                <a:gd name="T1" fmla="*/ 52 h 104"/>
                <a:gd name="T2" fmla="*/ 1080 w 1080"/>
                <a:gd name="T3" fmla="*/ 52 h 104"/>
                <a:gd name="T4" fmla="*/ 1078 w 1080"/>
                <a:gd name="T5" fmla="*/ 62 h 104"/>
                <a:gd name="T6" fmla="*/ 1076 w 1080"/>
                <a:gd name="T7" fmla="*/ 72 h 104"/>
                <a:gd name="T8" fmla="*/ 1072 w 1080"/>
                <a:gd name="T9" fmla="*/ 80 h 104"/>
                <a:gd name="T10" fmla="*/ 1066 w 1080"/>
                <a:gd name="T11" fmla="*/ 88 h 104"/>
                <a:gd name="T12" fmla="*/ 1058 w 1080"/>
                <a:gd name="T13" fmla="*/ 94 h 104"/>
                <a:gd name="T14" fmla="*/ 1052 w 1080"/>
                <a:gd name="T15" fmla="*/ 100 h 104"/>
                <a:gd name="T16" fmla="*/ 1042 w 1080"/>
                <a:gd name="T17" fmla="*/ 102 h 104"/>
                <a:gd name="T18" fmla="*/ 1034 w 1080"/>
                <a:gd name="T19" fmla="*/ 104 h 104"/>
                <a:gd name="T20" fmla="*/ 46 w 1080"/>
                <a:gd name="T21" fmla="*/ 104 h 104"/>
                <a:gd name="T22" fmla="*/ 46 w 1080"/>
                <a:gd name="T23" fmla="*/ 104 h 104"/>
                <a:gd name="T24" fmla="*/ 36 w 1080"/>
                <a:gd name="T25" fmla="*/ 102 h 104"/>
                <a:gd name="T26" fmla="*/ 28 w 1080"/>
                <a:gd name="T27" fmla="*/ 100 h 104"/>
                <a:gd name="T28" fmla="*/ 20 w 1080"/>
                <a:gd name="T29" fmla="*/ 94 h 104"/>
                <a:gd name="T30" fmla="*/ 14 w 1080"/>
                <a:gd name="T31" fmla="*/ 88 h 104"/>
                <a:gd name="T32" fmla="*/ 8 w 1080"/>
                <a:gd name="T33" fmla="*/ 80 h 104"/>
                <a:gd name="T34" fmla="*/ 4 w 1080"/>
                <a:gd name="T35" fmla="*/ 72 h 104"/>
                <a:gd name="T36" fmla="*/ 0 w 1080"/>
                <a:gd name="T37" fmla="*/ 62 h 104"/>
                <a:gd name="T38" fmla="*/ 0 w 1080"/>
                <a:gd name="T39" fmla="*/ 52 h 104"/>
                <a:gd name="T40" fmla="*/ 0 w 1080"/>
                <a:gd name="T41" fmla="*/ 52 h 104"/>
                <a:gd name="T42" fmla="*/ 0 w 1080"/>
                <a:gd name="T43" fmla="*/ 52 h 104"/>
                <a:gd name="T44" fmla="*/ 0 w 1080"/>
                <a:gd name="T45" fmla="*/ 42 h 104"/>
                <a:gd name="T46" fmla="*/ 4 w 1080"/>
                <a:gd name="T47" fmla="*/ 32 h 104"/>
                <a:gd name="T48" fmla="*/ 8 w 1080"/>
                <a:gd name="T49" fmla="*/ 24 h 104"/>
                <a:gd name="T50" fmla="*/ 14 w 1080"/>
                <a:gd name="T51" fmla="*/ 16 h 104"/>
                <a:gd name="T52" fmla="*/ 20 w 1080"/>
                <a:gd name="T53" fmla="*/ 10 h 104"/>
                <a:gd name="T54" fmla="*/ 28 w 1080"/>
                <a:gd name="T55" fmla="*/ 4 h 104"/>
                <a:gd name="T56" fmla="*/ 36 w 1080"/>
                <a:gd name="T57" fmla="*/ 2 h 104"/>
                <a:gd name="T58" fmla="*/ 46 w 1080"/>
                <a:gd name="T59" fmla="*/ 0 h 104"/>
                <a:gd name="T60" fmla="*/ 1034 w 1080"/>
                <a:gd name="T61" fmla="*/ 0 h 104"/>
                <a:gd name="T62" fmla="*/ 1034 w 1080"/>
                <a:gd name="T63" fmla="*/ 0 h 104"/>
                <a:gd name="T64" fmla="*/ 1042 w 1080"/>
                <a:gd name="T65" fmla="*/ 2 h 104"/>
                <a:gd name="T66" fmla="*/ 1052 w 1080"/>
                <a:gd name="T67" fmla="*/ 4 h 104"/>
                <a:gd name="T68" fmla="*/ 1058 w 1080"/>
                <a:gd name="T69" fmla="*/ 10 h 104"/>
                <a:gd name="T70" fmla="*/ 1066 w 1080"/>
                <a:gd name="T71" fmla="*/ 16 h 104"/>
                <a:gd name="T72" fmla="*/ 1072 w 1080"/>
                <a:gd name="T73" fmla="*/ 24 h 104"/>
                <a:gd name="T74" fmla="*/ 1076 w 1080"/>
                <a:gd name="T75" fmla="*/ 32 h 104"/>
                <a:gd name="T76" fmla="*/ 1078 w 1080"/>
                <a:gd name="T77" fmla="*/ 42 h 104"/>
                <a:gd name="T78" fmla="*/ 1080 w 1080"/>
                <a:gd name="T79" fmla="*/ 52 h 104"/>
                <a:gd name="T80" fmla="*/ 1080 w 1080"/>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4">
                  <a:moveTo>
                    <a:pt x="1080" y="52"/>
                  </a:moveTo>
                  <a:lnTo>
                    <a:pt x="1080" y="52"/>
                  </a:lnTo>
                  <a:lnTo>
                    <a:pt x="1078" y="62"/>
                  </a:lnTo>
                  <a:lnTo>
                    <a:pt x="1076" y="72"/>
                  </a:lnTo>
                  <a:lnTo>
                    <a:pt x="1072" y="80"/>
                  </a:lnTo>
                  <a:lnTo>
                    <a:pt x="1066" y="88"/>
                  </a:lnTo>
                  <a:lnTo>
                    <a:pt x="1058" y="94"/>
                  </a:lnTo>
                  <a:lnTo>
                    <a:pt x="1052" y="100"/>
                  </a:lnTo>
                  <a:lnTo>
                    <a:pt x="1042" y="102"/>
                  </a:lnTo>
                  <a:lnTo>
                    <a:pt x="1034" y="104"/>
                  </a:lnTo>
                  <a:lnTo>
                    <a:pt x="46" y="104"/>
                  </a:lnTo>
                  <a:lnTo>
                    <a:pt x="46" y="104"/>
                  </a:lnTo>
                  <a:lnTo>
                    <a:pt x="36" y="102"/>
                  </a:lnTo>
                  <a:lnTo>
                    <a:pt x="28" y="100"/>
                  </a:lnTo>
                  <a:lnTo>
                    <a:pt x="20" y="94"/>
                  </a:lnTo>
                  <a:lnTo>
                    <a:pt x="14" y="88"/>
                  </a:lnTo>
                  <a:lnTo>
                    <a:pt x="8" y="80"/>
                  </a:lnTo>
                  <a:lnTo>
                    <a:pt x="4" y="72"/>
                  </a:lnTo>
                  <a:lnTo>
                    <a:pt x="0" y="62"/>
                  </a:lnTo>
                  <a:lnTo>
                    <a:pt x="0" y="52"/>
                  </a:lnTo>
                  <a:lnTo>
                    <a:pt x="0" y="52"/>
                  </a:lnTo>
                  <a:lnTo>
                    <a:pt x="0" y="52"/>
                  </a:lnTo>
                  <a:lnTo>
                    <a:pt x="0" y="42"/>
                  </a:lnTo>
                  <a:lnTo>
                    <a:pt x="4" y="32"/>
                  </a:lnTo>
                  <a:lnTo>
                    <a:pt x="8" y="24"/>
                  </a:lnTo>
                  <a:lnTo>
                    <a:pt x="14" y="16"/>
                  </a:lnTo>
                  <a:lnTo>
                    <a:pt x="20" y="10"/>
                  </a:lnTo>
                  <a:lnTo>
                    <a:pt x="28" y="4"/>
                  </a:lnTo>
                  <a:lnTo>
                    <a:pt x="36" y="2"/>
                  </a:lnTo>
                  <a:lnTo>
                    <a:pt x="46" y="0"/>
                  </a:lnTo>
                  <a:lnTo>
                    <a:pt x="1034" y="0"/>
                  </a:lnTo>
                  <a:lnTo>
                    <a:pt x="1034" y="0"/>
                  </a:lnTo>
                  <a:lnTo>
                    <a:pt x="1042" y="2"/>
                  </a:lnTo>
                  <a:lnTo>
                    <a:pt x="1052" y="4"/>
                  </a:lnTo>
                  <a:lnTo>
                    <a:pt x="1058" y="10"/>
                  </a:lnTo>
                  <a:lnTo>
                    <a:pt x="1066" y="16"/>
                  </a:lnTo>
                  <a:lnTo>
                    <a:pt x="1072" y="24"/>
                  </a:lnTo>
                  <a:lnTo>
                    <a:pt x="1076" y="32"/>
                  </a:lnTo>
                  <a:lnTo>
                    <a:pt x="1078" y="42"/>
                  </a:lnTo>
                  <a:lnTo>
                    <a:pt x="1080" y="52"/>
                  </a:lnTo>
                  <a:lnTo>
                    <a:pt x="1080" y="5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2" name="Freeform 10"/>
            <p:cNvSpPr>
              <a:spLocks/>
            </p:cNvSpPr>
            <p:nvPr/>
          </p:nvSpPr>
          <p:spPr bwMode="auto">
            <a:xfrm>
              <a:off x="11318875" y="9683750"/>
              <a:ext cx="1698625" cy="101600"/>
            </a:xfrm>
            <a:custGeom>
              <a:avLst/>
              <a:gdLst>
                <a:gd name="T0" fmla="*/ 1070 w 1070"/>
                <a:gd name="T1" fmla="*/ 32 h 64"/>
                <a:gd name="T2" fmla="*/ 1070 w 1070"/>
                <a:gd name="T3" fmla="*/ 32 h 64"/>
                <a:gd name="T4" fmla="*/ 1070 w 1070"/>
                <a:gd name="T5" fmla="*/ 38 h 64"/>
                <a:gd name="T6" fmla="*/ 1068 w 1070"/>
                <a:gd name="T7" fmla="*/ 44 h 64"/>
                <a:gd name="T8" fmla="*/ 1064 w 1070"/>
                <a:gd name="T9" fmla="*/ 50 h 64"/>
                <a:gd name="T10" fmla="*/ 1058 w 1070"/>
                <a:gd name="T11" fmla="*/ 56 h 64"/>
                <a:gd name="T12" fmla="*/ 1050 w 1070"/>
                <a:gd name="T13" fmla="*/ 60 h 64"/>
                <a:gd name="T14" fmla="*/ 1044 w 1070"/>
                <a:gd name="T15" fmla="*/ 62 h 64"/>
                <a:gd name="T16" fmla="*/ 1034 w 1070"/>
                <a:gd name="T17" fmla="*/ 64 h 64"/>
                <a:gd name="T18" fmla="*/ 1026 w 1070"/>
                <a:gd name="T19" fmla="*/ 64 h 64"/>
                <a:gd name="T20" fmla="*/ 46 w 1070"/>
                <a:gd name="T21" fmla="*/ 64 h 64"/>
                <a:gd name="T22" fmla="*/ 46 w 1070"/>
                <a:gd name="T23" fmla="*/ 64 h 64"/>
                <a:gd name="T24" fmla="*/ 36 w 1070"/>
                <a:gd name="T25" fmla="*/ 64 h 64"/>
                <a:gd name="T26" fmla="*/ 28 w 1070"/>
                <a:gd name="T27" fmla="*/ 62 h 64"/>
                <a:gd name="T28" fmla="*/ 20 w 1070"/>
                <a:gd name="T29" fmla="*/ 60 h 64"/>
                <a:gd name="T30" fmla="*/ 14 w 1070"/>
                <a:gd name="T31" fmla="*/ 56 h 64"/>
                <a:gd name="T32" fmla="*/ 8 w 1070"/>
                <a:gd name="T33" fmla="*/ 50 h 64"/>
                <a:gd name="T34" fmla="*/ 4 w 1070"/>
                <a:gd name="T35" fmla="*/ 44 h 64"/>
                <a:gd name="T36" fmla="*/ 0 w 1070"/>
                <a:gd name="T37" fmla="*/ 38 h 64"/>
                <a:gd name="T38" fmla="*/ 0 w 1070"/>
                <a:gd name="T39" fmla="*/ 32 h 64"/>
                <a:gd name="T40" fmla="*/ 0 w 1070"/>
                <a:gd name="T41" fmla="*/ 32 h 64"/>
                <a:gd name="T42" fmla="*/ 0 w 1070"/>
                <a:gd name="T43" fmla="*/ 32 h 64"/>
                <a:gd name="T44" fmla="*/ 0 w 1070"/>
                <a:gd name="T45" fmla="*/ 26 h 64"/>
                <a:gd name="T46" fmla="*/ 4 w 1070"/>
                <a:gd name="T47" fmla="*/ 20 h 64"/>
                <a:gd name="T48" fmla="*/ 8 w 1070"/>
                <a:gd name="T49" fmla="*/ 14 h 64"/>
                <a:gd name="T50" fmla="*/ 14 w 1070"/>
                <a:gd name="T51" fmla="*/ 10 h 64"/>
                <a:gd name="T52" fmla="*/ 20 w 1070"/>
                <a:gd name="T53" fmla="*/ 4 h 64"/>
                <a:gd name="T54" fmla="*/ 28 w 1070"/>
                <a:gd name="T55" fmla="*/ 2 h 64"/>
                <a:gd name="T56" fmla="*/ 36 w 1070"/>
                <a:gd name="T57" fmla="*/ 0 h 64"/>
                <a:gd name="T58" fmla="*/ 46 w 1070"/>
                <a:gd name="T59" fmla="*/ 0 h 64"/>
                <a:gd name="T60" fmla="*/ 1026 w 1070"/>
                <a:gd name="T61" fmla="*/ 0 h 64"/>
                <a:gd name="T62" fmla="*/ 1026 w 1070"/>
                <a:gd name="T63" fmla="*/ 0 h 64"/>
                <a:gd name="T64" fmla="*/ 1034 w 1070"/>
                <a:gd name="T65" fmla="*/ 0 h 64"/>
                <a:gd name="T66" fmla="*/ 1044 w 1070"/>
                <a:gd name="T67" fmla="*/ 2 h 64"/>
                <a:gd name="T68" fmla="*/ 1050 w 1070"/>
                <a:gd name="T69" fmla="*/ 4 h 64"/>
                <a:gd name="T70" fmla="*/ 1058 w 1070"/>
                <a:gd name="T71" fmla="*/ 10 h 64"/>
                <a:gd name="T72" fmla="*/ 1064 w 1070"/>
                <a:gd name="T73" fmla="*/ 14 h 64"/>
                <a:gd name="T74" fmla="*/ 1068 w 1070"/>
                <a:gd name="T75" fmla="*/ 20 h 64"/>
                <a:gd name="T76" fmla="*/ 1070 w 1070"/>
                <a:gd name="T77" fmla="*/ 26 h 64"/>
                <a:gd name="T78" fmla="*/ 1070 w 1070"/>
                <a:gd name="T79" fmla="*/ 32 h 64"/>
                <a:gd name="T80" fmla="*/ 1070 w 1070"/>
                <a:gd name="T8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0" h="64">
                  <a:moveTo>
                    <a:pt x="1070" y="32"/>
                  </a:moveTo>
                  <a:lnTo>
                    <a:pt x="1070" y="32"/>
                  </a:lnTo>
                  <a:lnTo>
                    <a:pt x="1070" y="38"/>
                  </a:lnTo>
                  <a:lnTo>
                    <a:pt x="1068" y="44"/>
                  </a:lnTo>
                  <a:lnTo>
                    <a:pt x="1064" y="50"/>
                  </a:lnTo>
                  <a:lnTo>
                    <a:pt x="1058" y="56"/>
                  </a:lnTo>
                  <a:lnTo>
                    <a:pt x="1050" y="60"/>
                  </a:lnTo>
                  <a:lnTo>
                    <a:pt x="1044" y="62"/>
                  </a:lnTo>
                  <a:lnTo>
                    <a:pt x="1034" y="64"/>
                  </a:lnTo>
                  <a:lnTo>
                    <a:pt x="1026" y="64"/>
                  </a:lnTo>
                  <a:lnTo>
                    <a:pt x="46" y="64"/>
                  </a:lnTo>
                  <a:lnTo>
                    <a:pt x="46" y="64"/>
                  </a:lnTo>
                  <a:lnTo>
                    <a:pt x="36" y="64"/>
                  </a:lnTo>
                  <a:lnTo>
                    <a:pt x="28" y="62"/>
                  </a:lnTo>
                  <a:lnTo>
                    <a:pt x="20" y="60"/>
                  </a:lnTo>
                  <a:lnTo>
                    <a:pt x="14" y="56"/>
                  </a:lnTo>
                  <a:lnTo>
                    <a:pt x="8" y="50"/>
                  </a:lnTo>
                  <a:lnTo>
                    <a:pt x="4" y="44"/>
                  </a:lnTo>
                  <a:lnTo>
                    <a:pt x="0" y="38"/>
                  </a:lnTo>
                  <a:lnTo>
                    <a:pt x="0" y="32"/>
                  </a:lnTo>
                  <a:lnTo>
                    <a:pt x="0" y="32"/>
                  </a:lnTo>
                  <a:lnTo>
                    <a:pt x="0" y="32"/>
                  </a:lnTo>
                  <a:lnTo>
                    <a:pt x="0" y="26"/>
                  </a:lnTo>
                  <a:lnTo>
                    <a:pt x="4" y="20"/>
                  </a:lnTo>
                  <a:lnTo>
                    <a:pt x="8" y="14"/>
                  </a:lnTo>
                  <a:lnTo>
                    <a:pt x="14" y="10"/>
                  </a:lnTo>
                  <a:lnTo>
                    <a:pt x="20" y="4"/>
                  </a:lnTo>
                  <a:lnTo>
                    <a:pt x="28" y="2"/>
                  </a:lnTo>
                  <a:lnTo>
                    <a:pt x="36" y="0"/>
                  </a:lnTo>
                  <a:lnTo>
                    <a:pt x="46" y="0"/>
                  </a:lnTo>
                  <a:lnTo>
                    <a:pt x="1026" y="0"/>
                  </a:lnTo>
                  <a:lnTo>
                    <a:pt x="1026" y="0"/>
                  </a:lnTo>
                  <a:lnTo>
                    <a:pt x="1034" y="0"/>
                  </a:lnTo>
                  <a:lnTo>
                    <a:pt x="1044" y="2"/>
                  </a:lnTo>
                  <a:lnTo>
                    <a:pt x="1050" y="4"/>
                  </a:lnTo>
                  <a:lnTo>
                    <a:pt x="1058" y="10"/>
                  </a:lnTo>
                  <a:lnTo>
                    <a:pt x="1064" y="14"/>
                  </a:lnTo>
                  <a:lnTo>
                    <a:pt x="1068" y="20"/>
                  </a:lnTo>
                  <a:lnTo>
                    <a:pt x="1070" y="26"/>
                  </a:lnTo>
                  <a:lnTo>
                    <a:pt x="1070" y="32"/>
                  </a:lnTo>
                  <a:lnTo>
                    <a:pt x="1070" y="3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3" name="Freeform 11"/>
            <p:cNvSpPr>
              <a:spLocks/>
            </p:cNvSpPr>
            <p:nvPr/>
          </p:nvSpPr>
          <p:spPr bwMode="auto">
            <a:xfrm>
              <a:off x="11306175" y="8747125"/>
              <a:ext cx="1739900" cy="165100"/>
            </a:xfrm>
            <a:custGeom>
              <a:avLst/>
              <a:gdLst>
                <a:gd name="T0" fmla="*/ 1096 w 1096"/>
                <a:gd name="T1" fmla="*/ 52 h 104"/>
                <a:gd name="T2" fmla="*/ 1096 w 1096"/>
                <a:gd name="T3" fmla="*/ 52 h 104"/>
                <a:gd name="T4" fmla="*/ 1094 w 1096"/>
                <a:gd name="T5" fmla="*/ 62 h 104"/>
                <a:gd name="T6" fmla="*/ 1092 w 1096"/>
                <a:gd name="T7" fmla="*/ 72 h 104"/>
                <a:gd name="T8" fmla="*/ 1088 w 1096"/>
                <a:gd name="T9" fmla="*/ 80 h 104"/>
                <a:gd name="T10" fmla="*/ 1082 w 1096"/>
                <a:gd name="T11" fmla="*/ 88 h 104"/>
                <a:gd name="T12" fmla="*/ 1074 w 1096"/>
                <a:gd name="T13" fmla="*/ 94 h 104"/>
                <a:gd name="T14" fmla="*/ 1066 w 1096"/>
                <a:gd name="T15" fmla="*/ 98 h 104"/>
                <a:gd name="T16" fmla="*/ 1058 w 1096"/>
                <a:gd name="T17" fmla="*/ 102 h 104"/>
                <a:gd name="T18" fmla="*/ 1048 w 1096"/>
                <a:gd name="T19" fmla="*/ 104 h 104"/>
                <a:gd name="T20" fmla="*/ 46 w 1096"/>
                <a:gd name="T21" fmla="*/ 104 h 104"/>
                <a:gd name="T22" fmla="*/ 46 w 1096"/>
                <a:gd name="T23" fmla="*/ 104 h 104"/>
                <a:gd name="T24" fmla="*/ 38 w 1096"/>
                <a:gd name="T25" fmla="*/ 102 h 104"/>
                <a:gd name="T26" fmla="*/ 28 w 1096"/>
                <a:gd name="T27" fmla="*/ 98 h 104"/>
                <a:gd name="T28" fmla="*/ 20 w 1096"/>
                <a:gd name="T29" fmla="*/ 94 h 104"/>
                <a:gd name="T30" fmla="*/ 14 w 1096"/>
                <a:gd name="T31" fmla="*/ 88 h 104"/>
                <a:gd name="T32" fmla="*/ 8 w 1096"/>
                <a:gd name="T33" fmla="*/ 80 h 104"/>
                <a:gd name="T34" fmla="*/ 4 w 1096"/>
                <a:gd name="T35" fmla="*/ 72 h 104"/>
                <a:gd name="T36" fmla="*/ 0 w 1096"/>
                <a:gd name="T37" fmla="*/ 62 h 104"/>
                <a:gd name="T38" fmla="*/ 0 w 1096"/>
                <a:gd name="T39" fmla="*/ 52 h 104"/>
                <a:gd name="T40" fmla="*/ 0 w 1096"/>
                <a:gd name="T41" fmla="*/ 52 h 104"/>
                <a:gd name="T42" fmla="*/ 0 w 1096"/>
                <a:gd name="T43" fmla="*/ 52 h 104"/>
                <a:gd name="T44" fmla="*/ 0 w 1096"/>
                <a:gd name="T45" fmla="*/ 42 h 104"/>
                <a:gd name="T46" fmla="*/ 4 w 1096"/>
                <a:gd name="T47" fmla="*/ 32 h 104"/>
                <a:gd name="T48" fmla="*/ 8 w 1096"/>
                <a:gd name="T49" fmla="*/ 22 h 104"/>
                <a:gd name="T50" fmla="*/ 14 w 1096"/>
                <a:gd name="T51" fmla="*/ 16 h 104"/>
                <a:gd name="T52" fmla="*/ 20 w 1096"/>
                <a:gd name="T53" fmla="*/ 8 h 104"/>
                <a:gd name="T54" fmla="*/ 28 w 1096"/>
                <a:gd name="T55" fmla="*/ 4 h 104"/>
                <a:gd name="T56" fmla="*/ 38 w 1096"/>
                <a:gd name="T57" fmla="*/ 2 h 104"/>
                <a:gd name="T58" fmla="*/ 46 w 1096"/>
                <a:gd name="T59" fmla="*/ 0 h 104"/>
                <a:gd name="T60" fmla="*/ 1048 w 1096"/>
                <a:gd name="T61" fmla="*/ 0 h 104"/>
                <a:gd name="T62" fmla="*/ 1048 w 1096"/>
                <a:gd name="T63" fmla="*/ 0 h 104"/>
                <a:gd name="T64" fmla="*/ 1058 w 1096"/>
                <a:gd name="T65" fmla="*/ 2 h 104"/>
                <a:gd name="T66" fmla="*/ 1066 w 1096"/>
                <a:gd name="T67" fmla="*/ 4 h 104"/>
                <a:gd name="T68" fmla="*/ 1074 w 1096"/>
                <a:gd name="T69" fmla="*/ 8 h 104"/>
                <a:gd name="T70" fmla="*/ 1082 w 1096"/>
                <a:gd name="T71" fmla="*/ 16 h 104"/>
                <a:gd name="T72" fmla="*/ 1088 w 1096"/>
                <a:gd name="T73" fmla="*/ 22 h 104"/>
                <a:gd name="T74" fmla="*/ 1092 w 1096"/>
                <a:gd name="T75" fmla="*/ 32 h 104"/>
                <a:gd name="T76" fmla="*/ 1094 w 1096"/>
                <a:gd name="T77" fmla="*/ 42 h 104"/>
                <a:gd name="T78" fmla="*/ 1096 w 1096"/>
                <a:gd name="T79" fmla="*/ 52 h 104"/>
                <a:gd name="T80" fmla="*/ 1096 w 1096"/>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6" h="104">
                  <a:moveTo>
                    <a:pt x="1096" y="52"/>
                  </a:moveTo>
                  <a:lnTo>
                    <a:pt x="1096" y="52"/>
                  </a:lnTo>
                  <a:lnTo>
                    <a:pt x="1094" y="62"/>
                  </a:lnTo>
                  <a:lnTo>
                    <a:pt x="1092" y="72"/>
                  </a:lnTo>
                  <a:lnTo>
                    <a:pt x="1088" y="80"/>
                  </a:lnTo>
                  <a:lnTo>
                    <a:pt x="1082" y="88"/>
                  </a:lnTo>
                  <a:lnTo>
                    <a:pt x="1074" y="94"/>
                  </a:lnTo>
                  <a:lnTo>
                    <a:pt x="1066" y="98"/>
                  </a:lnTo>
                  <a:lnTo>
                    <a:pt x="1058" y="102"/>
                  </a:lnTo>
                  <a:lnTo>
                    <a:pt x="1048" y="104"/>
                  </a:lnTo>
                  <a:lnTo>
                    <a:pt x="46" y="104"/>
                  </a:lnTo>
                  <a:lnTo>
                    <a:pt x="46" y="104"/>
                  </a:lnTo>
                  <a:lnTo>
                    <a:pt x="38" y="102"/>
                  </a:lnTo>
                  <a:lnTo>
                    <a:pt x="28" y="98"/>
                  </a:lnTo>
                  <a:lnTo>
                    <a:pt x="20" y="94"/>
                  </a:lnTo>
                  <a:lnTo>
                    <a:pt x="14" y="88"/>
                  </a:lnTo>
                  <a:lnTo>
                    <a:pt x="8" y="80"/>
                  </a:lnTo>
                  <a:lnTo>
                    <a:pt x="4" y="72"/>
                  </a:lnTo>
                  <a:lnTo>
                    <a:pt x="0" y="62"/>
                  </a:lnTo>
                  <a:lnTo>
                    <a:pt x="0" y="52"/>
                  </a:lnTo>
                  <a:lnTo>
                    <a:pt x="0" y="52"/>
                  </a:lnTo>
                  <a:lnTo>
                    <a:pt x="0" y="52"/>
                  </a:lnTo>
                  <a:lnTo>
                    <a:pt x="0" y="42"/>
                  </a:lnTo>
                  <a:lnTo>
                    <a:pt x="4" y="32"/>
                  </a:lnTo>
                  <a:lnTo>
                    <a:pt x="8" y="22"/>
                  </a:lnTo>
                  <a:lnTo>
                    <a:pt x="14" y="16"/>
                  </a:lnTo>
                  <a:lnTo>
                    <a:pt x="20" y="8"/>
                  </a:lnTo>
                  <a:lnTo>
                    <a:pt x="28" y="4"/>
                  </a:lnTo>
                  <a:lnTo>
                    <a:pt x="38" y="2"/>
                  </a:lnTo>
                  <a:lnTo>
                    <a:pt x="46" y="0"/>
                  </a:lnTo>
                  <a:lnTo>
                    <a:pt x="1048" y="0"/>
                  </a:lnTo>
                  <a:lnTo>
                    <a:pt x="1048" y="0"/>
                  </a:lnTo>
                  <a:lnTo>
                    <a:pt x="1058" y="2"/>
                  </a:lnTo>
                  <a:lnTo>
                    <a:pt x="1066" y="4"/>
                  </a:lnTo>
                  <a:lnTo>
                    <a:pt x="1074" y="8"/>
                  </a:lnTo>
                  <a:lnTo>
                    <a:pt x="1082" y="16"/>
                  </a:lnTo>
                  <a:lnTo>
                    <a:pt x="1088" y="22"/>
                  </a:lnTo>
                  <a:lnTo>
                    <a:pt x="1092" y="32"/>
                  </a:lnTo>
                  <a:lnTo>
                    <a:pt x="1094" y="42"/>
                  </a:lnTo>
                  <a:lnTo>
                    <a:pt x="1096" y="52"/>
                  </a:lnTo>
                  <a:lnTo>
                    <a:pt x="1096" y="5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4" name="Freeform 12"/>
            <p:cNvSpPr>
              <a:spLocks/>
            </p:cNvSpPr>
            <p:nvPr/>
          </p:nvSpPr>
          <p:spPr bwMode="auto">
            <a:xfrm>
              <a:off x="11547474" y="3552825"/>
              <a:ext cx="2644775" cy="1673225"/>
            </a:xfrm>
            <a:custGeom>
              <a:avLst/>
              <a:gdLst>
                <a:gd name="T0" fmla="*/ 0 w 1666"/>
                <a:gd name="T1" fmla="*/ 0 h 1054"/>
                <a:gd name="T2" fmla="*/ 1666 w 1666"/>
                <a:gd name="T3" fmla="*/ 1054 h 1054"/>
                <a:gd name="T4" fmla="*/ 1348 w 1666"/>
                <a:gd name="T5" fmla="*/ 370 h 1054"/>
                <a:gd name="T6" fmla="*/ 622 w 1666"/>
                <a:gd name="T7" fmla="*/ 0 h 1054"/>
                <a:gd name="T8" fmla="*/ 0 w 1666"/>
                <a:gd name="T9" fmla="*/ 0 h 1054"/>
              </a:gdLst>
              <a:ahLst/>
              <a:cxnLst>
                <a:cxn ang="0">
                  <a:pos x="T0" y="T1"/>
                </a:cxn>
                <a:cxn ang="0">
                  <a:pos x="T2" y="T3"/>
                </a:cxn>
                <a:cxn ang="0">
                  <a:pos x="T4" y="T5"/>
                </a:cxn>
                <a:cxn ang="0">
                  <a:pos x="T6" y="T7"/>
                </a:cxn>
                <a:cxn ang="0">
                  <a:pos x="T8" y="T9"/>
                </a:cxn>
              </a:cxnLst>
              <a:rect l="0" t="0" r="r" b="b"/>
              <a:pathLst>
                <a:path w="1666" h="1054">
                  <a:moveTo>
                    <a:pt x="0" y="0"/>
                  </a:moveTo>
                  <a:lnTo>
                    <a:pt x="1666" y="1054"/>
                  </a:lnTo>
                  <a:lnTo>
                    <a:pt x="1348" y="370"/>
                  </a:lnTo>
                  <a:lnTo>
                    <a:pt x="622" y="0"/>
                  </a:lnTo>
                  <a:lnTo>
                    <a:pt x="0"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5" name="Freeform 13"/>
            <p:cNvSpPr>
              <a:spLocks/>
            </p:cNvSpPr>
            <p:nvPr/>
          </p:nvSpPr>
          <p:spPr bwMode="auto">
            <a:xfrm>
              <a:off x="11547475" y="3552825"/>
              <a:ext cx="2644775" cy="1673225"/>
            </a:xfrm>
            <a:custGeom>
              <a:avLst/>
              <a:gdLst>
                <a:gd name="T0" fmla="*/ 0 w 1666"/>
                <a:gd name="T1" fmla="*/ 0 h 1054"/>
                <a:gd name="T2" fmla="*/ 1666 w 1666"/>
                <a:gd name="T3" fmla="*/ 1054 h 1054"/>
                <a:gd name="T4" fmla="*/ 1348 w 1666"/>
                <a:gd name="T5" fmla="*/ 370 h 1054"/>
                <a:gd name="T6" fmla="*/ 622 w 1666"/>
                <a:gd name="T7" fmla="*/ 0 h 1054"/>
              </a:gdLst>
              <a:ahLst/>
              <a:cxnLst>
                <a:cxn ang="0">
                  <a:pos x="T0" y="T1"/>
                </a:cxn>
                <a:cxn ang="0">
                  <a:pos x="T2" y="T3"/>
                </a:cxn>
                <a:cxn ang="0">
                  <a:pos x="T4" y="T5"/>
                </a:cxn>
                <a:cxn ang="0">
                  <a:pos x="T6" y="T7"/>
                </a:cxn>
              </a:cxnLst>
              <a:rect l="0" t="0" r="r" b="b"/>
              <a:pathLst>
                <a:path w="1666" h="1054">
                  <a:moveTo>
                    <a:pt x="0" y="0"/>
                  </a:moveTo>
                  <a:lnTo>
                    <a:pt x="1666" y="1054"/>
                  </a:lnTo>
                  <a:lnTo>
                    <a:pt x="1348" y="370"/>
                  </a:lnTo>
                  <a:lnTo>
                    <a:pt x="6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6" name="Freeform 14"/>
            <p:cNvSpPr>
              <a:spLocks/>
            </p:cNvSpPr>
            <p:nvPr/>
          </p:nvSpPr>
          <p:spPr bwMode="auto">
            <a:xfrm>
              <a:off x="10185400" y="4918075"/>
              <a:ext cx="4006850" cy="1181100"/>
            </a:xfrm>
            <a:custGeom>
              <a:avLst/>
              <a:gdLst>
                <a:gd name="T0" fmla="*/ 0 w 2524"/>
                <a:gd name="T1" fmla="*/ 0 h 744"/>
                <a:gd name="T2" fmla="*/ 2524 w 2524"/>
                <a:gd name="T3" fmla="*/ 318 h 744"/>
                <a:gd name="T4" fmla="*/ 2498 w 2524"/>
                <a:gd name="T5" fmla="*/ 662 h 744"/>
                <a:gd name="T6" fmla="*/ 0 w 2524"/>
                <a:gd name="T7" fmla="*/ 744 h 744"/>
                <a:gd name="T8" fmla="*/ 0 w 2524"/>
                <a:gd name="T9" fmla="*/ 0 h 744"/>
              </a:gdLst>
              <a:ahLst/>
              <a:cxnLst>
                <a:cxn ang="0">
                  <a:pos x="T0" y="T1"/>
                </a:cxn>
                <a:cxn ang="0">
                  <a:pos x="T2" y="T3"/>
                </a:cxn>
                <a:cxn ang="0">
                  <a:pos x="T4" y="T5"/>
                </a:cxn>
                <a:cxn ang="0">
                  <a:pos x="T6" y="T7"/>
                </a:cxn>
                <a:cxn ang="0">
                  <a:pos x="T8" y="T9"/>
                </a:cxn>
              </a:cxnLst>
              <a:rect l="0" t="0" r="r" b="b"/>
              <a:pathLst>
                <a:path w="2524" h="744">
                  <a:moveTo>
                    <a:pt x="0" y="0"/>
                  </a:moveTo>
                  <a:lnTo>
                    <a:pt x="2524" y="318"/>
                  </a:lnTo>
                  <a:lnTo>
                    <a:pt x="2498" y="662"/>
                  </a:lnTo>
                  <a:lnTo>
                    <a:pt x="0" y="744"/>
                  </a:lnTo>
                  <a:lnTo>
                    <a:pt x="0"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7" name="Freeform 15"/>
            <p:cNvSpPr>
              <a:spLocks/>
            </p:cNvSpPr>
            <p:nvPr/>
          </p:nvSpPr>
          <p:spPr bwMode="auto">
            <a:xfrm>
              <a:off x="10493375" y="4140200"/>
              <a:ext cx="3698875" cy="2911475"/>
            </a:xfrm>
            <a:custGeom>
              <a:avLst/>
              <a:gdLst>
                <a:gd name="T0" fmla="*/ 2012 w 2330"/>
                <a:gd name="T1" fmla="*/ 0 h 1834"/>
                <a:gd name="T2" fmla="*/ 0 w 2330"/>
                <a:gd name="T3" fmla="*/ 1674 h 1834"/>
                <a:gd name="T4" fmla="*/ 88 w 2330"/>
                <a:gd name="T5" fmla="*/ 1834 h 1834"/>
                <a:gd name="T6" fmla="*/ 2330 w 2330"/>
                <a:gd name="T7" fmla="*/ 684 h 1834"/>
                <a:gd name="T8" fmla="*/ 2012 w 2330"/>
                <a:gd name="T9" fmla="*/ 0 h 1834"/>
              </a:gdLst>
              <a:ahLst/>
              <a:cxnLst>
                <a:cxn ang="0">
                  <a:pos x="T0" y="T1"/>
                </a:cxn>
                <a:cxn ang="0">
                  <a:pos x="T2" y="T3"/>
                </a:cxn>
                <a:cxn ang="0">
                  <a:pos x="T4" y="T5"/>
                </a:cxn>
                <a:cxn ang="0">
                  <a:pos x="T6" y="T7"/>
                </a:cxn>
                <a:cxn ang="0">
                  <a:pos x="T8" y="T9"/>
                </a:cxn>
              </a:cxnLst>
              <a:rect l="0" t="0" r="r" b="b"/>
              <a:pathLst>
                <a:path w="2330" h="1834">
                  <a:moveTo>
                    <a:pt x="2012" y="0"/>
                  </a:moveTo>
                  <a:lnTo>
                    <a:pt x="0" y="1674"/>
                  </a:lnTo>
                  <a:lnTo>
                    <a:pt x="88" y="1834"/>
                  </a:lnTo>
                  <a:lnTo>
                    <a:pt x="2330" y="684"/>
                  </a:lnTo>
                  <a:lnTo>
                    <a:pt x="2012"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8" name="Freeform 16"/>
            <p:cNvSpPr>
              <a:spLocks/>
            </p:cNvSpPr>
            <p:nvPr/>
          </p:nvSpPr>
          <p:spPr bwMode="auto">
            <a:xfrm>
              <a:off x="10493375" y="4140200"/>
              <a:ext cx="3698875" cy="2911475"/>
            </a:xfrm>
            <a:custGeom>
              <a:avLst/>
              <a:gdLst>
                <a:gd name="T0" fmla="*/ 2012 w 2330"/>
                <a:gd name="T1" fmla="*/ 0 h 1834"/>
                <a:gd name="T2" fmla="*/ 0 w 2330"/>
                <a:gd name="T3" fmla="*/ 1674 h 1834"/>
                <a:gd name="T4" fmla="*/ 88 w 2330"/>
                <a:gd name="T5" fmla="*/ 1834 h 1834"/>
                <a:gd name="T6" fmla="*/ 2330 w 2330"/>
                <a:gd name="T7" fmla="*/ 684 h 1834"/>
              </a:gdLst>
              <a:ahLst/>
              <a:cxnLst>
                <a:cxn ang="0">
                  <a:pos x="T0" y="T1"/>
                </a:cxn>
                <a:cxn ang="0">
                  <a:pos x="T2" y="T3"/>
                </a:cxn>
                <a:cxn ang="0">
                  <a:pos x="T4" y="T5"/>
                </a:cxn>
                <a:cxn ang="0">
                  <a:pos x="T6" y="T7"/>
                </a:cxn>
              </a:cxnLst>
              <a:rect l="0" t="0" r="r" b="b"/>
              <a:pathLst>
                <a:path w="2330" h="1834">
                  <a:moveTo>
                    <a:pt x="2012" y="0"/>
                  </a:moveTo>
                  <a:lnTo>
                    <a:pt x="0" y="1674"/>
                  </a:lnTo>
                  <a:lnTo>
                    <a:pt x="88" y="1834"/>
                  </a:lnTo>
                  <a:lnTo>
                    <a:pt x="2330" y="6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9" name="Freeform 17"/>
            <p:cNvSpPr>
              <a:spLocks/>
            </p:cNvSpPr>
            <p:nvPr/>
          </p:nvSpPr>
          <p:spPr bwMode="auto">
            <a:xfrm>
              <a:off x="10493375" y="6797675"/>
              <a:ext cx="2978150" cy="1190625"/>
            </a:xfrm>
            <a:custGeom>
              <a:avLst/>
              <a:gdLst>
                <a:gd name="T0" fmla="*/ 0 w 1876"/>
                <a:gd name="T1" fmla="*/ 0 h 750"/>
                <a:gd name="T2" fmla="*/ 1876 w 1876"/>
                <a:gd name="T3" fmla="*/ 400 h 750"/>
                <a:gd name="T4" fmla="*/ 1768 w 1876"/>
                <a:gd name="T5" fmla="*/ 750 h 750"/>
                <a:gd name="T6" fmla="*/ 88 w 1876"/>
                <a:gd name="T7" fmla="*/ 160 h 750"/>
                <a:gd name="T8" fmla="*/ 0 w 1876"/>
                <a:gd name="T9" fmla="*/ 0 h 750"/>
              </a:gdLst>
              <a:ahLst/>
              <a:cxnLst>
                <a:cxn ang="0">
                  <a:pos x="T0" y="T1"/>
                </a:cxn>
                <a:cxn ang="0">
                  <a:pos x="T2" y="T3"/>
                </a:cxn>
                <a:cxn ang="0">
                  <a:pos x="T4" y="T5"/>
                </a:cxn>
                <a:cxn ang="0">
                  <a:pos x="T6" y="T7"/>
                </a:cxn>
                <a:cxn ang="0">
                  <a:pos x="T8" y="T9"/>
                </a:cxn>
              </a:cxnLst>
              <a:rect l="0" t="0" r="r" b="b"/>
              <a:pathLst>
                <a:path w="1876" h="750">
                  <a:moveTo>
                    <a:pt x="0" y="0"/>
                  </a:moveTo>
                  <a:lnTo>
                    <a:pt x="1876" y="400"/>
                  </a:lnTo>
                  <a:lnTo>
                    <a:pt x="1768" y="750"/>
                  </a:lnTo>
                  <a:lnTo>
                    <a:pt x="88" y="160"/>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0" name="Freeform 18"/>
            <p:cNvSpPr>
              <a:spLocks/>
            </p:cNvSpPr>
            <p:nvPr/>
          </p:nvSpPr>
          <p:spPr bwMode="auto">
            <a:xfrm>
              <a:off x="10902950" y="5422900"/>
              <a:ext cx="3289300" cy="2397125"/>
            </a:xfrm>
            <a:custGeom>
              <a:avLst/>
              <a:gdLst>
                <a:gd name="T0" fmla="*/ 2072 w 2072"/>
                <a:gd name="T1" fmla="*/ 0 h 1510"/>
                <a:gd name="T2" fmla="*/ 0 w 2072"/>
                <a:gd name="T3" fmla="*/ 1336 h 1510"/>
                <a:gd name="T4" fmla="*/ 48 w 2072"/>
                <a:gd name="T5" fmla="*/ 1510 h 1510"/>
                <a:gd name="T6" fmla="*/ 2046 w 2072"/>
                <a:gd name="T7" fmla="*/ 344 h 1510"/>
                <a:gd name="T8" fmla="*/ 2072 w 2072"/>
                <a:gd name="T9" fmla="*/ 0 h 1510"/>
              </a:gdLst>
              <a:ahLst/>
              <a:cxnLst>
                <a:cxn ang="0">
                  <a:pos x="T0" y="T1"/>
                </a:cxn>
                <a:cxn ang="0">
                  <a:pos x="T2" y="T3"/>
                </a:cxn>
                <a:cxn ang="0">
                  <a:pos x="T4" y="T5"/>
                </a:cxn>
                <a:cxn ang="0">
                  <a:pos x="T6" y="T7"/>
                </a:cxn>
                <a:cxn ang="0">
                  <a:pos x="T8" y="T9"/>
                </a:cxn>
              </a:cxnLst>
              <a:rect l="0" t="0" r="r" b="b"/>
              <a:pathLst>
                <a:path w="2072" h="1510">
                  <a:moveTo>
                    <a:pt x="2072" y="0"/>
                  </a:moveTo>
                  <a:lnTo>
                    <a:pt x="0" y="1336"/>
                  </a:lnTo>
                  <a:lnTo>
                    <a:pt x="48" y="1510"/>
                  </a:lnTo>
                  <a:lnTo>
                    <a:pt x="2046" y="344"/>
                  </a:lnTo>
                  <a:lnTo>
                    <a:pt x="2072" y="0"/>
                  </a:lnTo>
                  <a:close/>
                </a:path>
              </a:pathLst>
            </a:custGeom>
            <a:solidFill>
              <a:srgbClr val="F7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1" name="Freeform 19"/>
            <p:cNvSpPr>
              <a:spLocks/>
            </p:cNvSpPr>
            <p:nvPr/>
          </p:nvSpPr>
          <p:spPr bwMode="auto">
            <a:xfrm>
              <a:off x="10902950" y="5422900"/>
              <a:ext cx="3289300" cy="2397125"/>
            </a:xfrm>
            <a:custGeom>
              <a:avLst/>
              <a:gdLst>
                <a:gd name="T0" fmla="*/ 2072 w 2072"/>
                <a:gd name="T1" fmla="*/ 0 h 1510"/>
                <a:gd name="T2" fmla="*/ 0 w 2072"/>
                <a:gd name="T3" fmla="*/ 1336 h 1510"/>
                <a:gd name="T4" fmla="*/ 48 w 2072"/>
                <a:gd name="T5" fmla="*/ 1510 h 1510"/>
                <a:gd name="T6" fmla="*/ 2046 w 2072"/>
                <a:gd name="T7" fmla="*/ 344 h 1510"/>
              </a:gdLst>
              <a:ahLst/>
              <a:cxnLst>
                <a:cxn ang="0">
                  <a:pos x="T0" y="T1"/>
                </a:cxn>
                <a:cxn ang="0">
                  <a:pos x="T2" y="T3"/>
                </a:cxn>
                <a:cxn ang="0">
                  <a:pos x="T4" y="T5"/>
                </a:cxn>
                <a:cxn ang="0">
                  <a:pos x="T6" y="T7"/>
                </a:cxn>
              </a:cxnLst>
              <a:rect l="0" t="0" r="r" b="b"/>
              <a:pathLst>
                <a:path w="2072" h="1510">
                  <a:moveTo>
                    <a:pt x="2072" y="0"/>
                  </a:moveTo>
                  <a:lnTo>
                    <a:pt x="0" y="1336"/>
                  </a:lnTo>
                  <a:lnTo>
                    <a:pt x="48" y="1510"/>
                  </a:lnTo>
                  <a:lnTo>
                    <a:pt x="2046" y="3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2" name="Freeform 20"/>
            <p:cNvSpPr>
              <a:spLocks/>
            </p:cNvSpPr>
            <p:nvPr/>
          </p:nvSpPr>
          <p:spPr bwMode="auto">
            <a:xfrm>
              <a:off x="10902950" y="7543800"/>
              <a:ext cx="2251075" cy="1050925"/>
            </a:xfrm>
            <a:custGeom>
              <a:avLst/>
              <a:gdLst>
                <a:gd name="T0" fmla="*/ 0 w 1418"/>
                <a:gd name="T1" fmla="*/ 0 h 662"/>
                <a:gd name="T2" fmla="*/ 1418 w 1418"/>
                <a:gd name="T3" fmla="*/ 562 h 662"/>
                <a:gd name="T4" fmla="*/ 1342 w 1418"/>
                <a:gd name="T5" fmla="*/ 662 h 662"/>
                <a:gd name="T6" fmla="*/ 48 w 1418"/>
                <a:gd name="T7" fmla="*/ 174 h 662"/>
                <a:gd name="T8" fmla="*/ 0 w 1418"/>
                <a:gd name="T9" fmla="*/ 0 h 662"/>
              </a:gdLst>
              <a:ahLst/>
              <a:cxnLst>
                <a:cxn ang="0">
                  <a:pos x="T0" y="T1"/>
                </a:cxn>
                <a:cxn ang="0">
                  <a:pos x="T2" y="T3"/>
                </a:cxn>
                <a:cxn ang="0">
                  <a:pos x="T4" y="T5"/>
                </a:cxn>
                <a:cxn ang="0">
                  <a:pos x="T6" y="T7"/>
                </a:cxn>
                <a:cxn ang="0">
                  <a:pos x="T8" y="T9"/>
                </a:cxn>
              </a:cxnLst>
              <a:rect l="0" t="0" r="r" b="b"/>
              <a:pathLst>
                <a:path w="1418" h="662">
                  <a:moveTo>
                    <a:pt x="0" y="0"/>
                  </a:moveTo>
                  <a:lnTo>
                    <a:pt x="1418" y="562"/>
                  </a:lnTo>
                  <a:lnTo>
                    <a:pt x="1342" y="662"/>
                  </a:lnTo>
                  <a:lnTo>
                    <a:pt x="48" y="174"/>
                  </a:lnTo>
                  <a:lnTo>
                    <a:pt x="0" y="0"/>
                  </a:lnTo>
                  <a:close/>
                </a:path>
              </a:pathLst>
            </a:custGeom>
            <a:solidFill>
              <a:srgbClr val="D375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3" name="Freeform 21"/>
            <p:cNvSpPr>
              <a:spLocks/>
            </p:cNvSpPr>
            <p:nvPr/>
          </p:nvSpPr>
          <p:spPr bwMode="auto">
            <a:xfrm>
              <a:off x="10185400" y="3552825"/>
              <a:ext cx="2349500" cy="2546350"/>
            </a:xfrm>
            <a:custGeom>
              <a:avLst/>
              <a:gdLst>
                <a:gd name="T0" fmla="*/ 858 w 1480"/>
                <a:gd name="T1" fmla="*/ 0 h 1604"/>
                <a:gd name="T2" fmla="*/ 0 w 1480"/>
                <a:gd name="T3" fmla="*/ 860 h 1604"/>
                <a:gd name="T4" fmla="*/ 0 w 1480"/>
                <a:gd name="T5" fmla="*/ 1604 h 1604"/>
                <a:gd name="T6" fmla="*/ 1480 w 1480"/>
                <a:gd name="T7" fmla="*/ 0 h 1604"/>
                <a:gd name="T8" fmla="*/ 858 w 1480"/>
                <a:gd name="T9" fmla="*/ 0 h 1604"/>
              </a:gdLst>
              <a:ahLst/>
              <a:cxnLst>
                <a:cxn ang="0">
                  <a:pos x="T0" y="T1"/>
                </a:cxn>
                <a:cxn ang="0">
                  <a:pos x="T2" y="T3"/>
                </a:cxn>
                <a:cxn ang="0">
                  <a:pos x="T4" y="T5"/>
                </a:cxn>
                <a:cxn ang="0">
                  <a:pos x="T6" y="T7"/>
                </a:cxn>
                <a:cxn ang="0">
                  <a:pos x="T8" y="T9"/>
                </a:cxn>
              </a:cxnLst>
              <a:rect l="0" t="0" r="r" b="b"/>
              <a:pathLst>
                <a:path w="1480" h="1604">
                  <a:moveTo>
                    <a:pt x="858" y="0"/>
                  </a:moveTo>
                  <a:lnTo>
                    <a:pt x="0" y="860"/>
                  </a:lnTo>
                  <a:lnTo>
                    <a:pt x="0" y="1604"/>
                  </a:lnTo>
                  <a:lnTo>
                    <a:pt x="1480" y="0"/>
                  </a:lnTo>
                  <a:lnTo>
                    <a:pt x="85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4" name="Freeform 22"/>
            <p:cNvSpPr>
              <a:spLocks/>
            </p:cNvSpPr>
            <p:nvPr/>
          </p:nvSpPr>
          <p:spPr bwMode="auto">
            <a:xfrm>
              <a:off x="11201400" y="7432675"/>
              <a:ext cx="2270125" cy="1162050"/>
            </a:xfrm>
            <a:custGeom>
              <a:avLst/>
              <a:gdLst>
                <a:gd name="T0" fmla="*/ 90 w 1430"/>
                <a:gd name="T1" fmla="*/ 732 h 732"/>
                <a:gd name="T2" fmla="*/ 1322 w 1430"/>
                <a:gd name="T3" fmla="*/ 350 h 732"/>
                <a:gd name="T4" fmla="*/ 1430 w 1430"/>
                <a:gd name="T5" fmla="*/ 0 h 732"/>
                <a:gd name="T6" fmla="*/ 0 w 1430"/>
                <a:gd name="T7" fmla="*/ 646 h 732"/>
                <a:gd name="T8" fmla="*/ 90 w 1430"/>
                <a:gd name="T9" fmla="*/ 732 h 732"/>
              </a:gdLst>
              <a:ahLst/>
              <a:cxnLst>
                <a:cxn ang="0">
                  <a:pos x="T0" y="T1"/>
                </a:cxn>
                <a:cxn ang="0">
                  <a:pos x="T2" y="T3"/>
                </a:cxn>
                <a:cxn ang="0">
                  <a:pos x="T4" y="T5"/>
                </a:cxn>
                <a:cxn ang="0">
                  <a:pos x="T6" y="T7"/>
                </a:cxn>
                <a:cxn ang="0">
                  <a:pos x="T8" y="T9"/>
                </a:cxn>
              </a:cxnLst>
              <a:rect l="0" t="0" r="r" b="b"/>
              <a:pathLst>
                <a:path w="1430" h="732">
                  <a:moveTo>
                    <a:pt x="90" y="732"/>
                  </a:moveTo>
                  <a:lnTo>
                    <a:pt x="1322" y="350"/>
                  </a:lnTo>
                  <a:lnTo>
                    <a:pt x="1430" y="0"/>
                  </a:lnTo>
                  <a:lnTo>
                    <a:pt x="0" y="646"/>
                  </a:lnTo>
                  <a:lnTo>
                    <a:pt x="90" y="73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5" name="Freeform 23"/>
            <p:cNvSpPr>
              <a:spLocks/>
            </p:cNvSpPr>
            <p:nvPr/>
          </p:nvSpPr>
          <p:spPr bwMode="auto">
            <a:xfrm>
              <a:off x="11201400" y="8435975"/>
              <a:ext cx="1952625" cy="158750"/>
            </a:xfrm>
            <a:custGeom>
              <a:avLst/>
              <a:gdLst>
                <a:gd name="T0" fmla="*/ 0 w 1230"/>
                <a:gd name="T1" fmla="*/ 14 h 100"/>
                <a:gd name="T2" fmla="*/ 1230 w 1230"/>
                <a:gd name="T3" fmla="*/ 0 h 100"/>
                <a:gd name="T4" fmla="*/ 1154 w 1230"/>
                <a:gd name="T5" fmla="*/ 100 h 100"/>
                <a:gd name="T6" fmla="*/ 90 w 1230"/>
                <a:gd name="T7" fmla="*/ 100 h 100"/>
                <a:gd name="T8" fmla="*/ 0 w 1230"/>
                <a:gd name="T9" fmla="*/ 14 h 100"/>
              </a:gdLst>
              <a:ahLst/>
              <a:cxnLst>
                <a:cxn ang="0">
                  <a:pos x="T0" y="T1"/>
                </a:cxn>
                <a:cxn ang="0">
                  <a:pos x="T2" y="T3"/>
                </a:cxn>
                <a:cxn ang="0">
                  <a:pos x="T4" y="T5"/>
                </a:cxn>
                <a:cxn ang="0">
                  <a:pos x="T6" y="T7"/>
                </a:cxn>
                <a:cxn ang="0">
                  <a:pos x="T8" y="T9"/>
                </a:cxn>
              </a:cxnLst>
              <a:rect l="0" t="0" r="r" b="b"/>
              <a:pathLst>
                <a:path w="1230" h="100">
                  <a:moveTo>
                    <a:pt x="0" y="14"/>
                  </a:moveTo>
                  <a:lnTo>
                    <a:pt x="1230" y="0"/>
                  </a:lnTo>
                  <a:lnTo>
                    <a:pt x="1154" y="100"/>
                  </a:lnTo>
                  <a:lnTo>
                    <a:pt x="90" y="100"/>
                  </a:lnTo>
                  <a:lnTo>
                    <a:pt x="0" y="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grpSp>
      <p:grpSp>
        <p:nvGrpSpPr>
          <p:cNvPr id="26" name="Group 25"/>
          <p:cNvGrpSpPr/>
          <p:nvPr/>
        </p:nvGrpSpPr>
        <p:grpSpPr>
          <a:xfrm>
            <a:off x="486727" y="1447600"/>
            <a:ext cx="2932645" cy="4160628"/>
            <a:chOff x="486727" y="1625090"/>
            <a:chExt cx="2932645" cy="4160628"/>
          </a:xfrm>
        </p:grpSpPr>
        <p:grpSp>
          <p:nvGrpSpPr>
            <p:cNvPr id="27" name="Group 26"/>
            <p:cNvGrpSpPr/>
            <p:nvPr/>
          </p:nvGrpSpPr>
          <p:grpSpPr>
            <a:xfrm>
              <a:off x="486727" y="1625090"/>
              <a:ext cx="2932645" cy="1286673"/>
              <a:chOff x="486727" y="2011946"/>
              <a:chExt cx="2932645" cy="1286673"/>
            </a:xfrm>
          </p:grpSpPr>
          <p:sp>
            <p:nvSpPr>
              <p:cNvPr id="36"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Telesales</a:t>
                </a:r>
              </a:p>
            </p:txBody>
          </p:sp>
          <p:sp>
            <p:nvSpPr>
              <p:cNvPr id="37"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dirty="0">
                    <a:solidFill>
                      <a:srgbClr val="0095CD"/>
                    </a:solidFill>
                  </a:rPr>
                  <a:t>01</a:t>
                </a:r>
              </a:p>
            </p:txBody>
          </p:sp>
          <p:sp>
            <p:nvSpPr>
              <p:cNvPr id="38" name="Content Placeholder 2"/>
              <p:cNvSpPr txBox="1">
                <a:spLocks/>
              </p:cNvSpPr>
              <p:nvPr/>
            </p:nvSpPr>
            <p:spPr>
              <a:xfrm>
                <a:off x="486728" y="2836954"/>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a:solidFill>
                      <a:srgbClr val="8C9CA6"/>
                    </a:solidFill>
                  </a:rPr>
                  <a:t>Generating a sale &amp; closing it as well telephone/online.</a:t>
                </a:r>
              </a:p>
            </p:txBody>
          </p:sp>
        </p:grpSp>
        <p:grpSp>
          <p:nvGrpSpPr>
            <p:cNvPr id="28" name="Group 27"/>
            <p:cNvGrpSpPr/>
            <p:nvPr/>
          </p:nvGrpSpPr>
          <p:grpSpPr>
            <a:xfrm>
              <a:off x="486727" y="3154400"/>
              <a:ext cx="2932645" cy="1286673"/>
              <a:chOff x="486727" y="2011946"/>
              <a:chExt cx="2932645" cy="1286673"/>
            </a:xfrm>
          </p:grpSpPr>
          <p:sp>
            <p:nvSpPr>
              <p:cNvPr id="33"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Demand Generation</a:t>
                </a:r>
              </a:p>
            </p:txBody>
          </p:sp>
          <p:sp>
            <p:nvSpPr>
              <p:cNvPr id="34"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a:solidFill>
                      <a:srgbClr val="40515A"/>
                    </a:solidFill>
                  </a:rPr>
                  <a:t>02</a:t>
                </a:r>
                <a:endParaRPr lang="en-US" sz="4000" b="1" dirty="0">
                  <a:solidFill>
                    <a:srgbClr val="40515A"/>
                  </a:solidFill>
                </a:endParaRPr>
              </a:p>
            </p:txBody>
          </p:sp>
          <p:sp>
            <p:nvSpPr>
              <p:cNvPr id="35" name="Content Placeholder 2"/>
              <p:cNvSpPr txBox="1">
                <a:spLocks/>
              </p:cNvSpPr>
              <p:nvPr/>
            </p:nvSpPr>
            <p:spPr>
              <a:xfrm>
                <a:off x="486728" y="2836954"/>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a:solidFill>
                      <a:srgbClr val="8C9CA6"/>
                    </a:solidFill>
                  </a:rPr>
                  <a:t>Qualifying a lead &amp; passing to Channel/ Sales team</a:t>
                </a:r>
              </a:p>
            </p:txBody>
          </p:sp>
        </p:grpSp>
        <p:grpSp>
          <p:nvGrpSpPr>
            <p:cNvPr id="29" name="Group 28"/>
            <p:cNvGrpSpPr/>
            <p:nvPr/>
          </p:nvGrpSpPr>
          <p:grpSpPr>
            <a:xfrm>
              <a:off x="486727" y="4683711"/>
              <a:ext cx="2932645" cy="1102007"/>
              <a:chOff x="486727" y="2011946"/>
              <a:chExt cx="2932645" cy="1102007"/>
            </a:xfrm>
          </p:grpSpPr>
          <p:sp>
            <p:nvSpPr>
              <p:cNvPr id="30"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Market Surveys</a:t>
                </a:r>
              </a:p>
            </p:txBody>
          </p:sp>
          <p:sp>
            <p:nvSpPr>
              <p:cNvPr id="31"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a:solidFill>
                      <a:srgbClr val="7BB21B">
                        <a:lumMod val="75000"/>
                      </a:srgbClr>
                    </a:solidFill>
                  </a:rPr>
                  <a:t>03</a:t>
                </a:r>
                <a:endParaRPr lang="en-US" sz="4000" b="1" dirty="0">
                  <a:solidFill>
                    <a:srgbClr val="7BB21B">
                      <a:lumMod val="75000"/>
                    </a:srgbClr>
                  </a:solidFill>
                </a:endParaRPr>
              </a:p>
            </p:txBody>
          </p:sp>
          <p:sp>
            <p:nvSpPr>
              <p:cNvPr id="32" name="Content Placeholder 2"/>
              <p:cNvSpPr txBox="1">
                <a:spLocks/>
              </p:cNvSpPr>
              <p:nvPr/>
            </p:nvSpPr>
            <p:spPr>
              <a:xfrm>
                <a:off x="486728" y="2836954"/>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a:solidFill>
                      <a:srgbClr val="8C9CA6"/>
                    </a:solidFill>
                  </a:rPr>
                  <a:t>CATI led &amp; basic surveys</a:t>
                </a:r>
              </a:p>
            </p:txBody>
          </p:sp>
        </p:grpSp>
      </p:grpSp>
      <p:grpSp>
        <p:nvGrpSpPr>
          <p:cNvPr id="39" name="Group 38"/>
          <p:cNvGrpSpPr/>
          <p:nvPr/>
        </p:nvGrpSpPr>
        <p:grpSpPr>
          <a:xfrm>
            <a:off x="9014441" y="1502603"/>
            <a:ext cx="2932644" cy="4318750"/>
            <a:chOff x="724412" y="1625090"/>
            <a:chExt cx="2932644" cy="4318750"/>
          </a:xfrm>
        </p:grpSpPr>
        <p:grpSp>
          <p:nvGrpSpPr>
            <p:cNvPr id="40" name="Group 39"/>
            <p:cNvGrpSpPr/>
            <p:nvPr/>
          </p:nvGrpSpPr>
          <p:grpSpPr>
            <a:xfrm>
              <a:off x="724412" y="1625090"/>
              <a:ext cx="2932644" cy="1087821"/>
              <a:chOff x="724412" y="2011946"/>
              <a:chExt cx="2932644" cy="1087821"/>
            </a:xfrm>
          </p:grpSpPr>
          <p:sp>
            <p:nvSpPr>
              <p:cNvPr id="49"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support</a:t>
                </a:r>
              </a:p>
            </p:txBody>
          </p:sp>
          <p:sp>
            <p:nvSpPr>
              <p:cNvPr id="50"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a:solidFill>
                      <a:srgbClr val="F17C3F"/>
                    </a:solidFill>
                  </a:rPr>
                  <a:t>04</a:t>
                </a:r>
                <a:endParaRPr lang="en-US" sz="4000" b="1" dirty="0">
                  <a:solidFill>
                    <a:srgbClr val="F17C3F"/>
                  </a:solidFill>
                </a:endParaRPr>
              </a:p>
            </p:txBody>
          </p:sp>
          <p:sp>
            <p:nvSpPr>
              <p:cNvPr id="51" name="Content Placeholder 2"/>
              <p:cNvSpPr txBox="1">
                <a:spLocks/>
              </p:cNvSpPr>
              <p:nvPr/>
            </p:nvSpPr>
            <p:spPr>
              <a:xfrm>
                <a:off x="724412" y="2822768"/>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a:solidFill>
                      <a:srgbClr val="8C9CA6"/>
                    </a:solidFill>
                  </a:rPr>
                  <a:t>Inbound &amp; Outbound  support processes</a:t>
                </a:r>
              </a:p>
            </p:txBody>
          </p:sp>
        </p:grpSp>
        <p:grpSp>
          <p:nvGrpSpPr>
            <p:cNvPr id="41" name="Group 40"/>
            <p:cNvGrpSpPr/>
            <p:nvPr/>
          </p:nvGrpSpPr>
          <p:grpSpPr>
            <a:xfrm>
              <a:off x="724412" y="3154400"/>
              <a:ext cx="2932644" cy="1102007"/>
              <a:chOff x="724412" y="2011946"/>
              <a:chExt cx="2932644" cy="1102007"/>
            </a:xfrm>
          </p:grpSpPr>
          <p:sp>
            <p:nvSpPr>
              <p:cNvPr id="46"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Profiling</a:t>
                </a:r>
              </a:p>
            </p:txBody>
          </p:sp>
          <p:sp>
            <p:nvSpPr>
              <p:cNvPr id="47"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a:solidFill>
                      <a:srgbClr val="814E7E"/>
                    </a:solidFill>
                  </a:rPr>
                  <a:t>05</a:t>
                </a:r>
                <a:endParaRPr lang="en-US" sz="4000" b="1" dirty="0">
                  <a:solidFill>
                    <a:srgbClr val="814E7E"/>
                  </a:solidFill>
                </a:endParaRPr>
              </a:p>
            </p:txBody>
          </p:sp>
          <p:sp>
            <p:nvSpPr>
              <p:cNvPr id="48" name="Content Placeholder 2"/>
              <p:cNvSpPr txBox="1">
                <a:spLocks/>
              </p:cNvSpPr>
              <p:nvPr/>
            </p:nvSpPr>
            <p:spPr>
              <a:xfrm>
                <a:off x="724412" y="2836954"/>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a:solidFill>
                      <a:srgbClr val="8C9CA6"/>
                    </a:solidFill>
                  </a:rPr>
                  <a:t>Enhance profile via calling </a:t>
                </a:r>
              </a:p>
            </p:txBody>
          </p:sp>
        </p:grpSp>
        <p:grpSp>
          <p:nvGrpSpPr>
            <p:cNvPr id="42" name="Group 41"/>
            <p:cNvGrpSpPr/>
            <p:nvPr/>
          </p:nvGrpSpPr>
          <p:grpSpPr>
            <a:xfrm>
              <a:off x="724412" y="4683711"/>
              <a:ext cx="2932644" cy="1260129"/>
              <a:chOff x="724412" y="2011946"/>
              <a:chExt cx="2932644" cy="1260129"/>
            </a:xfrm>
          </p:grpSpPr>
          <p:sp>
            <p:nvSpPr>
              <p:cNvPr id="43"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RSVP</a:t>
                </a:r>
              </a:p>
            </p:txBody>
          </p:sp>
          <p:sp>
            <p:nvSpPr>
              <p:cNvPr id="44"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a:solidFill>
                      <a:srgbClr val="9D1217"/>
                    </a:solidFill>
                  </a:rPr>
                  <a:t>06</a:t>
                </a:r>
                <a:endParaRPr lang="en-US" sz="4000" b="1" dirty="0">
                  <a:solidFill>
                    <a:srgbClr val="9D1217"/>
                  </a:solidFill>
                </a:endParaRPr>
              </a:p>
            </p:txBody>
          </p:sp>
          <p:sp>
            <p:nvSpPr>
              <p:cNvPr id="45" name="Content Placeholder 2"/>
              <p:cNvSpPr txBox="1">
                <a:spLocks/>
              </p:cNvSpPr>
              <p:nvPr/>
            </p:nvSpPr>
            <p:spPr>
              <a:xfrm>
                <a:off x="724412" y="281041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a:solidFill>
                      <a:srgbClr val="8C9CA6"/>
                    </a:solidFill>
                  </a:rPr>
                  <a:t>Typically events </a:t>
                </a:r>
              </a:p>
              <a:p>
                <a:pPr marL="0" indent="0" algn="just">
                  <a:spcBef>
                    <a:spcPts val="0"/>
                  </a:spcBef>
                  <a:buFont typeface="Arial" pitchFamily="34" charset="0"/>
                  <a:buNone/>
                </a:pPr>
                <a:endParaRPr lang="en-US" sz="1200" dirty="0">
                  <a:solidFill>
                    <a:srgbClr val="8C9CA6"/>
                  </a:solidFill>
                </a:endParaRPr>
              </a:p>
            </p:txBody>
          </p:sp>
        </p:grpSp>
      </p:grpSp>
    </p:spTree>
    <p:extLst>
      <p:ext uri="{BB962C8B-B14F-4D97-AF65-F5344CB8AC3E}">
        <p14:creationId xmlns:p14="http://schemas.microsoft.com/office/powerpoint/2010/main" val="3141938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4850" r="4850"/>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sz="5400" dirty="0" smtClean="0"/>
              <a:t>Information management service</a:t>
            </a:r>
            <a:endParaRPr lang="en-US" sz="5400" dirty="0"/>
          </a:p>
        </p:txBody>
      </p:sp>
      <p:grpSp>
        <p:nvGrpSpPr>
          <p:cNvPr id="14" name="Group 13"/>
          <p:cNvGrpSpPr/>
          <p:nvPr/>
        </p:nvGrpSpPr>
        <p:grpSpPr>
          <a:xfrm>
            <a:off x="7213600" y="6264910"/>
            <a:ext cx="4572000" cy="91440"/>
            <a:chOff x="0" y="4480421"/>
            <a:chExt cx="12192000" cy="91440"/>
          </a:xfrm>
        </p:grpSpPr>
        <p:sp>
          <p:nvSpPr>
            <p:cNvPr id="15" name="Rectangle 14"/>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38E446A2-E071-4800-B002-2FD493C41C18}" type="datetime1">
              <a:rPr lang="en-US" smtClean="0">
                <a:solidFill>
                  <a:srgbClr val="273339">
                    <a:tint val="75000"/>
                  </a:srgbClr>
                </a:solidFill>
              </a:rPr>
              <a:pPr/>
              <a:t>9/25/2017</a:t>
            </a:fld>
            <a:endParaRPr lang="en-US">
              <a:solidFill>
                <a:srgbClr val="273339">
                  <a:tint val="75000"/>
                </a:srgbClr>
              </a:solidFill>
            </a:endParaRPr>
          </a:p>
        </p:txBody>
      </p:sp>
      <p:sp>
        <p:nvSpPr>
          <p:cNvPr id="6" name="Footer Placeholder 5"/>
          <p:cNvSpPr>
            <a:spLocks noGrp="1"/>
          </p:cNvSpPr>
          <p:nvPr>
            <p:ph type="ftr" sz="quarter" idx="11"/>
          </p:nvPr>
        </p:nvSpPr>
        <p:spPr>
          <a:xfrm>
            <a:off x="4063428" y="6538912"/>
            <a:ext cx="4114800" cy="365125"/>
          </a:xfrm>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8</a:t>
            </a:fld>
            <a:endParaRPr lang="en-US">
              <a:solidFill>
                <a:srgbClr val="273339">
                  <a:tint val="75000"/>
                </a:srgbClr>
              </a:solidFill>
            </a:endParaRPr>
          </a:p>
        </p:txBody>
      </p:sp>
    </p:spTree>
    <p:extLst>
      <p:ext uri="{BB962C8B-B14F-4D97-AF65-F5344CB8AC3E}">
        <p14:creationId xmlns:p14="http://schemas.microsoft.com/office/powerpoint/2010/main" val="4036266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Enterprise content management ( ECM)</a:t>
            </a:r>
            <a:endParaRPr lang="en-US" dirty="0"/>
          </a:p>
        </p:txBody>
      </p:sp>
      <p:sp>
        <p:nvSpPr>
          <p:cNvPr id="2" name="Date Placeholder 1"/>
          <p:cNvSpPr>
            <a:spLocks noGrp="1"/>
          </p:cNvSpPr>
          <p:nvPr>
            <p:ph type="dt" sz="half" idx="10"/>
          </p:nvPr>
        </p:nvSpPr>
        <p:spPr/>
        <p:txBody>
          <a:bodyPr/>
          <a:lstStyle/>
          <a:p>
            <a:fld id="{E2B5071B-E5A5-48BD-9951-E238CE593899}" type="datetime1">
              <a:rPr lang="en-US" smtClean="0"/>
              <a:pPr/>
              <a:t>9/25/2017</a:t>
            </a:fld>
            <a:endParaRPr lang="en-US" dirty="0"/>
          </a:p>
        </p:txBody>
      </p:sp>
      <p:sp>
        <p:nvSpPr>
          <p:cNvPr id="3" name="Footer Placeholder 2"/>
          <p:cNvSpPr>
            <a:spLocks noGrp="1"/>
          </p:cNvSpPr>
          <p:nvPr>
            <p:ph type="ftr" sz="quarter" idx="11"/>
          </p:nvPr>
        </p:nvSpPr>
        <p:spPr/>
        <p:txBody>
          <a:bodyPr/>
          <a:lstStyle/>
          <a:p>
            <a:r>
              <a:rPr lang="en-US" dirty="0" smtClean="0">
                <a:solidFill>
                  <a:srgbClr val="273339"/>
                </a:solidFill>
              </a:rPr>
              <a:t>COPYRIGHT © 2017 DATA DIRECT </a:t>
            </a:r>
            <a:r>
              <a:rPr lang="en-US" dirty="0" smtClean="0">
                <a:solidFill>
                  <a:srgbClr val="273339"/>
                </a:solidFill>
              </a:rPr>
              <a:t>ALL </a:t>
            </a:r>
            <a:r>
              <a:rPr lang="en-US" dirty="0" smtClean="0">
                <a:solidFill>
                  <a:srgbClr val="273339"/>
                </a:solidFill>
              </a:rPr>
              <a:t>RIGHTS RESERVED</a:t>
            </a:r>
            <a:endParaRPr lang="en-US" dirty="0">
              <a:solidFill>
                <a:srgbClr val="273339"/>
              </a:solidFill>
            </a:endParaRPr>
          </a:p>
        </p:txBody>
      </p:sp>
      <p:sp>
        <p:nvSpPr>
          <p:cNvPr id="4" name="Slide Number Placeholder 3"/>
          <p:cNvSpPr>
            <a:spLocks noGrp="1"/>
          </p:cNvSpPr>
          <p:nvPr>
            <p:ph type="sldNum" sz="quarter" idx="12"/>
          </p:nvPr>
        </p:nvSpPr>
        <p:spPr/>
        <p:txBody>
          <a:bodyPr/>
          <a:lstStyle/>
          <a:p>
            <a:fld id="{6E18DBF4-37B7-4C4F-9728-A1C100B177EE}" type="slidenum">
              <a:rPr lang="en-US" smtClean="0"/>
              <a:pPr/>
              <a:t>9</a:t>
            </a:fld>
            <a:endParaRPr lang="en-US"/>
          </a:p>
        </p:txBody>
      </p:sp>
      <p:grpSp>
        <p:nvGrpSpPr>
          <p:cNvPr id="19" name="Group 18"/>
          <p:cNvGrpSpPr/>
          <p:nvPr/>
        </p:nvGrpSpPr>
        <p:grpSpPr>
          <a:xfrm>
            <a:off x="4308506" y="2094088"/>
            <a:ext cx="3574990" cy="3574990"/>
            <a:chOff x="4308506" y="1641506"/>
            <a:chExt cx="3574990" cy="3574990"/>
          </a:xfrm>
        </p:grpSpPr>
        <p:sp>
          <p:nvSpPr>
            <p:cNvPr id="11" name="Freeform 10"/>
            <p:cNvSpPr/>
            <p:nvPr/>
          </p:nvSpPr>
          <p:spPr>
            <a:xfrm>
              <a:off x="6273800" y="1641506"/>
              <a:ext cx="960390" cy="636372"/>
            </a:xfrm>
            <a:custGeom>
              <a:avLst/>
              <a:gdLst>
                <a:gd name="connsiteX0" fmla="*/ 0 w 960390"/>
                <a:gd name="connsiteY0" fmla="*/ 0 h 636372"/>
                <a:gd name="connsiteX1" fmla="*/ 5880 w 960390"/>
                <a:gd name="connsiteY1" fmla="*/ 297 h 636372"/>
                <a:gd name="connsiteX2" fmla="*/ 826626 w 960390"/>
                <a:gd name="connsiteY2" fmla="*/ 297831 h 636372"/>
                <a:gd name="connsiteX3" fmla="*/ 960390 w 960390"/>
                <a:gd name="connsiteY3" fmla="*/ 397858 h 636372"/>
                <a:gd name="connsiteX4" fmla="*/ 721876 w 960390"/>
                <a:gd name="connsiteY4" fmla="*/ 636372 h 636372"/>
                <a:gd name="connsiteX5" fmla="*/ 639763 w 960390"/>
                <a:gd name="connsiteY5" fmla="*/ 574969 h 636372"/>
                <a:gd name="connsiteX6" fmla="*/ 116897 w 960390"/>
                <a:gd name="connsiteY6" fmla="*/ 354946 h 636372"/>
                <a:gd name="connsiteX7" fmla="*/ 0 w 960390"/>
                <a:gd name="connsiteY7" fmla="*/ 337105 h 636372"/>
                <a:gd name="connsiteX8" fmla="*/ 0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0" y="0"/>
                  </a:moveTo>
                  <a:lnTo>
                    <a:pt x="5880" y="297"/>
                  </a:lnTo>
                  <a:cubicBezTo>
                    <a:pt x="307841" y="30963"/>
                    <a:pt x="587694" y="136412"/>
                    <a:pt x="826626" y="297831"/>
                  </a:cubicBezTo>
                  <a:lnTo>
                    <a:pt x="960390" y="397858"/>
                  </a:lnTo>
                  <a:lnTo>
                    <a:pt x="721876" y="636372"/>
                  </a:lnTo>
                  <a:lnTo>
                    <a:pt x="639763" y="574969"/>
                  </a:lnTo>
                  <a:cubicBezTo>
                    <a:pt x="484178" y="469857"/>
                    <a:pt x="307276" y="393903"/>
                    <a:pt x="116897" y="354946"/>
                  </a:cubicBezTo>
                  <a:lnTo>
                    <a:pt x="0" y="337105"/>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2" name="Freeform 11"/>
            <p:cNvSpPr/>
            <p:nvPr/>
          </p:nvSpPr>
          <p:spPr>
            <a:xfrm>
              <a:off x="4957811" y="1641506"/>
              <a:ext cx="960389" cy="636372"/>
            </a:xfrm>
            <a:custGeom>
              <a:avLst/>
              <a:gdLst>
                <a:gd name="connsiteX0" fmla="*/ 960389 w 960389"/>
                <a:gd name="connsiteY0" fmla="*/ 0 h 636372"/>
                <a:gd name="connsiteX1" fmla="*/ 960389 w 960389"/>
                <a:gd name="connsiteY1" fmla="*/ 337105 h 636372"/>
                <a:gd name="connsiteX2" fmla="*/ 843494 w 960389"/>
                <a:gd name="connsiteY2" fmla="*/ 354946 h 636372"/>
                <a:gd name="connsiteX3" fmla="*/ 320628 w 960389"/>
                <a:gd name="connsiteY3" fmla="*/ 574969 h 636372"/>
                <a:gd name="connsiteX4" fmla="*/ 238514 w 960389"/>
                <a:gd name="connsiteY4" fmla="*/ 636372 h 636372"/>
                <a:gd name="connsiteX5" fmla="*/ 0 w 960389"/>
                <a:gd name="connsiteY5" fmla="*/ 397858 h 636372"/>
                <a:gd name="connsiteX6" fmla="*/ 133765 w 960389"/>
                <a:gd name="connsiteY6" fmla="*/ 297831 h 636372"/>
                <a:gd name="connsiteX7" fmla="*/ 954511 w 960389"/>
                <a:gd name="connsiteY7" fmla="*/ 297 h 636372"/>
                <a:gd name="connsiteX8" fmla="*/ 960389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960389" y="0"/>
                  </a:moveTo>
                  <a:lnTo>
                    <a:pt x="960389" y="337105"/>
                  </a:lnTo>
                  <a:lnTo>
                    <a:pt x="843494" y="354946"/>
                  </a:lnTo>
                  <a:cubicBezTo>
                    <a:pt x="653116" y="393903"/>
                    <a:pt x="476214" y="469857"/>
                    <a:pt x="320628" y="574969"/>
                  </a:cubicBezTo>
                  <a:lnTo>
                    <a:pt x="238514" y="636372"/>
                  </a:lnTo>
                  <a:lnTo>
                    <a:pt x="0" y="397858"/>
                  </a:lnTo>
                  <a:lnTo>
                    <a:pt x="133765" y="297831"/>
                  </a:lnTo>
                  <a:cubicBezTo>
                    <a:pt x="372697" y="136412"/>
                    <a:pt x="652550" y="30963"/>
                    <a:pt x="954511" y="297"/>
                  </a:cubicBezTo>
                  <a:lnTo>
                    <a:pt x="96038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3" name="Freeform 12"/>
            <p:cNvSpPr/>
            <p:nvPr/>
          </p:nvSpPr>
          <p:spPr>
            <a:xfrm>
              <a:off x="7247124" y="2290811"/>
              <a:ext cx="636372" cy="960390"/>
            </a:xfrm>
            <a:custGeom>
              <a:avLst/>
              <a:gdLst>
                <a:gd name="connsiteX0" fmla="*/ 238514 w 636372"/>
                <a:gd name="connsiteY0" fmla="*/ 0 h 960390"/>
                <a:gd name="connsiteX1" fmla="*/ 338541 w 636372"/>
                <a:gd name="connsiteY1" fmla="*/ 133765 h 960390"/>
                <a:gd name="connsiteX2" fmla="*/ 636075 w 636372"/>
                <a:gd name="connsiteY2" fmla="*/ 954511 h 960390"/>
                <a:gd name="connsiteX3" fmla="*/ 636372 w 636372"/>
                <a:gd name="connsiteY3" fmla="*/ 960390 h 960390"/>
                <a:gd name="connsiteX4" fmla="*/ 299267 w 636372"/>
                <a:gd name="connsiteY4" fmla="*/ 960390 h 960390"/>
                <a:gd name="connsiteX5" fmla="*/ 281426 w 636372"/>
                <a:gd name="connsiteY5" fmla="*/ 843494 h 960390"/>
                <a:gd name="connsiteX6" fmla="*/ 61403 w 636372"/>
                <a:gd name="connsiteY6" fmla="*/ 320628 h 960390"/>
                <a:gd name="connsiteX7" fmla="*/ 0 w 636372"/>
                <a:gd name="connsiteY7" fmla="*/ 238514 h 960390"/>
                <a:gd name="connsiteX8" fmla="*/ 238514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38514" y="0"/>
                  </a:moveTo>
                  <a:lnTo>
                    <a:pt x="338541" y="133765"/>
                  </a:lnTo>
                  <a:cubicBezTo>
                    <a:pt x="499961" y="372697"/>
                    <a:pt x="605409" y="652550"/>
                    <a:pt x="636075" y="954511"/>
                  </a:cubicBezTo>
                  <a:lnTo>
                    <a:pt x="636372" y="960390"/>
                  </a:lnTo>
                  <a:lnTo>
                    <a:pt x="299267" y="960390"/>
                  </a:lnTo>
                  <a:lnTo>
                    <a:pt x="281426" y="843494"/>
                  </a:lnTo>
                  <a:cubicBezTo>
                    <a:pt x="242469" y="653116"/>
                    <a:pt x="166515" y="476214"/>
                    <a:pt x="61403" y="320628"/>
                  </a:cubicBezTo>
                  <a:lnTo>
                    <a:pt x="0" y="238514"/>
                  </a:lnTo>
                  <a:lnTo>
                    <a:pt x="238514"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4" name="Freeform 13"/>
            <p:cNvSpPr/>
            <p:nvPr/>
          </p:nvSpPr>
          <p:spPr>
            <a:xfrm>
              <a:off x="4308506" y="2290812"/>
              <a:ext cx="636372" cy="960389"/>
            </a:xfrm>
            <a:custGeom>
              <a:avLst/>
              <a:gdLst>
                <a:gd name="connsiteX0" fmla="*/ 397858 w 636372"/>
                <a:gd name="connsiteY0" fmla="*/ 0 h 960389"/>
                <a:gd name="connsiteX1" fmla="*/ 636372 w 636372"/>
                <a:gd name="connsiteY1" fmla="*/ 238514 h 960389"/>
                <a:gd name="connsiteX2" fmla="*/ 574969 w 636372"/>
                <a:gd name="connsiteY2" fmla="*/ 320627 h 960389"/>
                <a:gd name="connsiteX3" fmla="*/ 354946 w 636372"/>
                <a:gd name="connsiteY3" fmla="*/ 843493 h 960389"/>
                <a:gd name="connsiteX4" fmla="*/ 337105 w 636372"/>
                <a:gd name="connsiteY4" fmla="*/ 960389 h 960389"/>
                <a:gd name="connsiteX5" fmla="*/ 0 w 636372"/>
                <a:gd name="connsiteY5" fmla="*/ 960389 h 960389"/>
                <a:gd name="connsiteX6" fmla="*/ 297 w 636372"/>
                <a:gd name="connsiteY6" fmla="*/ 954510 h 960389"/>
                <a:gd name="connsiteX7" fmla="*/ 297831 w 636372"/>
                <a:gd name="connsiteY7" fmla="*/ 133764 h 960389"/>
                <a:gd name="connsiteX8" fmla="*/ 397858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397858" y="0"/>
                  </a:moveTo>
                  <a:lnTo>
                    <a:pt x="636372" y="238514"/>
                  </a:lnTo>
                  <a:lnTo>
                    <a:pt x="574969" y="320627"/>
                  </a:lnTo>
                  <a:cubicBezTo>
                    <a:pt x="469858" y="476213"/>
                    <a:pt x="393903" y="653115"/>
                    <a:pt x="354946" y="843493"/>
                  </a:cubicBezTo>
                  <a:lnTo>
                    <a:pt x="337105" y="960389"/>
                  </a:lnTo>
                  <a:lnTo>
                    <a:pt x="0" y="960389"/>
                  </a:lnTo>
                  <a:lnTo>
                    <a:pt x="297" y="954510"/>
                  </a:lnTo>
                  <a:cubicBezTo>
                    <a:pt x="30963" y="652549"/>
                    <a:pt x="136412" y="372696"/>
                    <a:pt x="297831" y="133764"/>
                  </a:cubicBezTo>
                  <a:lnTo>
                    <a:pt x="397858"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5" name="Freeform 14"/>
            <p:cNvSpPr/>
            <p:nvPr/>
          </p:nvSpPr>
          <p:spPr>
            <a:xfrm>
              <a:off x="4308506" y="3606801"/>
              <a:ext cx="636372" cy="960389"/>
            </a:xfrm>
            <a:custGeom>
              <a:avLst/>
              <a:gdLst>
                <a:gd name="connsiteX0" fmla="*/ 0 w 636372"/>
                <a:gd name="connsiteY0" fmla="*/ 0 h 960389"/>
                <a:gd name="connsiteX1" fmla="*/ 337105 w 636372"/>
                <a:gd name="connsiteY1" fmla="*/ 0 h 960389"/>
                <a:gd name="connsiteX2" fmla="*/ 354946 w 636372"/>
                <a:gd name="connsiteY2" fmla="*/ 116896 h 960389"/>
                <a:gd name="connsiteX3" fmla="*/ 574969 w 636372"/>
                <a:gd name="connsiteY3" fmla="*/ 639762 h 960389"/>
                <a:gd name="connsiteX4" fmla="*/ 636372 w 636372"/>
                <a:gd name="connsiteY4" fmla="*/ 721875 h 960389"/>
                <a:gd name="connsiteX5" fmla="*/ 397858 w 636372"/>
                <a:gd name="connsiteY5" fmla="*/ 960389 h 960389"/>
                <a:gd name="connsiteX6" fmla="*/ 297831 w 636372"/>
                <a:gd name="connsiteY6" fmla="*/ 826625 h 960389"/>
                <a:gd name="connsiteX7" fmla="*/ 297 w 636372"/>
                <a:gd name="connsiteY7" fmla="*/ 5879 h 960389"/>
                <a:gd name="connsiteX8" fmla="*/ 0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0" y="0"/>
                  </a:moveTo>
                  <a:lnTo>
                    <a:pt x="337105" y="0"/>
                  </a:lnTo>
                  <a:lnTo>
                    <a:pt x="354946" y="116896"/>
                  </a:lnTo>
                  <a:cubicBezTo>
                    <a:pt x="393903" y="307275"/>
                    <a:pt x="469858" y="484177"/>
                    <a:pt x="574969" y="639762"/>
                  </a:cubicBezTo>
                  <a:lnTo>
                    <a:pt x="636372" y="721875"/>
                  </a:lnTo>
                  <a:lnTo>
                    <a:pt x="397858" y="960389"/>
                  </a:lnTo>
                  <a:lnTo>
                    <a:pt x="297831" y="826625"/>
                  </a:lnTo>
                  <a:cubicBezTo>
                    <a:pt x="136412" y="587693"/>
                    <a:pt x="30963" y="307840"/>
                    <a:pt x="297" y="5879"/>
                  </a:cubicBezTo>
                  <a:lnTo>
                    <a:pt x="0"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6" name="Freeform 15"/>
            <p:cNvSpPr/>
            <p:nvPr/>
          </p:nvSpPr>
          <p:spPr>
            <a:xfrm>
              <a:off x="7247124" y="3606801"/>
              <a:ext cx="636372" cy="960390"/>
            </a:xfrm>
            <a:custGeom>
              <a:avLst/>
              <a:gdLst>
                <a:gd name="connsiteX0" fmla="*/ 299267 w 636372"/>
                <a:gd name="connsiteY0" fmla="*/ 0 h 960390"/>
                <a:gd name="connsiteX1" fmla="*/ 636372 w 636372"/>
                <a:gd name="connsiteY1" fmla="*/ 0 h 960390"/>
                <a:gd name="connsiteX2" fmla="*/ 636075 w 636372"/>
                <a:gd name="connsiteY2" fmla="*/ 5879 h 960390"/>
                <a:gd name="connsiteX3" fmla="*/ 338541 w 636372"/>
                <a:gd name="connsiteY3" fmla="*/ 826625 h 960390"/>
                <a:gd name="connsiteX4" fmla="*/ 238514 w 636372"/>
                <a:gd name="connsiteY4" fmla="*/ 960390 h 960390"/>
                <a:gd name="connsiteX5" fmla="*/ 0 w 636372"/>
                <a:gd name="connsiteY5" fmla="*/ 721876 h 960390"/>
                <a:gd name="connsiteX6" fmla="*/ 61403 w 636372"/>
                <a:gd name="connsiteY6" fmla="*/ 639762 h 960390"/>
                <a:gd name="connsiteX7" fmla="*/ 281426 w 636372"/>
                <a:gd name="connsiteY7" fmla="*/ 116896 h 960390"/>
                <a:gd name="connsiteX8" fmla="*/ 299267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99267" y="0"/>
                  </a:moveTo>
                  <a:lnTo>
                    <a:pt x="636372" y="0"/>
                  </a:lnTo>
                  <a:lnTo>
                    <a:pt x="636075" y="5879"/>
                  </a:lnTo>
                  <a:cubicBezTo>
                    <a:pt x="605409" y="307840"/>
                    <a:pt x="499961" y="587693"/>
                    <a:pt x="338541" y="826625"/>
                  </a:cubicBezTo>
                  <a:lnTo>
                    <a:pt x="238514" y="960390"/>
                  </a:lnTo>
                  <a:lnTo>
                    <a:pt x="0" y="721876"/>
                  </a:lnTo>
                  <a:lnTo>
                    <a:pt x="61403" y="639762"/>
                  </a:lnTo>
                  <a:cubicBezTo>
                    <a:pt x="166515" y="484177"/>
                    <a:pt x="242469" y="307275"/>
                    <a:pt x="281426" y="116896"/>
                  </a:cubicBezTo>
                  <a:lnTo>
                    <a:pt x="2992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7" name="Freeform 16"/>
            <p:cNvSpPr/>
            <p:nvPr/>
          </p:nvSpPr>
          <p:spPr>
            <a:xfrm>
              <a:off x="4957811" y="4580124"/>
              <a:ext cx="960389" cy="636372"/>
            </a:xfrm>
            <a:custGeom>
              <a:avLst/>
              <a:gdLst>
                <a:gd name="connsiteX0" fmla="*/ 238514 w 960389"/>
                <a:gd name="connsiteY0" fmla="*/ 0 h 636372"/>
                <a:gd name="connsiteX1" fmla="*/ 320628 w 960389"/>
                <a:gd name="connsiteY1" fmla="*/ 61403 h 636372"/>
                <a:gd name="connsiteX2" fmla="*/ 843494 w 960389"/>
                <a:gd name="connsiteY2" fmla="*/ 281426 h 636372"/>
                <a:gd name="connsiteX3" fmla="*/ 960389 w 960389"/>
                <a:gd name="connsiteY3" fmla="*/ 299267 h 636372"/>
                <a:gd name="connsiteX4" fmla="*/ 960389 w 960389"/>
                <a:gd name="connsiteY4" fmla="*/ 636372 h 636372"/>
                <a:gd name="connsiteX5" fmla="*/ 954511 w 960389"/>
                <a:gd name="connsiteY5" fmla="*/ 636075 h 636372"/>
                <a:gd name="connsiteX6" fmla="*/ 133765 w 960389"/>
                <a:gd name="connsiteY6" fmla="*/ 338541 h 636372"/>
                <a:gd name="connsiteX7" fmla="*/ 0 w 960389"/>
                <a:gd name="connsiteY7" fmla="*/ 238514 h 636372"/>
                <a:gd name="connsiteX8" fmla="*/ 238514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238514" y="0"/>
                  </a:moveTo>
                  <a:lnTo>
                    <a:pt x="320628" y="61403"/>
                  </a:lnTo>
                  <a:cubicBezTo>
                    <a:pt x="476214" y="166515"/>
                    <a:pt x="653116" y="242469"/>
                    <a:pt x="843494" y="281426"/>
                  </a:cubicBezTo>
                  <a:lnTo>
                    <a:pt x="960389" y="299267"/>
                  </a:lnTo>
                  <a:lnTo>
                    <a:pt x="960389" y="636372"/>
                  </a:lnTo>
                  <a:lnTo>
                    <a:pt x="954511" y="636075"/>
                  </a:lnTo>
                  <a:cubicBezTo>
                    <a:pt x="652550" y="605409"/>
                    <a:pt x="372697" y="499961"/>
                    <a:pt x="133765" y="338541"/>
                  </a:cubicBezTo>
                  <a:lnTo>
                    <a:pt x="0" y="238514"/>
                  </a:lnTo>
                  <a:lnTo>
                    <a:pt x="238514"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8" name="Freeform 17"/>
            <p:cNvSpPr/>
            <p:nvPr/>
          </p:nvSpPr>
          <p:spPr>
            <a:xfrm>
              <a:off x="6273800" y="4580124"/>
              <a:ext cx="960390" cy="636372"/>
            </a:xfrm>
            <a:custGeom>
              <a:avLst/>
              <a:gdLst>
                <a:gd name="connsiteX0" fmla="*/ 721876 w 960390"/>
                <a:gd name="connsiteY0" fmla="*/ 0 h 636372"/>
                <a:gd name="connsiteX1" fmla="*/ 960390 w 960390"/>
                <a:gd name="connsiteY1" fmla="*/ 238514 h 636372"/>
                <a:gd name="connsiteX2" fmla="*/ 826626 w 960390"/>
                <a:gd name="connsiteY2" fmla="*/ 338541 h 636372"/>
                <a:gd name="connsiteX3" fmla="*/ 5880 w 960390"/>
                <a:gd name="connsiteY3" fmla="*/ 636075 h 636372"/>
                <a:gd name="connsiteX4" fmla="*/ 0 w 960390"/>
                <a:gd name="connsiteY4" fmla="*/ 636372 h 636372"/>
                <a:gd name="connsiteX5" fmla="*/ 0 w 960390"/>
                <a:gd name="connsiteY5" fmla="*/ 299267 h 636372"/>
                <a:gd name="connsiteX6" fmla="*/ 116897 w 960390"/>
                <a:gd name="connsiteY6" fmla="*/ 281426 h 636372"/>
                <a:gd name="connsiteX7" fmla="*/ 639763 w 960390"/>
                <a:gd name="connsiteY7" fmla="*/ 61403 h 636372"/>
                <a:gd name="connsiteX8" fmla="*/ 721876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721876" y="0"/>
                  </a:moveTo>
                  <a:lnTo>
                    <a:pt x="960390" y="238514"/>
                  </a:lnTo>
                  <a:lnTo>
                    <a:pt x="826626" y="338541"/>
                  </a:lnTo>
                  <a:cubicBezTo>
                    <a:pt x="587694" y="499961"/>
                    <a:pt x="307841" y="605409"/>
                    <a:pt x="5880" y="636075"/>
                  </a:cubicBezTo>
                  <a:lnTo>
                    <a:pt x="0" y="636372"/>
                  </a:lnTo>
                  <a:lnTo>
                    <a:pt x="0" y="299267"/>
                  </a:lnTo>
                  <a:lnTo>
                    <a:pt x="116897" y="281426"/>
                  </a:lnTo>
                  <a:cubicBezTo>
                    <a:pt x="307276" y="242469"/>
                    <a:pt x="484178" y="166515"/>
                    <a:pt x="639763" y="61403"/>
                  </a:cubicBezTo>
                  <a:lnTo>
                    <a:pt x="7218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grpSp>
      <p:grpSp>
        <p:nvGrpSpPr>
          <p:cNvPr id="36" name="Group 35"/>
          <p:cNvGrpSpPr/>
          <p:nvPr/>
        </p:nvGrpSpPr>
        <p:grpSpPr>
          <a:xfrm>
            <a:off x="6995676" y="2094088"/>
            <a:ext cx="1965296" cy="636372"/>
            <a:chOff x="6995676" y="2094088"/>
            <a:chExt cx="1965296" cy="636372"/>
          </a:xfrm>
        </p:grpSpPr>
        <p:cxnSp>
          <p:nvCxnSpPr>
            <p:cNvPr id="29" name="Straight Connector 28"/>
            <p:cNvCxnSpPr/>
            <p:nvPr/>
          </p:nvCxnSpPr>
          <p:spPr>
            <a:xfrm>
              <a:off x="7632048" y="2094088"/>
              <a:ext cx="132892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995676" y="2094088"/>
              <a:ext cx="636372" cy="6363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flipV="1">
            <a:off x="7247124" y="4782822"/>
            <a:ext cx="1713848" cy="640080"/>
            <a:chOff x="6995676" y="2094088"/>
            <a:chExt cx="1713848" cy="636372"/>
          </a:xfrm>
        </p:grpSpPr>
        <p:cxnSp>
          <p:nvCxnSpPr>
            <p:cNvPr id="38" name="Straight Connector 37"/>
            <p:cNvCxnSpPr/>
            <p:nvPr/>
          </p:nvCxnSpPr>
          <p:spPr>
            <a:xfrm flipV="1">
              <a:off x="7632048" y="2094088"/>
              <a:ext cx="107747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995676" y="2094088"/>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flipH="1">
            <a:off x="3215616" y="2338717"/>
            <a:ext cx="1726731" cy="636372"/>
            <a:chOff x="6995676" y="2094088"/>
            <a:chExt cx="1729146" cy="636372"/>
          </a:xfrm>
        </p:grpSpPr>
        <p:cxnSp>
          <p:nvCxnSpPr>
            <p:cNvPr id="41" name="Straight Connector 40"/>
            <p:cNvCxnSpPr/>
            <p:nvPr/>
          </p:nvCxnSpPr>
          <p:spPr>
            <a:xfrm>
              <a:off x="7632047" y="2094088"/>
              <a:ext cx="10927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995676" y="2094088"/>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flipH="1" flipV="1">
            <a:off x="3225801" y="5028998"/>
            <a:ext cx="1964943" cy="640080"/>
            <a:chOff x="6995676" y="2094088"/>
            <a:chExt cx="1967691" cy="636372"/>
          </a:xfrm>
        </p:grpSpPr>
        <p:cxnSp>
          <p:nvCxnSpPr>
            <p:cNvPr id="44" name="Straight Connector 43"/>
            <p:cNvCxnSpPr/>
            <p:nvPr/>
          </p:nvCxnSpPr>
          <p:spPr>
            <a:xfrm flipV="1">
              <a:off x="7632046" y="2094088"/>
              <a:ext cx="1331321"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995676" y="2094088"/>
              <a:ext cx="636372" cy="636372"/>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a:off x="7546391" y="3703783"/>
            <a:ext cx="1419810"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21853" y="1714506"/>
            <a:ext cx="0" cy="71668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225800" y="4059383"/>
            <a:ext cx="1417320"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273799" y="5331973"/>
            <a:ext cx="3" cy="77853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8" name="Rectangle 1436"/>
          <p:cNvSpPr>
            <a:spLocks noChangeArrowheads="1"/>
          </p:cNvSpPr>
          <p:nvPr/>
        </p:nvSpPr>
        <p:spPr bwMode="auto">
          <a:xfrm>
            <a:off x="9018686" y="1734696"/>
            <a:ext cx="1657900" cy="600164"/>
          </a:xfrm>
          <a:prstGeom prst="rect">
            <a:avLst/>
          </a:prstGeom>
          <a:extLst/>
        </p:spPr>
        <p:txBody>
          <a:bodyPr vert="horz" wrap="square" lIns="91440" tIns="45720" rIns="91440" bIns="45720" rtlCol="0">
            <a:spAutoFit/>
          </a:bodyPr>
          <a:lstStyle/>
          <a:p>
            <a:pPr defTabSz="685800">
              <a:spcBef>
                <a:spcPct val="30000"/>
              </a:spcBef>
              <a:buClr>
                <a:srgbClr val="324D5E"/>
              </a:buClr>
              <a:defRPr/>
            </a:pPr>
            <a:r>
              <a:rPr lang="en-US" sz="1000" dirty="0">
                <a:solidFill>
                  <a:srgbClr val="0095CD">
                    <a:lumMod val="75000"/>
                  </a:srgbClr>
                </a:solidFill>
              </a:rPr>
              <a:t>Charting &amp; Reporting Tools</a:t>
            </a:r>
          </a:p>
          <a:p>
            <a:pPr defTabSz="685800">
              <a:spcBef>
                <a:spcPct val="30000"/>
              </a:spcBef>
              <a:buClr>
                <a:srgbClr val="324D5E"/>
              </a:buClr>
              <a:defRPr/>
            </a:pPr>
            <a:r>
              <a:rPr lang="en-US" sz="1000" dirty="0">
                <a:solidFill>
                  <a:srgbClr val="0095CD">
                    <a:lumMod val="75000"/>
                  </a:srgbClr>
                </a:solidFill>
              </a:rPr>
              <a:t> </a:t>
            </a:r>
          </a:p>
          <a:p>
            <a:pPr algn="just">
              <a:buFont typeface="Arial" pitchFamily="34" charset="0"/>
              <a:buNone/>
            </a:pPr>
            <a:endParaRPr lang="en-US" sz="1000" b="1" dirty="0">
              <a:solidFill>
                <a:srgbClr val="324D5E"/>
              </a:solidFill>
            </a:endParaRPr>
          </a:p>
        </p:txBody>
      </p:sp>
      <p:sp>
        <p:nvSpPr>
          <p:cNvPr id="69" name="Rectangle 1436"/>
          <p:cNvSpPr>
            <a:spLocks noChangeArrowheads="1"/>
          </p:cNvSpPr>
          <p:nvPr/>
        </p:nvSpPr>
        <p:spPr bwMode="auto">
          <a:xfrm>
            <a:off x="9018686" y="5068959"/>
            <a:ext cx="1889720" cy="246221"/>
          </a:xfrm>
          <a:prstGeom prst="rect">
            <a:avLst/>
          </a:prstGeom>
          <a:extLst/>
        </p:spPr>
        <p:txBody>
          <a:bodyPr vert="horz" wrap="square" lIns="91440" tIns="45720" rIns="91440" bIns="45720" rtlCol="0">
            <a:spAutoFit/>
          </a:bodyPr>
          <a:lstStyle/>
          <a:p>
            <a:pPr defTabSz="685800">
              <a:spcBef>
                <a:spcPct val="30000"/>
              </a:spcBef>
              <a:buClr>
                <a:srgbClr val="324D5E"/>
              </a:buClr>
              <a:defRPr/>
            </a:pPr>
            <a:r>
              <a:rPr lang="en-US" altLang="en-US" sz="1000" dirty="0">
                <a:solidFill>
                  <a:srgbClr val="0095CD">
                    <a:lumMod val="75000"/>
                  </a:srgbClr>
                </a:solidFill>
              </a:rPr>
              <a:t>Role Based User Portals</a:t>
            </a:r>
          </a:p>
        </p:txBody>
      </p:sp>
      <p:sp>
        <p:nvSpPr>
          <p:cNvPr id="70" name="Rectangle 1436"/>
          <p:cNvSpPr>
            <a:spLocks noChangeArrowheads="1"/>
          </p:cNvSpPr>
          <p:nvPr/>
        </p:nvSpPr>
        <p:spPr bwMode="auto">
          <a:xfrm>
            <a:off x="9278402" y="3288260"/>
            <a:ext cx="2075398" cy="246221"/>
          </a:xfrm>
          <a:prstGeom prst="rect">
            <a:avLst/>
          </a:prstGeom>
          <a:extLst/>
        </p:spPr>
        <p:txBody>
          <a:bodyPr vert="horz" wrap="square" lIns="91440" tIns="45720" rIns="91440" bIns="45720" rtlCol="0">
            <a:spAutoFit/>
          </a:bodyPr>
          <a:lstStyle/>
          <a:p>
            <a:pPr defTabSz="685800">
              <a:spcBef>
                <a:spcPct val="30000"/>
              </a:spcBef>
              <a:buClr>
                <a:srgbClr val="324D5E"/>
              </a:buClr>
              <a:defRPr/>
            </a:pPr>
            <a:r>
              <a:rPr lang="en-US" altLang="en-US" sz="1000" dirty="0">
                <a:solidFill>
                  <a:srgbClr val="0095CD">
                    <a:lumMod val="75000"/>
                  </a:srgbClr>
                </a:solidFill>
              </a:rPr>
              <a:t>Workflow &amp; Process Automation</a:t>
            </a:r>
          </a:p>
        </p:txBody>
      </p:sp>
      <p:sp>
        <p:nvSpPr>
          <p:cNvPr id="71" name="Rectangle 1436"/>
          <p:cNvSpPr>
            <a:spLocks noChangeArrowheads="1"/>
          </p:cNvSpPr>
          <p:nvPr/>
        </p:nvSpPr>
        <p:spPr bwMode="auto">
          <a:xfrm>
            <a:off x="910839" y="1997710"/>
            <a:ext cx="2254289" cy="461665"/>
          </a:xfrm>
          <a:prstGeom prst="rect">
            <a:avLst/>
          </a:prstGeom>
          <a:extLst/>
        </p:spPr>
        <p:txBody>
          <a:bodyPr vert="horz" wrap="square" lIns="91440" tIns="45720" rIns="91440" bIns="45720" rtlCol="0">
            <a:spAutoFit/>
          </a:bodyPr>
          <a:lstStyle/>
          <a:p>
            <a:pPr algn="r">
              <a:buFont typeface="Arial" pitchFamily="34" charset="0"/>
              <a:buNone/>
            </a:pPr>
            <a:r>
              <a:rPr lang="en-US" altLang="en-US" sz="1200" dirty="0">
                <a:solidFill>
                  <a:srgbClr val="0095CD">
                    <a:lumMod val="75000"/>
                  </a:srgbClr>
                </a:solidFill>
              </a:rPr>
              <a:t>Helps maintain order when structure becomes too big</a:t>
            </a:r>
            <a:endParaRPr lang="en-US" sz="1200" b="1" dirty="0">
              <a:solidFill>
                <a:srgbClr val="324D5E"/>
              </a:solidFill>
            </a:endParaRPr>
          </a:p>
        </p:txBody>
      </p:sp>
      <p:sp>
        <p:nvSpPr>
          <p:cNvPr id="72" name="Rectangle 1436"/>
          <p:cNvSpPr>
            <a:spLocks noChangeArrowheads="1"/>
          </p:cNvSpPr>
          <p:nvPr/>
        </p:nvSpPr>
        <p:spPr bwMode="auto">
          <a:xfrm>
            <a:off x="1507265" y="5331973"/>
            <a:ext cx="1657863" cy="246221"/>
          </a:xfrm>
          <a:prstGeom prst="rect">
            <a:avLst/>
          </a:prstGeom>
          <a:extLst/>
        </p:spPr>
        <p:txBody>
          <a:bodyPr vert="horz" wrap="square" lIns="91440" tIns="45720" rIns="91440" bIns="45720" rtlCol="0">
            <a:spAutoFit/>
          </a:bodyPr>
          <a:lstStyle/>
          <a:p>
            <a:pPr algn="r">
              <a:buFont typeface="Arial" pitchFamily="34" charset="0"/>
              <a:buNone/>
            </a:pPr>
            <a:r>
              <a:rPr lang="en-US" altLang="en-US" sz="1000" dirty="0">
                <a:solidFill>
                  <a:srgbClr val="0095CD">
                    <a:lumMod val="75000"/>
                  </a:srgbClr>
                </a:solidFill>
              </a:rPr>
              <a:t>Enable Document anywhere</a:t>
            </a:r>
            <a:endParaRPr lang="en-US" sz="1000" b="1" dirty="0">
              <a:solidFill>
                <a:srgbClr val="324D5E"/>
              </a:solidFill>
            </a:endParaRPr>
          </a:p>
        </p:txBody>
      </p:sp>
      <p:sp>
        <p:nvSpPr>
          <p:cNvPr id="73" name="Rectangle 1436"/>
          <p:cNvSpPr>
            <a:spLocks noChangeArrowheads="1"/>
          </p:cNvSpPr>
          <p:nvPr/>
        </p:nvSpPr>
        <p:spPr bwMode="auto">
          <a:xfrm>
            <a:off x="923554" y="3614511"/>
            <a:ext cx="2241573" cy="461665"/>
          </a:xfrm>
          <a:prstGeom prst="rect">
            <a:avLst/>
          </a:prstGeom>
          <a:extLst/>
        </p:spPr>
        <p:txBody>
          <a:bodyPr vert="horz" wrap="square" lIns="91440" tIns="45720" rIns="91440" bIns="45720" rtlCol="0">
            <a:spAutoFit/>
          </a:bodyPr>
          <a:lstStyle/>
          <a:p>
            <a:pPr algn="r"/>
            <a:r>
              <a:rPr lang="en-US" altLang="en-US" sz="1200" dirty="0">
                <a:solidFill>
                  <a:srgbClr val="0095CD">
                    <a:lumMod val="75000"/>
                  </a:srgbClr>
                </a:solidFill>
              </a:rPr>
              <a:t>Provides Structure out of chaos</a:t>
            </a:r>
          </a:p>
          <a:p>
            <a:pPr algn="r">
              <a:buFont typeface="Arial" pitchFamily="34" charset="0"/>
              <a:buNone/>
            </a:pPr>
            <a:endParaRPr lang="en-US" sz="1200" b="1" dirty="0">
              <a:solidFill>
                <a:srgbClr val="324D5E"/>
              </a:solidFill>
            </a:endParaRPr>
          </a:p>
        </p:txBody>
      </p:sp>
      <p:sp>
        <p:nvSpPr>
          <p:cNvPr id="74" name="Rectangle 1436"/>
          <p:cNvSpPr>
            <a:spLocks noChangeArrowheads="1"/>
          </p:cNvSpPr>
          <p:nvPr/>
        </p:nvSpPr>
        <p:spPr bwMode="auto">
          <a:xfrm>
            <a:off x="4750585" y="3253424"/>
            <a:ext cx="3028254" cy="646331"/>
          </a:xfrm>
          <a:prstGeom prst="rect">
            <a:avLst/>
          </a:prstGeom>
          <a:extLst/>
        </p:spPr>
        <p:txBody>
          <a:bodyPr vert="horz" wrap="square" lIns="91440" tIns="45720" rIns="91440" bIns="45720" rtlCol="0">
            <a:spAutoFit/>
          </a:bodyPr>
          <a:lstStyle/>
          <a:p>
            <a:pPr algn="ctr">
              <a:buFont typeface="Arial" pitchFamily="34" charset="0"/>
              <a:buNone/>
            </a:pPr>
            <a:r>
              <a:rPr lang="en-US" b="1" dirty="0">
                <a:solidFill>
                  <a:srgbClr val="273339"/>
                </a:solidFill>
              </a:rPr>
              <a:t>Enterprise content management</a:t>
            </a:r>
          </a:p>
        </p:txBody>
      </p:sp>
      <p:sp>
        <p:nvSpPr>
          <p:cNvPr id="75" name="Content Placeholder 2"/>
          <p:cNvSpPr txBox="1">
            <a:spLocks/>
          </p:cNvSpPr>
          <p:nvPr/>
        </p:nvSpPr>
        <p:spPr>
          <a:xfrm>
            <a:off x="5691187" y="3775509"/>
            <a:ext cx="2276379" cy="2769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Core features</a:t>
            </a:r>
            <a:endParaRPr lang="en-US" sz="1200" dirty="0">
              <a:solidFill>
                <a:srgbClr val="8C9CA6"/>
              </a:solidFill>
            </a:endParaRPr>
          </a:p>
        </p:txBody>
      </p:sp>
      <p:sp>
        <p:nvSpPr>
          <p:cNvPr id="76" name="Rectangle 1436"/>
          <p:cNvSpPr>
            <a:spLocks noChangeArrowheads="1"/>
          </p:cNvSpPr>
          <p:nvPr/>
        </p:nvSpPr>
        <p:spPr bwMode="auto">
          <a:xfrm>
            <a:off x="6401936" y="5713652"/>
            <a:ext cx="2342819" cy="400110"/>
          </a:xfrm>
          <a:prstGeom prst="rect">
            <a:avLst/>
          </a:prstGeom>
          <a:extLst/>
        </p:spPr>
        <p:txBody>
          <a:bodyPr vert="horz" wrap="square" lIns="91440" tIns="45720" rIns="91440" bIns="45720" rtlCol="0">
            <a:spAutoFit/>
          </a:bodyPr>
          <a:lstStyle/>
          <a:p>
            <a:pPr algn="just"/>
            <a:r>
              <a:rPr lang="en-US" altLang="en-US" sz="1000" dirty="0">
                <a:solidFill>
                  <a:srgbClr val="0095CD">
                    <a:lumMod val="75000"/>
                  </a:srgbClr>
                </a:solidFill>
              </a:rPr>
              <a:t>Federated Identity for Enterprise</a:t>
            </a:r>
          </a:p>
          <a:p>
            <a:pPr algn="just">
              <a:buFont typeface="Arial" pitchFamily="34" charset="0"/>
              <a:buNone/>
            </a:pPr>
            <a:endParaRPr lang="en-US" sz="1000" b="1" dirty="0">
              <a:solidFill>
                <a:srgbClr val="324D5E"/>
              </a:solidFill>
            </a:endParaRPr>
          </a:p>
        </p:txBody>
      </p:sp>
      <p:sp>
        <p:nvSpPr>
          <p:cNvPr id="77" name="Rectangle 1436"/>
          <p:cNvSpPr>
            <a:spLocks noChangeArrowheads="1"/>
          </p:cNvSpPr>
          <p:nvPr/>
        </p:nvSpPr>
        <p:spPr bwMode="auto">
          <a:xfrm>
            <a:off x="4643120" y="1256546"/>
            <a:ext cx="1630679" cy="276999"/>
          </a:xfrm>
          <a:prstGeom prst="rect">
            <a:avLst/>
          </a:prstGeom>
          <a:extLst/>
        </p:spPr>
        <p:txBody>
          <a:bodyPr vert="horz" wrap="square" lIns="91440" tIns="45720" rIns="91440" bIns="45720" rtlCol="0">
            <a:spAutoFit/>
          </a:bodyPr>
          <a:lstStyle/>
          <a:p>
            <a:pPr algn="just">
              <a:buFont typeface="Arial" pitchFamily="34" charset="0"/>
              <a:buNone/>
            </a:pPr>
            <a:r>
              <a:rPr lang="en-US" altLang="en-US" sz="1200" dirty="0">
                <a:solidFill>
                  <a:srgbClr val="0095CD">
                    <a:lumMod val="75000"/>
                  </a:srgbClr>
                </a:solidFill>
              </a:rPr>
              <a:t>Ensure Compliance</a:t>
            </a:r>
            <a:endParaRPr lang="en-US" sz="1200" b="1" dirty="0">
              <a:solidFill>
                <a:srgbClr val="324D5E"/>
              </a:solidFill>
            </a:endParaRPr>
          </a:p>
        </p:txBody>
      </p:sp>
    </p:spTree>
    <p:extLst>
      <p:ext uri="{BB962C8B-B14F-4D97-AF65-F5344CB8AC3E}">
        <p14:creationId xmlns:p14="http://schemas.microsoft.com/office/powerpoint/2010/main" val="1821093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4_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TotalTime>
  <Words>1904</Words>
  <Application>Microsoft Office PowerPoint</Application>
  <PresentationFormat>Widescreen</PresentationFormat>
  <Paragraphs>466</Paragraphs>
  <Slides>36</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 </vt:lpstr>
      <vt:lpstr>Calibri</vt:lpstr>
      <vt:lpstr>Calibri Light</vt:lpstr>
      <vt:lpstr>FontAwesome</vt:lpstr>
      <vt:lpstr>Open Sans</vt:lpstr>
      <vt:lpstr>Times New Roman</vt:lpstr>
      <vt:lpstr>Verdana</vt:lpstr>
      <vt:lpstr>4_Office Theme</vt:lpstr>
      <vt:lpstr>Data Direct, Saudi Arabia</vt:lpstr>
      <vt:lpstr>PowerPoint Presentation</vt:lpstr>
      <vt:lpstr>Data Direct Saudi Arabia</vt:lpstr>
      <vt:lpstr> Mansour Al Othaimin, Founder &amp; Owner </vt:lpstr>
      <vt:lpstr>SERVICE LINES</vt:lpstr>
      <vt:lpstr>Contact center</vt:lpstr>
      <vt:lpstr>Key offering</vt:lpstr>
      <vt:lpstr>Information management service</vt:lpstr>
      <vt:lpstr>Enterprise content management ( ECM)</vt:lpstr>
      <vt:lpstr>Business Process Management</vt:lpstr>
      <vt:lpstr>Contd.</vt:lpstr>
      <vt:lpstr>IT Solutions</vt:lpstr>
      <vt:lpstr>IT Solutions</vt:lpstr>
      <vt:lpstr>Business Intelligence</vt:lpstr>
      <vt:lpstr>MetricStream, comprehensive GRC solution</vt:lpstr>
      <vt:lpstr>Zimperium, mobile security solution </vt:lpstr>
      <vt:lpstr>CRM</vt:lpstr>
      <vt:lpstr>Services</vt:lpstr>
      <vt:lpstr>Industry experience</vt:lpstr>
      <vt:lpstr>Digital Marketing</vt:lpstr>
      <vt:lpstr>Possibilities</vt:lpstr>
      <vt:lpstr> Building engagement at the store using bots      </vt:lpstr>
      <vt:lpstr>Contd.</vt:lpstr>
      <vt:lpstr> Smart video analytics solution</vt:lpstr>
      <vt:lpstr>Translates store traffic patterns into tangible business decisions</vt:lpstr>
      <vt:lpstr>In–app mobile advertising</vt:lpstr>
      <vt:lpstr>Other services</vt:lpstr>
      <vt:lpstr>8. Marketing Services</vt:lpstr>
      <vt:lpstr>Offline marketing services</vt:lpstr>
      <vt:lpstr>PowerPoint Presentation</vt:lpstr>
      <vt:lpstr>Creative Services</vt:lpstr>
      <vt:lpstr>KSA Business</vt:lpstr>
      <vt:lpstr>Overview</vt:lpstr>
      <vt:lpstr>Case study – Saudi Telecom Company</vt:lpstr>
      <vt:lpstr>Our Clients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Deepak Chandrasekharan</dc:creator>
  <cp:lastModifiedBy>Sujit Churi</cp:lastModifiedBy>
  <cp:revision>29</cp:revision>
  <dcterms:created xsi:type="dcterms:W3CDTF">2017-02-22T14:34:08Z</dcterms:created>
  <dcterms:modified xsi:type="dcterms:W3CDTF">2017-09-25T17:46:18Z</dcterms:modified>
</cp:coreProperties>
</file>