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49" r:id="rId2"/>
    <p:sldMasterId id="2147483838" r:id="rId3"/>
    <p:sldMasterId id="2147484016" r:id="rId4"/>
  </p:sldMasterIdLst>
  <p:notesMasterIdLst>
    <p:notesMasterId r:id="rId63"/>
  </p:notesMasterIdLst>
  <p:sldIdLst>
    <p:sldId id="257" r:id="rId5"/>
    <p:sldId id="258" r:id="rId6"/>
    <p:sldId id="314" r:id="rId7"/>
    <p:sldId id="315" r:id="rId8"/>
    <p:sldId id="265" r:id="rId9"/>
    <p:sldId id="268" r:id="rId10"/>
    <p:sldId id="317" r:id="rId11"/>
    <p:sldId id="318" r:id="rId12"/>
    <p:sldId id="343" r:id="rId13"/>
    <p:sldId id="344" r:id="rId14"/>
    <p:sldId id="345" r:id="rId15"/>
    <p:sldId id="346" r:id="rId16"/>
    <p:sldId id="321" r:id="rId17"/>
    <p:sldId id="322" r:id="rId18"/>
    <p:sldId id="324" r:id="rId19"/>
    <p:sldId id="328" r:id="rId20"/>
    <p:sldId id="329" r:id="rId21"/>
    <p:sldId id="332" r:id="rId22"/>
    <p:sldId id="342" r:id="rId23"/>
    <p:sldId id="334" r:id="rId24"/>
    <p:sldId id="335" r:id="rId25"/>
    <p:sldId id="336" r:id="rId26"/>
    <p:sldId id="337" r:id="rId27"/>
    <p:sldId id="338" r:id="rId28"/>
    <p:sldId id="339" r:id="rId29"/>
    <p:sldId id="340" r:id="rId30"/>
    <p:sldId id="341" r:id="rId31"/>
    <p:sldId id="269" r:id="rId32"/>
    <p:sldId id="302" r:id="rId33"/>
    <p:sldId id="303" r:id="rId34"/>
    <p:sldId id="304" r:id="rId35"/>
    <p:sldId id="351" r:id="rId36"/>
    <p:sldId id="349" r:id="rId37"/>
    <p:sldId id="350" r:id="rId38"/>
    <p:sldId id="353" r:id="rId39"/>
    <p:sldId id="354" r:id="rId40"/>
    <p:sldId id="355" r:id="rId41"/>
    <p:sldId id="356" r:id="rId42"/>
    <p:sldId id="357" r:id="rId43"/>
    <p:sldId id="271" r:id="rId44"/>
    <p:sldId id="274" r:id="rId45"/>
    <p:sldId id="275" r:id="rId46"/>
    <p:sldId id="276" r:id="rId47"/>
    <p:sldId id="278" r:id="rId48"/>
    <p:sldId id="280" r:id="rId49"/>
    <p:sldId id="282" r:id="rId50"/>
    <p:sldId id="283" r:id="rId51"/>
    <p:sldId id="284" r:id="rId52"/>
    <p:sldId id="287" r:id="rId53"/>
    <p:sldId id="297" r:id="rId54"/>
    <p:sldId id="299" r:id="rId55"/>
    <p:sldId id="295" r:id="rId56"/>
    <p:sldId id="296" r:id="rId57"/>
    <p:sldId id="309" r:id="rId58"/>
    <p:sldId id="305" r:id="rId59"/>
    <p:sldId id="289" r:id="rId60"/>
    <p:sldId id="347" r:id="rId61"/>
    <p:sldId id="26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48" y="414"/>
      </p:cViewPr>
      <p:guideLst/>
    </p:cSldViewPr>
  </p:slid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_rels/data6.xml.rels><?xml version="1.0" encoding="UTF-8" standalone="yes"?>
<Relationships xmlns="http://schemas.openxmlformats.org/package/2006/relationships"><Relationship Id="rId1" Type="http://schemas.openxmlformats.org/officeDocument/2006/relationships/image" Target="../media/image5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DE5DE-E565-439C-A609-210264C3632D}" type="doc">
      <dgm:prSet loTypeId="urn:microsoft.com/office/officeart/2005/8/layout/matrix1" loCatId="matrix" qsTypeId="urn:microsoft.com/office/officeart/2005/8/quickstyle/simple2" qsCatId="simple" csTypeId="urn:microsoft.com/office/officeart/2005/8/colors/colorful2" csCatId="colorful" phldr="1"/>
      <dgm:spPr/>
      <dgm:t>
        <a:bodyPr/>
        <a:lstStyle/>
        <a:p>
          <a:endParaRPr lang="en-GB"/>
        </a:p>
      </dgm:t>
    </dgm:pt>
    <dgm:pt modelId="{6C470483-9E14-4A64-900E-68AA3BABCF86}">
      <dgm:prSet phldrT="[Text]" custT="1"/>
      <dgm:spPr/>
      <dgm:t>
        <a:bodyPr/>
        <a:lstStyle/>
        <a:p>
          <a:pPr algn="ctr"/>
          <a:r>
            <a:rPr lang="en-US" sz="1800" dirty="0" smtClean="0">
              <a:solidFill>
                <a:schemeClr val="tx1"/>
              </a:solidFill>
              <a:latin typeface="+mj-lt"/>
              <a:cs typeface="Times New Roman" panose="02020603050405020304" pitchFamily="18" charset="0"/>
            </a:rPr>
            <a:t>Contact Center</a:t>
          </a:r>
          <a:endParaRPr lang="en-GB" sz="1800" dirty="0">
            <a:solidFill>
              <a:schemeClr val="tx1"/>
            </a:solidFill>
            <a:latin typeface="+mj-lt"/>
            <a:cs typeface="Times New Roman" panose="02020603050405020304" pitchFamily="18" charset="0"/>
          </a:endParaRPr>
        </a:p>
      </dgm:t>
    </dgm:pt>
    <dgm:pt modelId="{259A6B4B-2B8E-4C85-B408-C8FEF56F8F1D}" type="parTrans" cxnId="{2848A71C-5B11-4F0A-A53D-B718749BE750}">
      <dgm:prSet/>
      <dgm:spPr/>
      <dgm:t>
        <a:bodyPr/>
        <a:lstStyle/>
        <a:p>
          <a:pPr algn="l"/>
          <a:endParaRPr lang="en-GB" sz="1800">
            <a:solidFill>
              <a:schemeClr val="tx1"/>
            </a:solidFill>
            <a:latin typeface="+mj-lt"/>
          </a:endParaRPr>
        </a:p>
      </dgm:t>
    </dgm:pt>
    <dgm:pt modelId="{D3D921CB-57E1-46AC-B405-75C75E7C80B0}" type="sibTrans" cxnId="{2848A71C-5B11-4F0A-A53D-B718749BE750}">
      <dgm:prSet/>
      <dgm:spPr/>
      <dgm:t>
        <a:bodyPr/>
        <a:lstStyle/>
        <a:p>
          <a:pPr algn="l"/>
          <a:endParaRPr lang="en-GB" sz="1800">
            <a:solidFill>
              <a:schemeClr val="tx1"/>
            </a:solidFill>
            <a:latin typeface="+mj-lt"/>
          </a:endParaRPr>
        </a:p>
      </dgm:t>
    </dgm:pt>
    <dgm:pt modelId="{05A0B1EA-7135-4413-9033-F12F85D52A39}">
      <dgm:prSet phldrT="[Text]" custT="1"/>
      <dgm:spPr/>
      <dgm:t>
        <a:bodyPr/>
        <a:lstStyle/>
        <a:p>
          <a:pPr algn="l"/>
          <a:r>
            <a:rPr lang="en-US" sz="1800" dirty="0" smtClean="0">
              <a:solidFill>
                <a:schemeClr val="bg1"/>
              </a:solidFill>
              <a:latin typeface="+mj-lt"/>
              <a:cs typeface="Times New Roman" panose="02020603050405020304" pitchFamily="18" charset="0"/>
            </a:rPr>
            <a:t>Installed Capacity</a:t>
          </a:r>
          <a:br>
            <a:rPr lang="en-US" sz="1800" dirty="0" smtClean="0">
              <a:solidFill>
                <a:schemeClr val="bg1"/>
              </a:solidFill>
              <a:latin typeface="+mj-lt"/>
              <a:cs typeface="Times New Roman" panose="02020603050405020304" pitchFamily="18" charset="0"/>
            </a:rPr>
          </a:br>
          <a:r>
            <a:rPr lang="en-US" sz="1800" dirty="0" smtClean="0">
              <a:solidFill>
                <a:schemeClr val="bg1"/>
              </a:solidFill>
              <a:latin typeface="+mj-lt"/>
              <a:cs typeface="Times New Roman" panose="02020603050405020304" pitchFamily="18" charset="0"/>
            </a:rPr>
            <a:t>Installed capacity – 300 seats</a:t>
          </a:r>
        </a:p>
      </dgm:t>
    </dgm:pt>
    <dgm:pt modelId="{1E06B317-326C-4367-96B6-3C21346B891B}" type="parTrans" cxnId="{D6FAFDA7-E43D-43F5-8C08-8AE5B3E46103}">
      <dgm:prSet/>
      <dgm:spPr/>
      <dgm:t>
        <a:bodyPr/>
        <a:lstStyle/>
        <a:p>
          <a:pPr algn="l"/>
          <a:endParaRPr lang="en-GB" sz="1800">
            <a:solidFill>
              <a:schemeClr val="tx1"/>
            </a:solidFill>
            <a:latin typeface="+mj-lt"/>
          </a:endParaRPr>
        </a:p>
      </dgm:t>
    </dgm:pt>
    <dgm:pt modelId="{2EF0A909-7730-4E50-BD35-A1677228B0BF}" type="sibTrans" cxnId="{D6FAFDA7-E43D-43F5-8C08-8AE5B3E46103}">
      <dgm:prSet/>
      <dgm:spPr/>
      <dgm:t>
        <a:bodyPr/>
        <a:lstStyle/>
        <a:p>
          <a:pPr algn="l"/>
          <a:endParaRPr lang="en-GB" sz="1800">
            <a:solidFill>
              <a:schemeClr val="tx1"/>
            </a:solidFill>
            <a:latin typeface="+mj-lt"/>
          </a:endParaRPr>
        </a:p>
      </dgm:t>
    </dgm:pt>
    <dgm:pt modelId="{C1DC23D1-8D9E-4CA1-9151-24DD6539BA11}">
      <dgm:prSet phldrT="[Text]" custT="1"/>
      <dgm:spPr/>
      <dgm:t>
        <a:bodyPr/>
        <a:lstStyle/>
        <a:p>
          <a:pPr algn="l"/>
          <a:endParaRPr lang="en-US" sz="1800" dirty="0" smtClean="0">
            <a:solidFill>
              <a:schemeClr val="bg1"/>
            </a:solidFill>
            <a:latin typeface="+mj-lt"/>
            <a:cs typeface="Times New Roman" panose="02020603050405020304" pitchFamily="18" charset="0"/>
          </a:endParaRPr>
        </a:p>
        <a:p>
          <a:pPr algn="l"/>
          <a:endParaRPr lang="en-US" sz="1800" dirty="0" smtClean="0">
            <a:solidFill>
              <a:schemeClr val="bg1"/>
            </a:solidFill>
            <a:latin typeface="+mj-lt"/>
            <a:cs typeface="Times New Roman" panose="02020603050405020304" pitchFamily="18" charset="0"/>
          </a:endParaRPr>
        </a:p>
        <a:p>
          <a:pPr algn="l"/>
          <a:r>
            <a:rPr lang="en-US" sz="1800" dirty="0" smtClean="0">
              <a:solidFill>
                <a:schemeClr val="bg1"/>
              </a:solidFill>
              <a:latin typeface="+mj-lt"/>
              <a:cs typeface="Times New Roman" panose="02020603050405020304" pitchFamily="18" charset="0"/>
            </a:rPr>
            <a:t>Advanced Technology</a:t>
          </a:r>
          <a:br>
            <a:rPr lang="en-US" sz="1800" dirty="0" smtClean="0">
              <a:solidFill>
                <a:schemeClr val="bg1"/>
              </a:solidFill>
              <a:latin typeface="+mj-lt"/>
              <a:cs typeface="Times New Roman" panose="02020603050405020304" pitchFamily="18" charset="0"/>
            </a:rPr>
          </a:br>
          <a:r>
            <a:rPr lang="en-US" sz="1800" dirty="0" smtClean="0">
              <a:solidFill>
                <a:schemeClr val="bg1"/>
              </a:solidFill>
              <a:latin typeface="+mj-lt"/>
              <a:cs typeface="Times New Roman" panose="02020603050405020304" pitchFamily="18" charset="0"/>
            </a:rPr>
            <a:t>Customized CRM</a:t>
          </a:r>
          <a:br>
            <a:rPr lang="en-US" sz="1800" dirty="0" smtClean="0">
              <a:solidFill>
                <a:schemeClr val="bg1"/>
              </a:solidFill>
              <a:latin typeface="+mj-lt"/>
              <a:cs typeface="Times New Roman" panose="02020603050405020304" pitchFamily="18" charset="0"/>
            </a:rPr>
          </a:br>
          <a:r>
            <a:rPr lang="en-US" sz="1800" dirty="0" smtClean="0">
              <a:solidFill>
                <a:schemeClr val="bg1"/>
              </a:solidFill>
              <a:latin typeface="+mj-lt"/>
              <a:cs typeface="Times New Roman" panose="02020603050405020304" pitchFamily="18" charset="0"/>
            </a:rPr>
            <a:t>Live monitoring</a:t>
          </a:r>
          <a:br>
            <a:rPr lang="en-US" sz="1800" dirty="0" smtClean="0">
              <a:solidFill>
                <a:schemeClr val="bg1"/>
              </a:solidFill>
              <a:latin typeface="+mj-lt"/>
              <a:cs typeface="Times New Roman" panose="02020603050405020304" pitchFamily="18" charset="0"/>
            </a:rPr>
          </a:br>
          <a:r>
            <a:rPr lang="en-US" sz="1800" dirty="0" smtClean="0">
              <a:solidFill>
                <a:schemeClr val="bg1"/>
              </a:solidFill>
              <a:latin typeface="+mj-lt"/>
              <a:cs typeface="Times New Roman" panose="02020603050405020304" pitchFamily="18" charset="0"/>
            </a:rPr>
            <a:t>ACD/IVR</a:t>
          </a:r>
          <a:br>
            <a:rPr lang="en-US" sz="1800" dirty="0" smtClean="0">
              <a:solidFill>
                <a:schemeClr val="bg1"/>
              </a:solidFill>
              <a:latin typeface="+mj-lt"/>
              <a:cs typeface="Times New Roman" panose="02020603050405020304" pitchFamily="18" charset="0"/>
            </a:rPr>
          </a:br>
          <a:r>
            <a:rPr lang="en-US" sz="1800" dirty="0" smtClean="0">
              <a:solidFill>
                <a:schemeClr val="bg1"/>
              </a:solidFill>
              <a:latin typeface="+mj-lt"/>
              <a:cs typeface="Times New Roman" panose="02020603050405020304" pitchFamily="18" charset="0"/>
            </a:rPr>
            <a:t>Call Recording</a:t>
          </a:r>
          <a:br>
            <a:rPr lang="en-US" sz="1800" dirty="0" smtClean="0">
              <a:solidFill>
                <a:schemeClr val="bg1"/>
              </a:solidFill>
              <a:latin typeface="+mj-lt"/>
              <a:cs typeface="Times New Roman" panose="02020603050405020304" pitchFamily="18" charset="0"/>
            </a:rPr>
          </a:br>
          <a:r>
            <a:rPr lang="en-US" sz="1800" dirty="0" smtClean="0">
              <a:solidFill>
                <a:schemeClr val="bg1"/>
              </a:solidFill>
              <a:latin typeface="+mj-lt"/>
              <a:cs typeface="Times New Roman" panose="02020603050405020304" pitchFamily="18" charset="0"/>
            </a:rPr>
            <a:t>Auto Dialer</a:t>
          </a:r>
        </a:p>
        <a:p>
          <a:pPr algn="l"/>
          <a:endParaRPr lang="en-GB" sz="1800" dirty="0">
            <a:solidFill>
              <a:schemeClr val="bg1"/>
            </a:solidFill>
            <a:latin typeface="+mj-lt"/>
            <a:cs typeface="Times New Roman" panose="02020603050405020304" pitchFamily="18" charset="0"/>
          </a:endParaRPr>
        </a:p>
      </dgm:t>
    </dgm:pt>
    <dgm:pt modelId="{06F72351-82E3-4635-8F8A-0AC7CBBA518E}" type="parTrans" cxnId="{94EC38B6-BBA8-49A2-9F74-21E523CD5274}">
      <dgm:prSet/>
      <dgm:spPr/>
      <dgm:t>
        <a:bodyPr/>
        <a:lstStyle/>
        <a:p>
          <a:pPr algn="l"/>
          <a:endParaRPr lang="en-GB" sz="1800">
            <a:solidFill>
              <a:schemeClr val="tx1"/>
            </a:solidFill>
            <a:latin typeface="+mj-lt"/>
          </a:endParaRPr>
        </a:p>
      </dgm:t>
    </dgm:pt>
    <dgm:pt modelId="{9A6826EF-7C72-4220-9A49-0075280E7402}" type="sibTrans" cxnId="{94EC38B6-BBA8-49A2-9F74-21E523CD5274}">
      <dgm:prSet/>
      <dgm:spPr/>
      <dgm:t>
        <a:bodyPr/>
        <a:lstStyle/>
        <a:p>
          <a:pPr algn="l"/>
          <a:endParaRPr lang="en-GB" sz="1800">
            <a:solidFill>
              <a:schemeClr val="tx1"/>
            </a:solidFill>
            <a:latin typeface="+mj-lt"/>
          </a:endParaRPr>
        </a:p>
      </dgm:t>
    </dgm:pt>
    <dgm:pt modelId="{0926D23E-9A70-4BC4-AD4E-1CCF512EE92B}">
      <dgm:prSet phldrT="[Text]" custT="1"/>
      <dgm:spPr/>
      <dgm:t>
        <a:bodyPr/>
        <a:lstStyle/>
        <a:p>
          <a:pPr algn="l"/>
          <a:r>
            <a:rPr lang="en-US" sz="1800" dirty="0" smtClean="0">
              <a:solidFill>
                <a:schemeClr val="tx1"/>
              </a:solidFill>
              <a:latin typeface="+mj-lt"/>
              <a:cs typeface="Times New Roman" panose="02020603050405020304" pitchFamily="18" charset="0"/>
            </a:rPr>
            <a:t>Multilingual Staff</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English</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Arabic</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Indian Subcontinent (including Bengali, Urdu)</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Tagalog</a:t>
          </a:r>
        </a:p>
        <a:p>
          <a:pPr algn="l"/>
          <a:endParaRPr lang="en-GB" sz="1800" dirty="0">
            <a:solidFill>
              <a:schemeClr val="tx1"/>
            </a:solidFill>
            <a:latin typeface="+mj-lt"/>
            <a:cs typeface="Times New Roman" panose="02020603050405020304" pitchFamily="18" charset="0"/>
          </a:endParaRPr>
        </a:p>
      </dgm:t>
    </dgm:pt>
    <dgm:pt modelId="{858E76B6-C427-4BFC-ADBB-36DA4D574BBE}" type="parTrans" cxnId="{DC556462-0407-4E9D-8EDA-ADAFC2736C91}">
      <dgm:prSet/>
      <dgm:spPr/>
      <dgm:t>
        <a:bodyPr/>
        <a:lstStyle/>
        <a:p>
          <a:pPr algn="l"/>
          <a:endParaRPr lang="en-GB" sz="1800">
            <a:solidFill>
              <a:schemeClr val="tx1"/>
            </a:solidFill>
            <a:latin typeface="+mj-lt"/>
          </a:endParaRPr>
        </a:p>
      </dgm:t>
    </dgm:pt>
    <dgm:pt modelId="{13D1BB7A-F894-46CA-8343-BA3DC14861D1}" type="sibTrans" cxnId="{DC556462-0407-4E9D-8EDA-ADAFC2736C91}">
      <dgm:prSet/>
      <dgm:spPr/>
      <dgm:t>
        <a:bodyPr/>
        <a:lstStyle/>
        <a:p>
          <a:pPr algn="l"/>
          <a:endParaRPr lang="en-GB" sz="1800">
            <a:solidFill>
              <a:schemeClr val="tx1"/>
            </a:solidFill>
            <a:latin typeface="+mj-lt"/>
          </a:endParaRPr>
        </a:p>
      </dgm:t>
    </dgm:pt>
    <dgm:pt modelId="{46BECFB1-BBCF-4C4D-8BAD-CE5DB453DB24}">
      <dgm:prSet phldrT="[Text]" custT="1"/>
      <dgm:spPr/>
      <dgm:t>
        <a:bodyPr/>
        <a:lstStyle/>
        <a:p>
          <a:pPr algn="l">
            <a:lnSpc>
              <a:spcPct val="100000"/>
            </a:lnSpc>
          </a:pPr>
          <a:r>
            <a:rPr lang="en-US" sz="1800" dirty="0" smtClean="0">
              <a:solidFill>
                <a:schemeClr val="tx1"/>
              </a:solidFill>
              <a:latin typeface="+mj-lt"/>
              <a:cs typeface="Times New Roman" panose="02020603050405020304" pitchFamily="18" charset="0"/>
            </a:rPr>
            <a:t>Experienced Professionals</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Business Mgmt. Development</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CRM Development</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System Integration</a:t>
          </a:r>
          <a:br>
            <a:rPr lang="en-US" sz="1800" dirty="0" smtClean="0">
              <a:solidFill>
                <a:schemeClr val="tx1"/>
              </a:solidFill>
              <a:latin typeface="+mj-lt"/>
              <a:cs typeface="Times New Roman" panose="02020603050405020304" pitchFamily="18" charset="0"/>
            </a:rPr>
          </a:br>
          <a:r>
            <a:rPr lang="en-US" sz="1800" dirty="0" smtClean="0">
              <a:solidFill>
                <a:schemeClr val="tx1"/>
              </a:solidFill>
              <a:latin typeface="+mj-lt"/>
              <a:cs typeface="Times New Roman" panose="02020603050405020304" pitchFamily="18" charset="0"/>
            </a:rPr>
            <a:t>Quality Control</a:t>
          </a:r>
        </a:p>
        <a:p>
          <a:pPr algn="l">
            <a:lnSpc>
              <a:spcPct val="90000"/>
            </a:lnSpc>
          </a:pPr>
          <a:endParaRPr lang="en-GB" sz="1800" dirty="0">
            <a:solidFill>
              <a:schemeClr val="tx1"/>
            </a:solidFill>
            <a:latin typeface="+mj-lt"/>
            <a:cs typeface="Times New Roman" panose="02020603050405020304" pitchFamily="18" charset="0"/>
          </a:endParaRPr>
        </a:p>
      </dgm:t>
    </dgm:pt>
    <dgm:pt modelId="{021E5F8A-357B-428C-88CC-6CF56AE8BB60}" type="parTrans" cxnId="{C519030A-DB4C-4C70-82CF-E71108FF4907}">
      <dgm:prSet/>
      <dgm:spPr/>
      <dgm:t>
        <a:bodyPr/>
        <a:lstStyle/>
        <a:p>
          <a:pPr algn="l"/>
          <a:endParaRPr lang="en-GB" sz="1800">
            <a:solidFill>
              <a:schemeClr val="tx1"/>
            </a:solidFill>
            <a:latin typeface="+mj-lt"/>
          </a:endParaRPr>
        </a:p>
      </dgm:t>
    </dgm:pt>
    <dgm:pt modelId="{F43A3C40-F08A-4D6E-8A4F-C7397AA4611F}" type="sibTrans" cxnId="{C519030A-DB4C-4C70-82CF-E71108FF4907}">
      <dgm:prSet/>
      <dgm:spPr/>
      <dgm:t>
        <a:bodyPr/>
        <a:lstStyle/>
        <a:p>
          <a:pPr algn="l"/>
          <a:endParaRPr lang="en-GB" sz="1800">
            <a:solidFill>
              <a:schemeClr val="tx1"/>
            </a:solidFill>
            <a:latin typeface="+mj-lt"/>
          </a:endParaRPr>
        </a:p>
      </dgm:t>
    </dgm:pt>
    <dgm:pt modelId="{41ED5012-0C4E-4EBD-9151-D51AEFBA62D0}" type="pres">
      <dgm:prSet presAssocID="{67BDE5DE-E565-439C-A609-210264C3632D}" presName="diagram" presStyleCnt="0">
        <dgm:presLayoutVars>
          <dgm:chMax val="1"/>
          <dgm:dir/>
          <dgm:animLvl val="ctr"/>
          <dgm:resizeHandles val="exact"/>
        </dgm:presLayoutVars>
      </dgm:prSet>
      <dgm:spPr/>
      <dgm:t>
        <a:bodyPr/>
        <a:lstStyle/>
        <a:p>
          <a:endParaRPr lang="en-US"/>
        </a:p>
      </dgm:t>
    </dgm:pt>
    <dgm:pt modelId="{965F6135-001A-4FAD-99B8-36D78BFF2A6B}" type="pres">
      <dgm:prSet presAssocID="{67BDE5DE-E565-439C-A609-210264C3632D}" presName="matrix" presStyleCnt="0"/>
      <dgm:spPr/>
      <dgm:t>
        <a:bodyPr/>
        <a:lstStyle/>
        <a:p>
          <a:endParaRPr lang="en-US"/>
        </a:p>
      </dgm:t>
    </dgm:pt>
    <dgm:pt modelId="{815C4F0E-B0D9-4FDF-89C3-A678CD87614B}" type="pres">
      <dgm:prSet presAssocID="{67BDE5DE-E565-439C-A609-210264C3632D}" presName="tile1" presStyleLbl="node1" presStyleIdx="0" presStyleCnt="4" custLinFactNeighborX="-2326"/>
      <dgm:spPr/>
      <dgm:t>
        <a:bodyPr/>
        <a:lstStyle/>
        <a:p>
          <a:endParaRPr lang="en-GB"/>
        </a:p>
      </dgm:t>
    </dgm:pt>
    <dgm:pt modelId="{CA690DB1-AA99-4340-A8A5-42FDC1780F1B}" type="pres">
      <dgm:prSet presAssocID="{67BDE5DE-E565-439C-A609-210264C3632D}" presName="tile1text" presStyleLbl="node1" presStyleIdx="0" presStyleCnt="4">
        <dgm:presLayoutVars>
          <dgm:chMax val="0"/>
          <dgm:chPref val="0"/>
          <dgm:bulletEnabled val="1"/>
        </dgm:presLayoutVars>
      </dgm:prSet>
      <dgm:spPr/>
      <dgm:t>
        <a:bodyPr/>
        <a:lstStyle/>
        <a:p>
          <a:endParaRPr lang="en-GB"/>
        </a:p>
      </dgm:t>
    </dgm:pt>
    <dgm:pt modelId="{A2A9319C-6574-497E-99B8-814B3F5E8036}" type="pres">
      <dgm:prSet presAssocID="{67BDE5DE-E565-439C-A609-210264C3632D}" presName="tile2" presStyleLbl="node1" presStyleIdx="1" presStyleCnt="4" custLinFactNeighborX="2326"/>
      <dgm:spPr/>
      <dgm:t>
        <a:bodyPr/>
        <a:lstStyle/>
        <a:p>
          <a:endParaRPr lang="en-GB"/>
        </a:p>
      </dgm:t>
    </dgm:pt>
    <dgm:pt modelId="{D987D749-7D65-4DA8-B006-FE9988804C3C}" type="pres">
      <dgm:prSet presAssocID="{67BDE5DE-E565-439C-A609-210264C3632D}" presName="tile2text" presStyleLbl="node1" presStyleIdx="1" presStyleCnt="4">
        <dgm:presLayoutVars>
          <dgm:chMax val="0"/>
          <dgm:chPref val="0"/>
          <dgm:bulletEnabled val="1"/>
        </dgm:presLayoutVars>
      </dgm:prSet>
      <dgm:spPr/>
      <dgm:t>
        <a:bodyPr/>
        <a:lstStyle/>
        <a:p>
          <a:endParaRPr lang="en-GB"/>
        </a:p>
      </dgm:t>
    </dgm:pt>
    <dgm:pt modelId="{43E29BB0-4F29-444E-9EED-8EFFA8846C88}" type="pres">
      <dgm:prSet presAssocID="{67BDE5DE-E565-439C-A609-210264C3632D}" presName="tile3" presStyleLbl="node1" presStyleIdx="2" presStyleCnt="4" custLinFactNeighborX="-4255" custLinFactNeighborY="441"/>
      <dgm:spPr/>
      <dgm:t>
        <a:bodyPr/>
        <a:lstStyle/>
        <a:p>
          <a:endParaRPr lang="en-GB"/>
        </a:p>
      </dgm:t>
    </dgm:pt>
    <dgm:pt modelId="{1C32A794-D9ED-41AC-8C91-4E4353A36564}" type="pres">
      <dgm:prSet presAssocID="{67BDE5DE-E565-439C-A609-210264C3632D}" presName="tile3text" presStyleLbl="node1" presStyleIdx="2" presStyleCnt="4">
        <dgm:presLayoutVars>
          <dgm:chMax val="0"/>
          <dgm:chPref val="0"/>
          <dgm:bulletEnabled val="1"/>
        </dgm:presLayoutVars>
      </dgm:prSet>
      <dgm:spPr/>
      <dgm:t>
        <a:bodyPr/>
        <a:lstStyle/>
        <a:p>
          <a:endParaRPr lang="en-GB"/>
        </a:p>
      </dgm:t>
    </dgm:pt>
    <dgm:pt modelId="{4252CB49-F09B-4478-A9EB-BB32ABAD5305}" type="pres">
      <dgm:prSet presAssocID="{67BDE5DE-E565-439C-A609-210264C3632D}" presName="tile4" presStyleLbl="node1" presStyleIdx="3" presStyleCnt="4"/>
      <dgm:spPr/>
      <dgm:t>
        <a:bodyPr/>
        <a:lstStyle/>
        <a:p>
          <a:endParaRPr lang="en-GB"/>
        </a:p>
      </dgm:t>
    </dgm:pt>
    <dgm:pt modelId="{9437444F-76CB-4FE3-88C1-ACAFF9876FB0}" type="pres">
      <dgm:prSet presAssocID="{67BDE5DE-E565-439C-A609-210264C3632D}" presName="tile4text" presStyleLbl="node1" presStyleIdx="3" presStyleCnt="4">
        <dgm:presLayoutVars>
          <dgm:chMax val="0"/>
          <dgm:chPref val="0"/>
          <dgm:bulletEnabled val="1"/>
        </dgm:presLayoutVars>
      </dgm:prSet>
      <dgm:spPr/>
      <dgm:t>
        <a:bodyPr/>
        <a:lstStyle/>
        <a:p>
          <a:endParaRPr lang="en-GB"/>
        </a:p>
      </dgm:t>
    </dgm:pt>
    <dgm:pt modelId="{AE5987F6-627B-408F-A5E4-E6E4259E31E8}" type="pres">
      <dgm:prSet presAssocID="{67BDE5DE-E565-439C-A609-210264C3632D}" presName="centerTile" presStyleLbl="fgShp" presStyleIdx="0" presStyleCnt="1" custScaleX="100775" custScaleY="60000">
        <dgm:presLayoutVars>
          <dgm:chMax val="0"/>
          <dgm:chPref val="0"/>
        </dgm:presLayoutVars>
      </dgm:prSet>
      <dgm:spPr/>
      <dgm:t>
        <a:bodyPr/>
        <a:lstStyle/>
        <a:p>
          <a:endParaRPr lang="en-US"/>
        </a:p>
      </dgm:t>
    </dgm:pt>
  </dgm:ptLst>
  <dgm:cxnLst>
    <dgm:cxn modelId="{E2243A11-D57D-46F1-8371-F4725B7E2B81}" type="presOf" srcId="{05A0B1EA-7135-4413-9033-F12F85D52A39}" destId="{815C4F0E-B0D9-4FDF-89C3-A678CD87614B}" srcOrd="0" destOrd="0" presId="urn:microsoft.com/office/officeart/2005/8/layout/matrix1"/>
    <dgm:cxn modelId="{94EC38B6-BBA8-49A2-9F74-21E523CD5274}" srcId="{6C470483-9E14-4A64-900E-68AA3BABCF86}" destId="{C1DC23D1-8D9E-4CA1-9151-24DD6539BA11}" srcOrd="1" destOrd="0" parTransId="{06F72351-82E3-4635-8F8A-0AC7CBBA518E}" sibTransId="{9A6826EF-7C72-4220-9A49-0075280E7402}"/>
    <dgm:cxn modelId="{85D588E4-39ED-4AAF-BB2B-526BF88AB685}" type="presOf" srcId="{0926D23E-9A70-4BC4-AD4E-1CCF512EE92B}" destId="{43E29BB0-4F29-444E-9EED-8EFFA8846C88}" srcOrd="0" destOrd="0" presId="urn:microsoft.com/office/officeart/2005/8/layout/matrix1"/>
    <dgm:cxn modelId="{DD1010E9-0E32-42C5-8CBB-76BC3B4D3111}" type="presOf" srcId="{C1DC23D1-8D9E-4CA1-9151-24DD6539BA11}" destId="{A2A9319C-6574-497E-99B8-814B3F5E8036}" srcOrd="0" destOrd="0" presId="urn:microsoft.com/office/officeart/2005/8/layout/matrix1"/>
    <dgm:cxn modelId="{9739CA8F-4E30-400B-B37F-1E94CCBCB4AA}" type="presOf" srcId="{05A0B1EA-7135-4413-9033-F12F85D52A39}" destId="{CA690DB1-AA99-4340-A8A5-42FDC1780F1B}" srcOrd="1" destOrd="0" presId="urn:microsoft.com/office/officeart/2005/8/layout/matrix1"/>
    <dgm:cxn modelId="{2848A71C-5B11-4F0A-A53D-B718749BE750}" srcId="{67BDE5DE-E565-439C-A609-210264C3632D}" destId="{6C470483-9E14-4A64-900E-68AA3BABCF86}" srcOrd="0" destOrd="0" parTransId="{259A6B4B-2B8E-4C85-B408-C8FEF56F8F1D}" sibTransId="{D3D921CB-57E1-46AC-B405-75C75E7C80B0}"/>
    <dgm:cxn modelId="{5C5F07FD-D198-4608-BA5D-FD25A8D8DC66}" type="presOf" srcId="{46BECFB1-BBCF-4C4D-8BAD-CE5DB453DB24}" destId="{9437444F-76CB-4FE3-88C1-ACAFF9876FB0}" srcOrd="1" destOrd="0" presId="urn:microsoft.com/office/officeart/2005/8/layout/matrix1"/>
    <dgm:cxn modelId="{0259F782-A29D-4BFD-B6C6-C0F19497F8A8}" type="presOf" srcId="{6C470483-9E14-4A64-900E-68AA3BABCF86}" destId="{AE5987F6-627B-408F-A5E4-E6E4259E31E8}" srcOrd="0" destOrd="0" presId="urn:microsoft.com/office/officeart/2005/8/layout/matrix1"/>
    <dgm:cxn modelId="{CADFE8B2-7764-4ACD-A244-0C433B47593F}" type="presOf" srcId="{46BECFB1-BBCF-4C4D-8BAD-CE5DB453DB24}" destId="{4252CB49-F09B-4478-A9EB-BB32ABAD5305}" srcOrd="0" destOrd="0" presId="urn:microsoft.com/office/officeart/2005/8/layout/matrix1"/>
    <dgm:cxn modelId="{CB18185D-2271-416F-B670-A44EC0548E3C}" type="presOf" srcId="{C1DC23D1-8D9E-4CA1-9151-24DD6539BA11}" destId="{D987D749-7D65-4DA8-B006-FE9988804C3C}" srcOrd="1" destOrd="0" presId="urn:microsoft.com/office/officeart/2005/8/layout/matrix1"/>
    <dgm:cxn modelId="{D6FAFDA7-E43D-43F5-8C08-8AE5B3E46103}" srcId="{6C470483-9E14-4A64-900E-68AA3BABCF86}" destId="{05A0B1EA-7135-4413-9033-F12F85D52A39}" srcOrd="0" destOrd="0" parTransId="{1E06B317-326C-4367-96B6-3C21346B891B}" sibTransId="{2EF0A909-7730-4E50-BD35-A1677228B0BF}"/>
    <dgm:cxn modelId="{DC556462-0407-4E9D-8EDA-ADAFC2736C91}" srcId="{6C470483-9E14-4A64-900E-68AA3BABCF86}" destId="{0926D23E-9A70-4BC4-AD4E-1CCF512EE92B}" srcOrd="2" destOrd="0" parTransId="{858E76B6-C427-4BFC-ADBB-36DA4D574BBE}" sibTransId="{13D1BB7A-F894-46CA-8343-BA3DC14861D1}"/>
    <dgm:cxn modelId="{9BB54172-A7C3-4718-B8E7-236CFCF1B6EE}" type="presOf" srcId="{0926D23E-9A70-4BC4-AD4E-1CCF512EE92B}" destId="{1C32A794-D9ED-41AC-8C91-4E4353A36564}" srcOrd="1" destOrd="0" presId="urn:microsoft.com/office/officeart/2005/8/layout/matrix1"/>
    <dgm:cxn modelId="{1AE5BAA7-47A6-48FE-9AD5-8B49098F8335}" type="presOf" srcId="{67BDE5DE-E565-439C-A609-210264C3632D}" destId="{41ED5012-0C4E-4EBD-9151-D51AEFBA62D0}" srcOrd="0" destOrd="0" presId="urn:microsoft.com/office/officeart/2005/8/layout/matrix1"/>
    <dgm:cxn modelId="{C519030A-DB4C-4C70-82CF-E71108FF4907}" srcId="{6C470483-9E14-4A64-900E-68AA3BABCF86}" destId="{46BECFB1-BBCF-4C4D-8BAD-CE5DB453DB24}" srcOrd="3" destOrd="0" parTransId="{021E5F8A-357B-428C-88CC-6CF56AE8BB60}" sibTransId="{F43A3C40-F08A-4D6E-8A4F-C7397AA4611F}"/>
    <dgm:cxn modelId="{81DF4C41-B00F-487D-9002-CA4ADCDF9F83}" type="presParOf" srcId="{41ED5012-0C4E-4EBD-9151-D51AEFBA62D0}" destId="{965F6135-001A-4FAD-99B8-36D78BFF2A6B}" srcOrd="0" destOrd="0" presId="urn:microsoft.com/office/officeart/2005/8/layout/matrix1"/>
    <dgm:cxn modelId="{C7694921-860D-47A9-9286-58895637F3F5}" type="presParOf" srcId="{965F6135-001A-4FAD-99B8-36D78BFF2A6B}" destId="{815C4F0E-B0D9-4FDF-89C3-A678CD87614B}" srcOrd="0" destOrd="0" presId="urn:microsoft.com/office/officeart/2005/8/layout/matrix1"/>
    <dgm:cxn modelId="{B32BB22C-5AC2-48B0-9EEB-ACB68C9AACB6}" type="presParOf" srcId="{965F6135-001A-4FAD-99B8-36D78BFF2A6B}" destId="{CA690DB1-AA99-4340-A8A5-42FDC1780F1B}" srcOrd="1" destOrd="0" presId="urn:microsoft.com/office/officeart/2005/8/layout/matrix1"/>
    <dgm:cxn modelId="{A142CDF5-8385-4EFC-84A8-060C756E6F0C}" type="presParOf" srcId="{965F6135-001A-4FAD-99B8-36D78BFF2A6B}" destId="{A2A9319C-6574-497E-99B8-814B3F5E8036}" srcOrd="2" destOrd="0" presId="urn:microsoft.com/office/officeart/2005/8/layout/matrix1"/>
    <dgm:cxn modelId="{171238F4-69AC-41B8-B879-E3C77BEF3286}" type="presParOf" srcId="{965F6135-001A-4FAD-99B8-36D78BFF2A6B}" destId="{D987D749-7D65-4DA8-B006-FE9988804C3C}" srcOrd="3" destOrd="0" presId="urn:microsoft.com/office/officeart/2005/8/layout/matrix1"/>
    <dgm:cxn modelId="{83FB7673-281E-4D67-A4AC-DA7212B269DC}" type="presParOf" srcId="{965F6135-001A-4FAD-99B8-36D78BFF2A6B}" destId="{43E29BB0-4F29-444E-9EED-8EFFA8846C88}" srcOrd="4" destOrd="0" presId="urn:microsoft.com/office/officeart/2005/8/layout/matrix1"/>
    <dgm:cxn modelId="{88F58451-93E5-407A-84C5-7429FE3978E3}" type="presParOf" srcId="{965F6135-001A-4FAD-99B8-36D78BFF2A6B}" destId="{1C32A794-D9ED-41AC-8C91-4E4353A36564}" srcOrd="5" destOrd="0" presId="urn:microsoft.com/office/officeart/2005/8/layout/matrix1"/>
    <dgm:cxn modelId="{9316CFD4-87BC-4A4A-8B38-8720D0C36D24}" type="presParOf" srcId="{965F6135-001A-4FAD-99B8-36D78BFF2A6B}" destId="{4252CB49-F09B-4478-A9EB-BB32ABAD5305}" srcOrd="6" destOrd="0" presId="urn:microsoft.com/office/officeart/2005/8/layout/matrix1"/>
    <dgm:cxn modelId="{80832C63-AF93-4127-89AD-9C7CA2890D25}" type="presParOf" srcId="{965F6135-001A-4FAD-99B8-36D78BFF2A6B}" destId="{9437444F-76CB-4FE3-88C1-ACAFF9876FB0}" srcOrd="7" destOrd="0" presId="urn:microsoft.com/office/officeart/2005/8/layout/matrix1"/>
    <dgm:cxn modelId="{47A087E1-1F4D-499D-AE76-2E60D7F3E8F0}" type="presParOf" srcId="{41ED5012-0C4E-4EBD-9151-D51AEFBA62D0}" destId="{AE5987F6-627B-408F-A5E4-E6E4259E31E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B16CF-E84B-449F-832F-0CBE0901CE43}" type="doc">
      <dgm:prSet loTypeId="urn:microsoft.com/office/officeart/2005/8/layout/hierarchy6" loCatId="hierarchy" qsTypeId="urn:microsoft.com/office/officeart/2005/8/quickstyle/simple5" qsCatId="simple" csTypeId="urn:microsoft.com/office/officeart/2005/8/colors/colorful1#2" csCatId="colorful" phldr="1"/>
      <dgm:spPr/>
      <dgm:t>
        <a:bodyPr/>
        <a:lstStyle/>
        <a:p>
          <a:endParaRPr lang="en-US"/>
        </a:p>
      </dgm:t>
    </dgm:pt>
    <dgm:pt modelId="{2F5DC856-3F6C-457E-A60A-2ABD798159E0}">
      <dgm:prSet phldrT="[Text]" custT="1"/>
      <dgm:spPr/>
      <dgm:t>
        <a:bodyPr/>
        <a:lstStyle/>
        <a:p>
          <a:pPr algn="ctr"/>
          <a:r>
            <a:rPr lang="en-US" sz="1200" b="1" dirty="0" smtClean="0"/>
            <a:t>Managing Director</a:t>
          </a:r>
          <a:endParaRPr lang="en-US" sz="1200" b="1" dirty="0"/>
        </a:p>
      </dgm:t>
    </dgm:pt>
    <dgm:pt modelId="{8B59C922-8458-4DFB-8108-BB696446EEE6}" type="parTrans" cxnId="{4FA713C9-3584-4ECD-99E1-C77D275B20DE}">
      <dgm:prSet/>
      <dgm:spPr/>
      <dgm:t>
        <a:bodyPr/>
        <a:lstStyle/>
        <a:p>
          <a:pPr algn="ctr"/>
          <a:endParaRPr lang="en-US" sz="1200" b="1"/>
        </a:p>
      </dgm:t>
    </dgm:pt>
    <dgm:pt modelId="{0C0731E6-337C-4BA6-804B-25C06C660050}" type="sibTrans" cxnId="{4FA713C9-3584-4ECD-99E1-C77D275B20DE}">
      <dgm:prSet/>
      <dgm:spPr/>
      <dgm:t>
        <a:bodyPr/>
        <a:lstStyle/>
        <a:p>
          <a:pPr algn="ctr"/>
          <a:endParaRPr lang="en-US" sz="1200" b="1"/>
        </a:p>
      </dgm:t>
    </dgm:pt>
    <dgm:pt modelId="{E135D59D-EB12-4154-A281-1F420A335BA9}" type="asst">
      <dgm:prSet phldrT="[Text]" custT="1"/>
      <dgm:spPr/>
      <dgm:t>
        <a:bodyPr/>
        <a:lstStyle/>
        <a:p>
          <a:pPr algn="ctr"/>
          <a:r>
            <a:rPr lang="en-US" sz="1200" b="1" dirty="0" smtClean="0"/>
            <a:t>Business Manager</a:t>
          </a:r>
          <a:endParaRPr lang="en-US" sz="1200" b="1" dirty="0"/>
        </a:p>
      </dgm:t>
    </dgm:pt>
    <dgm:pt modelId="{4EBD1586-0B17-4014-9CB6-B94E86B9CAA4}" type="parTrans" cxnId="{FD4094F0-BFA2-4634-8B0D-94E3DB4A59E9}">
      <dgm:prSet/>
      <dgm:spPr/>
      <dgm:t>
        <a:bodyPr/>
        <a:lstStyle/>
        <a:p>
          <a:pPr algn="ctr"/>
          <a:endParaRPr lang="en-US" sz="1200" b="1"/>
        </a:p>
      </dgm:t>
    </dgm:pt>
    <dgm:pt modelId="{88984199-B1E4-43AC-8909-38153166766C}" type="sibTrans" cxnId="{FD4094F0-BFA2-4634-8B0D-94E3DB4A59E9}">
      <dgm:prSet/>
      <dgm:spPr/>
      <dgm:t>
        <a:bodyPr/>
        <a:lstStyle/>
        <a:p>
          <a:pPr algn="ctr"/>
          <a:endParaRPr lang="en-US" sz="1200" b="1"/>
        </a:p>
      </dgm:t>
    </dgm:pt>
    <dgm:pt modelId="{87BF6A9E-76F2-49FB-8B4D-DF8EB40C98BA}">
      <dgm:prSet phldrT="[Text]" custT="1"/>
      <dgm:spPr/>
      <dgm:t>
        <a:bodyPr/>
        <a:lstStyle/>
        <a:p>
          <a:pPr algn="ctr"/>
          <a:r>
            <a:rPr lang="en-US" sz="1200" b="1" dirty="0" smtClean="0"/>
            <a:t>Contact Centre Manager/TL</a:t>
          </a:r>
          <a:endParaRPr lang="en-US" sz="1200" b="1" dirty="0"/>
        </a:p>
      </dgm:t>
    </dgm:pt>
    <dgm:pt modelId="{49E315DA-4431-472A-B8B8-141948DBF553}" type="parTrans" cxnId="{53D2A139-5240-4A77-94F3-74F77F6EC136}">
      <dgm:prSet/>
      <dgm:spPr/>
      <dgm:t>
        <a:bodyPr/>
        <a:lstStyle/>
        <a:p>
          <a:pPr algn="ctr"/>
          <a:endParaRPr lang="en-US" sz="1200" b="1"/>
        </a:p>
      </dgm:t>
    </dgm:pt>
    <dgm:pt modelId="{67CDA71E-76D9-4EA3-A81D-7A008A12F14A}" type="sibTrans" cxnId="{53D2A139-5240-4A77-94F3-74F77F6EC136}">
      <dgm:prSet/>
      <dgm:spPr/>
      <dgm:t>
        <a:bodyPr/>
        <a:lstStyle/>
        <a:p>
          <a:pPr algn="ctr"/>
          <a:endParaRPr lang="en-US" sz="1200" b="1"/>
        </a:p>
      </dgm:t>
    </dgm:pt>
    <dgm:pt modelId="{2726C6E2-B49B-48F5-9F6A-C1F7595C4E76}" type="asst">
      <dgm:prSet custT="1"/>
      <dgm:spPr/>
      <dgm:t>
        <a:bodyPr/>
        <a:lstStyle/>
        <a:p>
          <a:pPr algn="ctr"/>
          <a:r>
            <a:rPr lang="en-US" sz="1200" b="1" dirty="0" smtClean="0"/>
            <a:t>CFO</a:t>
          </a:r>
          <a:endParaRPr lang="en-US" sz="1200" b="1" dirty="0"/>
        </a:p>
      </dgm:t>
    </dgm:pt>
    <dgm:pt modelId="{F9B5F9D4-C906-4371-B8AA-E72CA6EAF474}" type="parTrans" cxnId="{024CB174-75DD-4EE3-AC1D-03C9CC5C7B85}">
      <dgm:prSet/>
      <dgm:spPr/>
      <dgm:t>
        <a:bodyPr/>
        <a:lstStyle/>
        <a:p>
          <a:pPr algn="ctr"/>
          <a:endParaRPr lang="en-US" sz="1200" b="1"/>
        </a:p>
      </dgm:t>
    </dgm:pt>
    <dgm:pt modelId="{41B1FA3A-C6EB-43F1-A0BD-B534F837788B}" type="sibTrans" cxnId="{024CB174-75DD-4EE3-AC1D-03C9CC5C7B85}">
      <dgm:prSet/>
      <dgm:spPr/>
      <dgm:t>
        <a:bodyPr/>
        <a:lstStyle/>
        <a:p>
          <a:pPr algn="ctr"/>
          <a:endParaRPr lang="en-US" sz="1200" b="1"/>
        </a:p>
      </dgm:t>
    </dgm:pt>
    <dgm:pt modelId="{5DA99D68-A7B2-40D2-BEF7-A48AB726641A}">
      <dgm:prSet custT="1"/>
      <dgm:spPr/>
      <dgm:t>
        <a:bodyPr/>
        <a:lstStyle/>
        <a:p>
          <a:pPr algn="ctr"/>
          <a:r>
            <a:rPr lang="en-US" sz="1200" b="1" dirty="0" smtClean="0"/>
            <a:t>Operations Manager</a:t>
          </a:r>
          <a:endParaRPr lang="en-US" sz="1200" b="1" dirty="0"/>
        </a:p>
      </dgm:t>
    </dgm:pt>
    <dgm:pt modelId="{7D503711-D4A1-4568-8B08-0BBAD71C9875}" type="parTrans" cxnId="{2AA930FF-94EA-4E31-A290-6D6683B410FD}">
      <dgm:prSet/>
      <dgm:spPr/>
      <dgm:t>
        <a:bodyPr/>
        <a:lstStyle/>
        <a:p>
          <a:pPr algn="ctr"/>
          <a:endParaRPr lang="en-US" sz="1200" b="1"/>
        </a:p>
      </dgm:t>
    </dgm:pt>
    <dgm:pt modelId="{345566DA-0AB6-4A9A-A76E-6E40705F6BB2}" type="sibTrans" cxnId="{2AA930FF-94EA-4E31-A290-6D6683B410FD}">
      <dgm:prSet/>
      <dgm:spPr/>
      <dgm:t>
        <a:bodyPr/>
        <a:lstStyle/>
        <a:p>
          <a:pPr algn="ctr"/>
          <a:endParaRPr lang="en-US" sz="1200" b="1"/>
        </a:p>
      </dgm:t>
    </dgm:pt>
    <dgm:pt modelId="{84D4E925-DC38-4ECA-B981-1F082FA7AD54}">
      <dgm:prSet custT="1"/>
      <dgm:spPr/>
      <dgm:t>
        <a:bodyPr/>
        <a:lstStyle/>
        <a:p>
          <a:pPr algn="ctr"/>
          <a:r>
            <a:rPr lang="en-US" sz="1200" b="1" dirty="0" smtClean="0"/>
            <a:t>DBA &amp; IT Support</a:t>
          </a:r>
          <a:endParaRPr lang="en-US" sz="1200" b="1" dirty="0"/>
        </a:p>
      </dgm:t>
    </dgm:pt>
    <dgm:pt modelId="{FCF37B0D-CD2B-4D57-A7AF-0854855D85E1}" type="parTrans" cxnId="{A2E76C82-7442-47CA-AAD6-4744DD5FCAF3}">
      <dgm:prSet/>
      <dgm:spPr/>
      <dgm:t>
        <a:bodyPr/>
        <a:lstStyle/>
        <a:p>
          <a:pPr algn="ctr"/>
          <a:endParaRPr lang="en-US" sz="1200" b="1"/>
        </a:p>
      </dgm:t>
    </dgm:pt>
    <dgm:pt modelId="{ADF9F890-4B17-49AB-80FB-E3B0112AAAB9}" type="sibTrans" cxnId="{A2E76C82-7442-47CA-AAD6-4744DD5FCAF3}">
      <dgm:prSet/>
      <dgm:spPr/>
      <dgm:t>
        <a:bodyPr/>
        <a:lstStyle/>
        <a:p>
          <a:pPr algn="ctr"/>
          <a:endParaRPr lang="en-US" sz="1200" b="1"/>
        </a:p>
      </dgm:t>
    </dgm:pt>
    <dgm:pt modelId="{3E94D8F6-58AB-479D-8505-56821A144C01}" type="asst">
      <dgm:prSet custT="1"/>
      <dgm:spPr/>
      <dgm:t>
        <a:bodyPr/>
        <a:lstStyle/>
        <a:p>
          <a:pPr algn="ctr"/>
          <a:r>
            <a:rPr lang="en-US" sz="1200" b="1" dirty="0" smtClean="0"/>
            <a:t>Quality Controller</a:t>
          </a:r>
          <a:endParaRPr lang="en-US" sz="1200" b="1" dirty="0"/>
        </a:p>
      </dgm:t>
    </dgm:pt>
    <dgm:pt modelId="{2C2542D7-5B09-44B6-865D-1B9AC0942A12}" type="parTrans" cxnId="{6DD8BB01-F63F-4AE9-A1F3-D28A5F3DCD2F}">
      <dgm:prSet/>
      <dgm:spPr/>
      <dgm:t>
        <a:bodyPr/>
        <a:lstStyle/>
        <a:p>
          <a:pPr algn="ctr"/>
          <a:endParaRPr lang="en-US" sz="1200" b="1"/>
        </a:p>
      </dgm:t>
    </dgm:pt>
    <dgm:pt modelId="{AA5220A5-B0C8-41AA-9EEB-D4690C256FCD}" type="sibTrans" cxnId="{6DD8BB01-F63F-4AE9-A1F3-D28A5F3DCD2F}">
      <dgm:prSet/>
      <dgm:spPr/>
      <dgm:t>
        <a:bodyPr/>
        <a:lstStyle/>
        <a:p>
          <a:pPr algn="ctr"/>
          <a:endParaRPr lang="en-US" sz="1200" b="1"/>
        </a:p>
      </dgm:t>
    </dgm:pt>
    <dgm:pt modelId="{430FD784-6739-43C0-A068-315A400F62B4}">
      <dgm:prSet custT="1"/>
      <dgm:spPr>
        <a:solidFill>
          <a:schemeClr val="accent6">
            <a:lumMod val="50000"/>
          </a:schemeClr>
        </a:solidFill>
      </dgm:spPr>
      <dgm:t>
        <a:bodyPr/>
        <a:lstStyle/>
        <a:p>
          <a:pPr algn="ctr"/>
          <a:r>
            <a:rPr lang="en-US" sz="1200" b="1" dirty="0" smtClean="0"/>
            <a:t>Agent</a:t>
          </a:r>
          <a:endParaRPr lang="en-US" sz="1200" b="1" dirty="0"/>
        </a:p>
      </dgm:t>
    </dgm:pt>
    <dgm:pt modelId="{0758C47F-C862-41C4-909F-2236AF430ADA}" type="parTrans" cxnId="{CAAF248F-2BC9-4D9B-9239-4A03F5B24ECA}">
      <dgm:prSet/>
      <dgm:spPr/>
      <dgm:t>
        <a:bodyPr/>
        <a:lstStyle/>
        <a:p>
          <a:pPr algn="ctr"/>
          <a:endParaRPr lang="en-US" sz="1200" b="1"/>
        </a:p>
      </dgm:t>
    </dgm:pt>
    <dgm:pt modelId="{A1D7481A-ACB5-485D-A382-38B2706A5A96}" type="sibTrans" cxnId="{CAAF248F-2BC9-4D9B-9239-4A03F5B24ECA}">
      <dgm:prSet/>
      <dgm:spPr/>
      <dgm:t>
        <a:bodyPr/>
        <a:lstStyle/>
        <a:p>
          <a:pPr algn="ctr"/>
          <a:endParaRPr lang="en-US" sz="1200" b="1"/>
        </a:p>
      </dgm:t>
    </dgm:pt>
    <dgm:pt modelId="{CF02A0ED-4DCB-444F-A27C-0164238400A8}">
      <dgm:prSet custT="1"/>
      <dgm:spPr>
        <a:solidFill>
          <a:schemeClr val="accent6">
            <a:lumMod val="50000"/>
          </a:schemeClr>
        </a:solidFill>
      </dgm:spPr>
      <dgm:t>
        <a:bodyPr/>
        <a:lstStyle/>
        <a:p>
          <a:pPr algn="ctr"/>
          <a:r>
            <a:rPr lang="en-US" sz="1200" b="1" dirty="0" smtClean="0"/>
            <a:t>Agent</a:t>
          </a:r>
          <a:endParaRPr lang="en-US" sz="1200" b="1" dirty="0"/>
        </a:p>
      </dgm:t>
    </dgm:pt>
    <dgm:pt modelId="{E64A9800-3B39-4E51-92E4-EA2CC81A75C5}" type="parTrans" cxnId="{4E5CF8A0-C003-4B7D-9214-62015D114FC4}">
      <dgm:prSet/>
      <dgm:spPr/>
      <dgm:t>
        <a:bodyPr/>
        <a:lstStyle/>
        <a:p>
          <a:pPr algn="ctr"/>
          <a:endParaRPr lang="en-US" sz="1200" b="1"/>
        </a:p>
      </dgm:t>
    </dgm:pt>
    <dgm:pt modelId="{E182C6E5-FD21-4693-B7FC-94198C7A0825}" type="sibTrans" cxnId="{4E5CF8A0-C003-4B7D-9214-62015D114FC4}">
      <dgm:prSet/>
      <dgm:spPr/>
      <dgm:t>
        <a:bodyPr/>
        <a:lstStyle/>
        <a:p>
          <a:pPr algn="ctr"/>
          <a:endParaRPr lang="en-US" sz="1200" b="1"/>
        </a:p>
      </dgm:t>
    </dgm:pt>
    <dgm:pt modelId="{B6932489-F772-4895-B69D-F27E4B1FDCCE}">
      <dgm:prSet custT="1"/>
      <dgm:spPr>
        <a:solidFill>
          <a:schemeClr val="accent6">
            <a:lumMod val="50000"/>
          </a:schemeClr>
        </a:solidFill>
      </dgm:spPr>
      <dgm:t>
        <a:bodyPr/>
        <a:lstStyle/>
        <a:p>
          <a:pPr algn="ctr"/>
          <a:r>
            <a:rPr lang="en-US" sz="1200" b="1" dirty="0" smtClean="0"/>
            <a:t>Agent</a:t>
          </a:r>
          <a:endParaRPr lang="en-US" sz="1200" b="1" dirty="0"/>
        </a:p>
      </dgm:t>
    </dgm:pt>
    <dgm:pt modelId="{5F082D32-23C0-411F-9FC9-87DE1CA988A6}" type="parTrans" cxnId="{D8D418CF-8647-4F08-A152-D6395DC9D005}">
      <dgm:prSet/>
      <dgm:spPr/>
      <dgm:t>
        <a:bodyPr/>
        <a:lstStyle/>
        <a:p>
          <a:pPr algn="ctr"/>
          <a:endParaRPr lang="en-US" sz="1200" b="1"/>
        </a:p>
      </dgm:t>
    </dgm:pt>
    <dgm:pt modelId="{91D1EA1A-D465-47CB-AB0B-B943EB70125B}" type="sibTrans" cxnId="{D8D418CF-8647-4F08-A152-D6395DC9D005}">
      <dgm:prSet/>
      <dgm:spPr/>
      <dgm:t>
        <a:bodyPr/>
        <a:lstStyle/>
        <a:p>
          <a:pPr algn="ctr"/>
          <a:endParaRPr lang="en-US" sz="1200" b="1"/>
        </a:p>
      </dgm:t>
    </dgm:pt>
    <dgm:pt modelId="{31AFFBA4-5CBD-4499-AE6A-A8BCC92D2D42}">
      <dgm:prSet custT="1"/>
      <dgm:spPr>
        <a:solidFill>
          <a:schemeClr val="accent6">
            <a:lumMod val="50000"/>
          </a:schemeClr>
        </a:solidFill>
      </dgm:spPr>
      <dgm:t>
        <a:bodyPr/>
        <a:lstStyle/>
        <a:p>
          <a:pPr algn="ctr"/>
          <a:r>
            <a:rPr lang="en-US" sz="1200" b="1" dirty="0" smtClean="0"/>
            <a:t>Agent</a:t>
          </a:r>
          <a:endParaRPr lang="en-US" sz="1200" b="1" dirty="0"/>
        </a:p>
      </dgm:t>
    </dgm:pt>
    <dgm:pt modelId="{81D4360D-5FFE-4523-8730-ABED56C97058}" type="parTrans" cxnId="{95C40122-4550-496D-9273-EBE2BCFD3F3A}">
      <dgm:prSet/>
      <dgm:spPr/>
      <dgm:t>
        <a:bodyPr/>
        <a:lstStyle/>
        <a:p>
          <a:pPr algn="ctr"/>
          <a:endParaRPr lang="en-US" sz="1200" b="1"/>
        </a:p>
      </dgm:t>
    </dgm:pt>
    <dgm:pt modelId="{F171F941-E238-4FEC-ADB2-7BEAF159C94D}" type="sibTrans" cxnId="{95C40122-4550-496D-9273-EBE2BCFD3F3A}">
      <dgm:prSet/>
      <dgm:spPr/>
      <dgm:t>
        <a:bodyPr/>
        <a:lstStyle/>
        <a:p>
          <a:pPr algn="ctr"/>
          <a:endParaRPr lang="en-US" sz="1200" b="1"/>
        </a:p>
      </dgm:t>
    </dgm:pt>
    <dgm:pt modelId="{1FB4986E-B2DF-4AD0-BF5B-B6468697D107}" type="pres">
      <dgm:prSet presAssocID="{1B8B16CF-E84B-449F-832F-0CBE0901CE43}" presName="mainComposite" presStyleCnt="0">
        <dgm:presLayoutVars>
          <dgm:chPref val="1"/>
          <dgm:dir/>
          <dgm:animOne val="branch"/>
          <dgm:animLvl val="lvl"/>
          <dgm:resizeHandles val="exact"/>
        </dgm:presLayoutVars>
      </dgm:prSet>
      <dgm:spPr/>
      <dgm:t>
        <a:bodyPr/>
        <a:lstStyle/>
        <a:p>
          <a:endParaRPr lang="en-US"/>
        </a:p>
      </dgm:t>
    </dgm:pt>
    <dgm:pt modelId="{BB18AEF6-B046-4D48-AB2A-2F8491C856C9}" type="pres">
      <dgm:prSet presAssocID="{1B8B16CF-E84B-449F-832F-0CBE0901CE43}" presName="hierFlow" presStyleCnt="0"/>
      <dgm:spPr/>
    </dgm:pt>
    <dgm:pt modelId="{67770EEF-E45D-4D12-95BC-FE2717A9B196}" type="pres">
      <dgm:prSet presAssocID="{1B8B16CF-E84B-449F-832F-0CBE0901CE43}" presName="hierChild1" presStyleCnt="0">
        <dgm:presLayoutVars>
          <dgm:chPref val="1"/>
          <dgm:animOne val="branch"/>
          <dgm:animLvl val="lvl"/>
        </dgm:presLayoutVars>
      </dgm:prSet>
      <dgm:spPr/>
    </dgm:pt>
    <dgm:pt modelId="{F14CF076-8AEC-4653-BEB2-270E5C437466}" type="pres">
      <dgm:prSet presAssocID="{2F5DC856-3F6C-457E-A60A-2ABD798159E0}" presName="Name14" presStyleCnt="0"/>
      <dgm:spPr/>
    </dgm:pt>
    <dgm:pt modelId="{810AA3AE-7FA6-4911-A148-F6B7E53B5937}" type="pres">
      <dgm:prSet presAssocID="{2F5DC856-3F6C-457E-A60A-2ABD798159E0}" presName="level1Shape" presStyleLbl="node0" presStyleIdx="0" presStyleCnt="1">
        <dgm:presLayoutVars>
          <dgm:chPref val="3"/>
        </dgm:presLayoutVars>
      </dgm:prSet>
      <dgm:spPr/>
      <dgm:t>
        <a:bodyPr/>
        <a:lstStyle/>
        <a:p>
          <a:endParaRPr lang="en-US"/>
        </a:p>
      </dgm:t>
    </dgm:pt>
    <dgm:pt modelId="{8F41AE3E-A2ED-4713-BACA-27AF3558D3D3}" type="pres">
      <dgm:prSet presAssocID="{2F5DC856-3F6C-457E-A60A-2ABD798159E0}" presName="hierChild2" presStyleCnt="0"/>
      <dgm:spPr/>
    </dgm:pt>
    <dgm:pt modelId="{2476E37A-2326-4C1E-8A19-82994D93F606}" type="pres">
      <dgm:prSet presAssocID="{4EBD1586-0B17-4014-9CB6-B94E86B9CAA4}" presName="Name19" presStyleLbl="parChTrans1D2" presStyleIdx="0" presStyleCnt="3"/>
      <dgm:spPr/>
      <dgm:t>
        <a:bodyPr/>
        <a:lstStyle/>
        <a:p>
          <a:endParaRPr lang="en-US"/>
        </a:p>
      </dgm:t>
    </dgm:pt>
    <dgm:pt modelId="{6EFD9077-5A05-4D0D-B6C3-EDC9B59A555D}" type="pres">
      <dgm:prSet presAssocID="{E135D59D-EB12-4154-A281-1F420A335BA9}" presName="Name21" presStyleCnt="0"/>
      <dgm:spPr/>
    </dgm:pt>
    <dgm:pt modelId="{7A7C520E-71C9-41F2-9915-EF87976BEA79}" type="pres">
      <dgm:prSet presAssocID="{E135D59D-EB12-4154-A281-1F420A335BA9}" presName="level2Shape" presStyleLbl="asst1" presStyleIdx="0" presStyleCnt="2"/>
      <dgm:spPr/>
      <dgm:t>
        <a:bodyPr/>
        <a:lstStyle/>
        <a:p>
          <a:endParaRPr lang="en-US"/>
        </a:p>
      </dgm:t>
    </dgm:pt>
    <dgm:pt modelId="{DA954018-2BBB-4EBA-B9A8-4D9C57281538}" type="pres">
      <dgm:prSet presAssocID="{E135D59D-EB12-4154-A281-1F420A335BA9}" presName="hierChild3" presStyleCnt="0"/>
      <dgm:spPr/>
    </dgm:pt>
    <dgm:pt modelId="{177E0594-A2D0-49A3-B120-5ED744C131C3}" type="pres">
      <dgm:prSet presAssocID="{7D503711-D4A1-4568-8B08-0BBAD71C9875}" presName="Name19" presStyleLbl="parChTrans1D2" presStyleIdx="1" presStyleCnt="3"/>
      <dgm:spPr/>
      <dgm:t>
        <a:bodyPr/>
        <a:lstStyle/>
        <a:p>
          <a:endParaRPr lang="en-US"/>
        </a:p>
      </dgm:t>
    </dgm:pt>
    <dgm:pt modelId="{3EAA7540-D772-499D-8538-CE023C3362CD}" type="pres">
      <dgm:prSet presAssocID="{5DA99D68-A7B2-40D2-BEF7-A48AB726641A}" presName="Name21" presStyleCnt="0"/>
      <dgm:spPr/>
    </dgm:pt>
    <dgm:pt modelId="{DFA87C72-7D73-42AE-82F1-B184C619566A}" type="pres">
      <dgm:prSet presAssocID="{5DA99D68-A7B2-40D2-BEF7-A48AB726641A}" presName="level2Shape" presStyleLbl="node2" presStyleIdx="0" presStyleCnt="1"/>
      <dgm:spPr/>
      <dgm:t>
        <a:bodyPr/>
        <a:lstStyle/>
        <a:p>
          <a:endParaRPr lang="en-US"/>
        </a:p>
      </dgm:t>
    </dgm:pt>
    <dgm:pt modelId="{B25F56C6-A1A8-422E-B701-CD9F7FD4D6BA}" type="pres">
      <dgm:prSet presAssocID="{5DA99D68-A7B2-40D2-BEF7-A48AB726641A}" presName="hierChild3" presStyleCnt="0"/>
      <dgm:spPr/>
    </dgm:pt>
    <dgm:pt modelId="{141F50B9-A1D2-4336-AE53-7CF388A25C33}" type="pres">
      <dgm:prSet presAssocID="{49E315DA-4431-472A-B8B8-141948DBF553}" presName="Name19" presStyleLbl="parChTrans1D3" presStyleIdx="0" presStyleCnt="2"/>
      <dgm:spPr/>
      <dgm:t>
        <a:bodyPr/>
        <a:lstStyle/>
        <a:p>
          <a:endParaRPr lang="en-US"/>
        </a:p>
      </dgm:t>
    </dgm:pt>
    <dgm:pt modelId="{F5006890-202B-4661-A985-2E486D015019}" type="pres">
      <dgm:prSet presAssocID="{87BF6A9E-76F2-49FB-8B4D-DF8EB40C98BA}" presName="Name21" presStyleCnt="0"/>
      <dgm:spPr/>
    </dgm:pt>
    <dgm:pt modelId="{D00AA0CA-8EFC-42C1-A390-91745D0639E8}" type="pres">
      <dgm:prSet presAssocID="{87BF6A9E-76F2-49FB-8B4D-DF8EB40C98BA}" presName="level2Shape" presStyleLbl="node3" presStyleIdx="0" presStyleCnt="2"/>
      <dgm:spPr/>
      <dgm:t>
        <a:bodyPr/>
        <a:lstStyle/>
        <a:p>
          <a:endParaRPr lang="en-US"/>
        </a:p>
      </dgm:t>
    </dgm:pt>
    <dgm:pt modelId="{49002EDA-252C-41FC-8378-BF5E7403631B}" type="pres">
      <dgm:prSet presAssocID="{87BF6A9E-76F2-49FB-8B4D-DF8EB40C98BA}" presName="hierChild3" presStyleCnt="0"/>
      <dgm:spPr/>
    </dgm:pt>
    <dgm:pt modelId="{3A160BBF-06B4-4F99-A3B9-9BB43FFE2082}" type="pres">
      <dgm:prSet presAssocID="{2C2542D7-5B09-44B6-865D-1B9AC0942A12}" presName="Name19" presStyleLbl="parChTrans1D4" presStyleIdx="0" presStyleCnt="5"/>
      <dgm:spPr/>
      <dgm:t>
        <a:bodyPr/>
        <a:lstStyle/>
        <a:p>
          <a:endParaRPr lang="en-US"/>
        </a:p>
      </dgm:t>
    </dgm:pt>
    <dgm:pt modelId="{C66DF077-7479-4266-8AAE-C936098C965A}" type="pres">
      <dgm:prSet presAssocID="{3E94D8F6-58AB-479D-8505-56821A144C01}" presName="Name21" presStyleCnt="0"/>
      <dgm:spPr/>
    </dgm:pt>
    <dgm:pt modelId="{1C2DE704-6735-4323-84FC-1029B12B19D0}" type="pres">
      <dgm:prSet presAssocID="{3E94D8F6-58AB-479D-8505-56821A144C01}" presName="level2Shape" presStyleLbl="asst3" presStyleIdx="0" presStyleCnt="1"/>
      <dgm:spPr/>
      <dgm:t>
        <a:bodyPr/>
        <a:lstStyle/>
        <a:p>
          <a:endParaRPr lang="en-US"/>
        </a:p>
      </dgm:t>
    </dgm:pt>
    <dgm:pt modelId="{ECA3EAA0-3E80-4270-A9D0-0228D3BB15D0}" type="pres">
      <dgm:prSet presAssocID="{3E94D8F6-58AB-479D-8505-56821A144C01}" presName="hierChild3" presStyleCnt="0"/>
      <dgm:spPr/>
    </dgm:pt>
    <dgm:pt modelId="{C2029534-E9E7-48AA-A776-B40C466021F6}" type="pres">
      <dgm:prSet presAssocID="{0758C47F-C862-41C4-909F-2236AF430ADA}" presName="Name19" presStyleLbl="parChTrans1D4" presStyleIdx="1" presStyleCnt="5"/>
      <dgm:spPr/>
      <dgm:t>
        <a:bodyPr/>
        <a:lstStyle/>
        <a:p>
          <a:endParaRPr lang="en-US"/>
        </a:p>
      </dgm:t>
    </dgm:pt>
    <dgm:pt modelId="{78050B68-B4F4-4696-A4C9-4BA5C04BC922}" type="pres">
      <dgm:prSet presAssocID="{430FD784-6739-43C0-A068-315A400F62B4}" presName="Name21" presStyleCnt="0"/>
      <dgm:spPr/>
    </dgm:pt>
    <dgm:pt modelId="{69241E8E-054F-439B-BF05-CD835D5705B2}" type="pres">
      <dgm:prSet presAssocID="{430FD784-6739-43C0-A068-315A400F62B4}" presName="level2Shape" presStyleLbl="node4" presStyleIdx="0" presStyleCnt="4"/>
      <dgm:spPr/>
      <dgm:t>
        <a:bodyPr/>
        <a:lstStyle/>
        <a:p>
          <a:endParaRPr lang="en-US"/>
        </a:p>
      </dgm:t>
    </dgm:pt>
    <dgm:pt modelId="{8DCCFB2D-11A4-4626-970D-9FE0861FACE3}" type="pres">
      <dgm:prSet presAssocID="{430FD784-6739-43C0-A068-315A400F62B4}" presName="hierChild3" presStyleCnt="0"/>
      <dgm:spPr/>
    </dgm:pt>
    <dgm:pt modelId="{EB930D26-4ACD-4CEF-BFE4-BEBCD00837B9}" type="pres">
      <dgm:prSet presAssocID="{E64A9800-3B39-4E51-92E4-EA2CC81A75C5}" presName="Name19" presStyleLbl="parChTrans1D4" presStyleIdx="2" presStyleCnt="5"/>
      <dgm:spPr/>
      <dgm:t>
        <a:bodyPr/>
        <a:lstStyle/>
        <a:p>
          <a:endParaRPr lang="en-US"/>
        </a:p>
      </dgm:t>
    </dgm:pt>
    <dgm:pt modelId="{7C72F957-6995-4E0A-9CF3-4E371E6349DD}" type="pres">
      <dgm:prSet presAssocID="{CF02A0ED-4DCB-444F-A27C-0164238400A8}" presName="Name21" presStyleCnt="0"/>
      <dgm:spPr/>
    </dgm:pt>
    <dgm:pt modelId="{4B357C7F-CED6-4238-9D95-ECE3E64A701A}" type="pres">
      <dgm:prSet presAssocID="{CF02A0ED-4DCB-444F-A27C-0164238400A8}" presName="level2Shape" presStyleLbl="node4" presStyleIdx="1" presStyleCnt="4"/>
      <dgm:spPr/>
      <dgm:t>
        <a:bodyPr/>
        <a:lstStyle/>
        <a:p>
          <a:endParaRPr lang="en-US"/>
        </a:p>
      </dgm:t>
    </dgm:pt>
    <dgm:pt modelId="{CB9B07D3-ACAF-4E36-B243-4F91072530E8}" type="pres">
      <dgm:prSet presAssocID="{CF02A0ED-4DCB-444F-A27C-0164238400A8}" presName="hierChild3" presStyleCnt="0"/>
      <dgm:spPr/>
    </dgm:pt>
    <dgm:pt modelId="{3B18F745-2D78-4BCC-A3B3-569450BCCF8F}" type="pres">
      <dgm:prSet presAssocID="{81D4360D-5FFE-4523-8730-ABED56C97058}" presName="Name19" presStyleLbl="parChTrans1D4" presStyleIdx="3" presStyleCnt="5"/>
      <dgm:spPr/>
      <dgm:t>
        <a:bodyPr/>
        <a:lstStyle/>
        <a:p>
          <a:endParaRPr lang="en-US"/>
        </a:p>
      </dgm:t>
    </dgm:pt>
    <dgm:pt modelId="{C6E4B897-88AE-4824-86C9-207E02C2C237}" type="pres">
      <dgm:prSet presAssocID="{31AFFBA4-5CBD-4499-AE6A-A8BCC92D2D42}" presName="Name21" presStyleCnt="0"/>
      <dgm:spPr/>
    </dgm:pt>
    <dgm:pt modelId="{9451BEAB-9A12-4CEC-AEC0-14DDB96E12F0}" type="pres">
      <dgm:prSet presAssocID="{31AFFBA4-5CBD-4499-AE6A-A8BCC92D2D42}" presName="level2Shape" presStyleLbl="node4" presStyleIdx="2" presStyleCnt="4"/>
      <dgm:spPr/>
      <dgm:t>
        <a:bodyPr/>
        <a:lstStyle/>
        <a:p>
          <a:endParaRPr lang="en-US"/>
        </a:p>
      </dgm:t>
    </dgm:pt>
    <dgm:pt modelId="{6D1FB580-81E3-4920-ACAD-DC16F948AAB0}" type="pres">
      <dgm:prSet presAssocID="{31AFFBA4-5CBD-4499-AE6A-A8BCC92D2D42}" presName="hierChild3" presStyleCnt="0"/>
      <dgm:spPr/>
    </dgm:pt>
    <dgm:pt modelId="{D0CFA487-F93B-41E7-9DB4-F97E526CA48C}" type="pres">
      <dgm:prSet presAssocID="{5F082D32-23C0-411F-9FC9-87DE1CA988A6}" presName="Name19" presStyleLbl="parChTrans1D4" presStyleIdx="4" presStyleCnt="5"/>
      <dgm:spPr/>
      <dgm:t>
        <a:bodyPr/>
        <a:lstStyle/>
        <a:p>
          <a:endParaRPr lang="en-US"/>
        </a:p>
      </dgm:t>
    </dgm:pt>
    <dgm:pt modelId="{22A63BA8-2110-40E1-8097-5F1ADB98A339}" type="pres">
      <dgm:prSet presAssocID="{B6932489-F772-4895-B69D-F27E4B1FDCCE}" presName="Name21" presStyleCnt="0"/>
      <dgm:spPr/>
    </dgm:pt>
    <dgm:pt modelId="{9680FA91-0797-42D2-B3F9-B364701B1149}" type="pres">
      <dgm:prSet presAssocID="{B6932489-F772-4895-B69D-F27E4B1FDCCE}" presName="level2Shape" presStyleLbl="node4" presStyleIdx="3" presStyleCnt="4"/>
      <dgm:spPr/>
      <dgm:t>
        <a:bodyPr/>
        <a:lstStyle/>
        <a:p>
          <a:endParaRPr lang="en-US"/>
        </a:p>
      </dgm:t>
    </dgm:pt>
    <dgm:pt modelId="{D516A84C-AF0F-4FEA-BBED-4EAE42C6C48F}" type="pres">
      <dgm:prSet presAssocID="{B6932489-F772-4895-B69D-F27E4B1FDCCE}" presName="hierChild3" presStyleCnt="0"/>
      <dgm:spPr/>
    </dgm:pt>
    <dgm:pt modelId="{EFFE14A8-3A23-4BCA-B679-0144F92DD2B9}" type="pres">
      <dgm:prSet presAssocID="{FCF37B0D-CD2B-4D57-A7AF-0854855D85E1}" presName="Name19" presStyleLbl="parChTrans1D3" presStyleIdx="1" presStyleCnt="2"/>
      <dgm:spPr/>
      <dgm:t>
        <a:bodyPr/>
        <a:lstStyle/>
        <a:p>
          <a:endParaRPr lang="en-US"/>
        </a:p>
      </dgm:t>
    </dgm:pt>
    <dgm:pt modelId="{1B31B47D-680E-45B9-A2E5-0F1E1841ED99}" type="pres">
      <dgm:prSet presAssocID="{84D4E925-DC38-4ECA-B981-1F082FA7AD54}" presName="Name21" presStyleCnt="0"/>
      <dgm:spPr/>
    </dgm:pt>
    <dgm:pt modelId="{BBC5DC4C-1058-4234-816E-3C413539E7A7}" type="pres">
      <dgm:prSet presAssocID="{84D4E925-DC38-4ECA-B981-1F082FA7AD54}" presName="level2Shape" presStyleLbl="node3" presStyleIdx="1" presStyleCnt="2"/>
      <dgm:spPr/>
      <dgm:t>
        <a:bodyPr/>
        <a:lstStyle/>
        <a:p>
          <a:endParaRPr lang="en-US"/>
        </a:p>
      </dgm:t>
    </dgm:pt>
    <dgm:pt modelId="{D316FB16-E9B5-4733-A9A7-35E1D568DC78}" type="pres">
      <dgm:prSet presAssocID="{84D4E925-DC38-4ECA-B981-1F082FA7AD54}" presName="hierChild3" presStyleCnt="0"/>
      <dgm:spPr/>
    </dgm:pt>
    <dgm:pt modelId="{B838DA77-241B-48E8-A554-3ABE4E803BD8}" type="pres">
      <dgm:prSet presAssocID="{F9B5F9D4-C906-4371-B8AA-E72CA6EAF474}" presName="Name19" presStyleLbl="parChTrans1D2" presStyleIdx="2" presStyleCnt="3"/>
      <dgm:spPr/>
      <dgm:t>
        <a:bodyPr/>
        <a:lstStyle/>
        <a:p>
          <a:endParaRPr lang="en-US"/>
        </a:p>
      </dgm:t>
    </dgm:pt>
    <dgm:pt modelId="{7B59D72C-8DC4-47A2-A9E6-E23E008103A9}" type="pres">
      <dgm:prSet presAssocID="{2726C6E2-B49B-48F5-9F6A-C1F7595C4E76}" presName="Name21" presStyleCnt="0"/>
      <dgm:spPr/>
    </dgm:pt>
    <dgm:pt modelId="{C2AD5800-E043-4679-A81E-9B6A699925AF}" type="pres">
      <dgm:prSet presAssocID="{2726C6E2-B49B-48F5-9F6A-C1F7595C4E76}" presName="level2Shape" presStyleLbl="asst1" presStyleIdx="1" presStyleCnt="2"/>
      <dgm:spPr/>
      <dgm:t>
        <a:bodyPr/>
        <a:lstStyle/>
        <a:p>
          <a:endParaRPr lang="en-US"/>
        </a:p>
      </dgm:t>
    </dgm:pt>
    <dgm:pt modelId="{BFEB6D47-1E99-4CAE-9A83-2078FCE5264B}" type="pres">
      <dgm:prSet presAssocID="{2726C6E2-B49B-48F5-9F6A-C1F7595C4E76}" presName="hierChild3" presStyleCnt="0"/>
      <dgm:spPr/>
    </dgm:pt>
    <dgm:pt modelId="{843C84EF-12F7-4343-BC8F-79A2ED0AE8D6}" type="pres">
      <dgm:prSet presAssocID="{1B8B16CF-E84B-449F-832F-0CBE0901CE43}" presName="bgShapesFlow" presStyleCnt="0"/>
      <dgm:spPr/>
    </dgm:pt>
  </dgm:ptLst>
  <dgm:cxnLst>
    <dgm:cxn modelId="{36931F14-A619-43E2-82AB-9DA944CD2541}" type="presOf" srcId="{2C2542D7-5B09-44B6-865D-1B9AC0942A12}" destId="{3A160BBF-06B4-4F99-A3B9-9BB43FFE2082}" srcOrd="0" destOrd="0" presId="urn:microsoft.com/office/officeart/2005/8/layout/hierarchy6"/>
    <dgm:cxn modelId="{ECD09600-98A9-47DA-9D5A-01A37ABB52BF}" type="presOf" srcId="{0758C47F-C862-41C4-909F-2236AF430ADA}" destId="{C2029534-E9E7-48AA-A776-B40C466021F6}" srcOrd="0" destOrd="0" presId="urn:microsoft.com/office/officeart/2005/8/layout/hierarchy6"/>
    <dgm:cxn modelId="{B96DD73E-7627-4A51-A52F-85E3F475FFDC}" type="presOf" srcId="{2726C6E2-B49B-48F5-9F6A-C1F7595C4E76}" destId="{C2AD5800-E043-4679-A81E-9B6A699925AF}" srcOrd="0" destOrd="0" presId="urn:microsoft.com/office/officeart/2005/8/layout/hierarchy6"/>
    <dgm:cxn modelId="{B276A26F-3D9F-43BE-8CB6-9486B8B8A779}" type="presOf" srcId="{87BF6A9E-76F2-49FB-8B4D-DF8EB40C98BA}" destId="{D00AA0CA-8EFC-42C1-A390-91745D0639E8}" srcOrd="0" destOrd="0" presId="urn:microsoft.com/office/officeart/2005/8/layout/hierarchy6"/>
    <dgm:cxn modelId="{6DD8BB01-F63F-4AE9-A1F3-D28A5F3DCD2F}" srcId="{87BF6A9E-76F2-49FB-8B4D-DF8EB40C98BA}" destId="{3E94D8F6-58AB-479D-8505-56821A144C01}" srcOrd="0" destOrd="0" parTransId="{2C2542D7-5B09-44B6-865D-1B9AC0942A12}" sibTransId="{AA5220A5-B0C8-41AA-9EEB-D4690C256FCD}"/>
    <dgm:cxn modelId="{D8D418CF-8647-4F08-A152-D6395DC9D005}" srcId="{3E94D8F6-58AB-479D-8505-56821A144C01}" destId="{B6932489-F772-4895-B69D-F27E4B1FDCCE}" srcOrd="3" destOrd="0" parTransId="{5F082D32-23C0-411F-9FC9-87DE1CA988A6}" sibTransId="{91D1EA1A-D465-47CB-AB0B-B943EB70125B}"/>
    <dgm:cxn modelId="{95C40122-4550-496D-9273-EBE2BCFD3F3A}" srcId="{3E94D8F6-58AB-479D-8505-56821A144C01}" destId="{31AFFBA4-5CBD-4499-AE6A-A8BCC92D2D42}" srcOrd="2" destOrd="0" parTransId="{81D4360D-5FFE-4523-8730-ABED56C97058}" sibTransId="{F171F941-E238-4FEC-ADB2-7BEAF159C94D}"/>
    <dgm:cxn modelId="{6D6BB816-294B-4D8B-934F-F55FD87B3B28}" type="presOf" srcId="{E135D59D-EB12-4154-A281-1F420A335BA9}" destId="{7A7C520E-71C9-41F2-9915-EF87976BEA79}" srcOrd="0" destOrd="0" presId="urn:microsoft.com/office/officeart/2005/8/layout/hierarchy6"/>
    <dgm:cxn modelId="{83293BF8-B047-4DCF-A095-2A076C5D2DE5}" type="presOf" srcId="{F9B5F9D4-C906-4371-B8AA-E72CA6EAF474}" destId="{B838DA77-241B-48E8-A554-3ABE4E803BD8}" srcOrd="0" destOrd="0" presId="urn:microsoft.com/office/officeart/2005/8/layout/hierarchy6"/>
    <dgm:cxn modelId="{A0E2580F-1E8B-4C2C-B530-6B18B593659C}" type="presOf" srcId="{81D4360D-5FFE-4523-8730-ABED56C97058}" destId="{3B18F745-2D78-4BCC-A3B3-569450BCCF8F}" srcOrd="0" destOrd="0" presId="urn:microsoft.com/office/officeart/2005/8/layout/hierarchy6"/>
    <dgm:cxn modelId="{024CB174-75DD-4EE3-AC1D-03C9CC5C7B85}" srcId="{2F5DC856-3F6C-457E-A60A-2ABD798159E0}" destId="{2726C6E2-B49B-48F5-9F6A-C1F7595C4E76}" srcOrd="2" destOrd="0" parTransId="{F9B5F9D4-C906-4371-B8AA-E72CA6EAF474}" sibTransId="{41B1FA3A-C6EB-43F1-A0BD-B534F837788B}"/>
    <dgm:cxn modelId="{84F0480F-CE3F-44B6-A9D2-5BDDB48F7B39}" type="presOf" srcId="{7D503711-D4A1-4568-8B08-0BBAD71C9875}" destId="{177E0594-A2D0-49A3-B120-5ED744C131C3}" srcOrd="0" destOrd="0" presId="urn:microsoft.com/office/officeart/2005/8/layout/hierarchy6"/>
    <dgm:cxn modelId="{61D0157D-98EC-4098-9AAC-414D9E899F2C}" type="presOf" srcId="{1B8B16CF-E84B-449F-832F-0CBE0901CE43}" destId="{1FB4986E-B2DF-4AD0-BF5B-B6468697D107}" srcOrd="0" destOrd="0" presId="urn:microsoft.com/office/officeart/2005/8/layout/hierarchy6"/>
    <dgm:cxn modelId="{3F5F1860-3707-4B46-95B6-0252DFD6B232}" type="presOf" srcId="{2F5DC856-3F6C-457E-A60A-2ABD798159E0}" destId="{810AA3AE-7FA6-4911-A148-F6B7E53B5937}" srcOrd="0" destOrd="0" presId="urn:microsoft.com/office/officeart/2005/8/layout/hierarchy6"/>
    <dgm:cxn modelId="{EBA3746D-2D77-422D-A7DB-244195127D48}" type="presOf" srcId="{E64A9800-3B39-4E51-92E4-EA2CC81A75C5}" destId="{EB930D26-4ACD-4CEF-BFE4-BEBCD00837B9}" srcOrd="0" destOrd="0" presId="urn:microsoft.com/office/officeart/2005/8/layout/hierarchy6"/>
    <dgm:cxn modelId="{B36048CD-74E1-4744-B265-C8A74EFB1C56}" type="presOf" srcId="{5DA99D68-A7B2-40D2-BEF7-A48AB726641A}" destId="{DFA87C72-7D73-42AE-82F1-B184C619566A}" srcOrd="0" destOrd="0" presId="urn:microsoft.com/office/officeart/2005/8/layout/hierarchy6"/>
    <dgm:cxn modelId="{FD4094F0-BFA2-4634-8B0D-94E3DB4A59E9}" srcId="{2F5DC856-3F6C-457E-A60A-2ABD798159E0}" destId="{E135D59D-EB12-4154-A281-1F420A335BA9}" srcOrd="0" destOrd="0" parTransId="{4EBD1586-0B17-4014-9CB6-B94E86B9CAA4}" sibTransId="{88984199-B1E4-43AC-8909-38153166766C}"/>
    <dgm:cxn modelId="{A2E76C82-7442-47CA-AAD6-4744DD5FCAF3}" srcId="{5DA99D68-A7B2-40D2-BEF7-A48AB726641A}" destId="{84D4E925-DC38-4ECA-B981-1F082FA7AD54}" srcOrd="1" destOrd="0" parTransId="{FCF37B0D-CD2B-4D57-A7AF-0854855D85E1}" sibTransId="{ADF9F890-4B17-49AB-80FB-E3B0112AAAB9}"/>
    <dgm:cxn modelId="{EC10195D-52C4-4BF7-936B-FFEA447F7FFF}" type="presOf" srcId="{CF02A0ED-4DCB-444F-A27C-0164238400A8}" destId="{4B357C7F-CED6-4238-9D95-ECE3E64A701A}" srcOrd="0" destOrd="0" presId="urn:microsoft.com/office/officeart/2005/8/layout/hierarchy6"/>
    <dgm:cxn modelId="{1C42BC0F-7FEB-434D-8ABF-5B486210625F}" type="presOf" srcId="{3E94D8F6-58AB-479D-8505-56821A144C01}" destId="{1C2DE704-6735-4323-84FC-1029B12B19D0}" srcOrd="0" destOrd="0" presId="urn:microsoft.com/office/officeart/2005/8/layout/hierarchy6"/>
    <dgm:cxn modelId="{D78C7BC3-8CB3-457E-99F3-344F1EDB0BD3}" type="presOf" srcId="{49E315DA-4431-472A-B8B8-141948DBF553}" destId="{141F50B9-A1D2-4336-AE53-7CF388A25C33}" srcOrd="0" destOrd="0" presId="urn:microsoft.com/office/officeart/2005/8/layout/hierarchy6"/>
    <dgm:cxn modelId="{CAAF248F-2BC9-4D9B-9239-4A03F5B24ECA}" srcId="{3E94D8F6-58AB-479D-8505-56821A144C01}" destId="{430FD784-6739-43C0-A068-315A400F62B4}" srcOrd="0" destOrd="0" parTransId="{0758C47F-C862-41C4-909F-2236AF430ADA}" sibTransId="{A1D7481A-ACB5-485D-A382-38B2706A5A96}"/>
    <dgm:cxn modelId="{4E5CF8A0-C003-4B7D-9214-62015D114FC4}" srcId="{3E94D8F6-58AB-479D-8505-56821A144C01}" destId="{CF02A0ED-4DCB-444F-A27C-0164238400A8}" srcOrd="1" destOrd="0" parTransId="{E64A9800-3B39-4E51-92E4-EA2CC81A75C5}" sibTransId="{E182C6E5-FD21-4693-B7FC-94198C7A0825}"/>
    <dgm:cxn modelId="{2AA930FF-94EA-4E31-A290-6D6683B410FD}" srcId="{2F5DC856-3F6C-457E-A60A-2ABD798159E0}" destId="{5DA99D68-A7B2-40D2-BEF7-A48AB726641A}" srcOrd="1" destOrd="0" parTransId="{7D503711-D4A1-4568-8B08-0BBAD71C9875}" sibTransId="{345566DA-0AB6-4A9A-A76E-6E40705F6BB2}"/>
    <dgm:cxn modelId="{8586F182-8166-4B6D-824B-931E653C1C9A}" type="presOf" srcId="{B6932489-F772-4895-B69D-F27E4B1FDCCE}" destId="{9680FA91-0797-42D2-B3F9-B364701B1149}" srcOrd="0" destOrd="0" presId="urn:microsoft.com/office/officeart/2005/8/layout/hierarchy6"/>
    <dgm:cxn modelId="{0717EABE-3B80-4F80-B210-58B268012D00}" type="presOf" srcId="{31AFFBA4-5CBD-4499-AE6A-A8BCC92D2D42}" destId="{9451BEAB-9A12-4CEC-AEC0-14DDB96E12F0}" srcOrd="0" destOrd="0" presId="urn:microsoft.com/office/officeart/2005/8/layout/hierarchy6"/>
    <dgm:cxn modelId="{947BB289-9146-461A-B815-1E7FA771D156}" type="presOf" srcId="{84D4E925-DC38-4ECA-B981-1F082FA7AD54}" destId="{BBC5DC4C-1058-4234-816E-3C413539E7A7}" srcOrd="0" destOrd="0" presId="urn:microsoft.com/office/officeart/2005/8/layout/hierarchy6"/>
    <dgm:cxn modelId="{3416EBA5-6B8B-459B-8E6D-26CF8DAB037C}" type="presOf" srcId="{5F082D32-23C0-411F-9FC9-87DE1CA988A6}" destId="{D0CFA487-F93B-41E7-9DB4-F97E526CA48C}" srcOrd="0" destOrd="0" presId="urn:microsoft.com/office/officeart/2005/8/layout/hierarchy6"/>
    <dgm:cxn modelId="{53D2A139-5240-4A77-94F3-74F77F6EC136}" srcId="{5DA99D68-A7B2-40D2-BEF7-A48AB726641A}" destId="{87BF6A9E-76F2-49FB-8B4D-DF8EB40C98BA}" srcOrd="0" destOrd="0" parTransId="{49E315DA-4431-472A-B8B8-141948DBF553}" sibTransId="{67CDA71E-76D9-4EA3-A81D-7A008A12F14A}"/>
    <dgm:cxn modelId="{BD28BEEB-18CD-4FD1-9A2E-B2C3B506D9CF}" type="presOf" srcId="{4EBD1586-0B17-4014-9CB6-B94E86B9CAA4}" destId="{2476E37A-2326-4C1E-8A19-82994D93F606}" srcOrd="0" destOrd="0" presId="urn:microsoft.com/office/officeart/2005/8/layout/hierarchy6"/>
    <dgm:cxn modelId="{DFF130F5-7379-4252-97FB-0F592A1ABB17}" type="presOf" srcId="{FCF37B0D-CD2B-4D57-A7AF-0854855D85E1}" destId="{EFFE14A8-3A23-4BCA-B679-0144F92DD2B9}" srcOrd="0" destOrd="0" presId="urn:microsoft.com/office/officeart/2005/8/layout/hierarchy6"/>
    <dgm:cxn modelId="{4A222E68-74B7-48B8-A1ED-3D3C41FDA825}" type="presOf" srcId="{430FD784-6739-43C0-A068-315A400F62B4}" destId="{69241E8E-054F-439B-BF05-CD835D5705B2}" srcOrd="0" destOrd="0" presId="urn:microsoft.com/office/officeart/2005/8/layout/hierarchy6"/>
    <dgm:cxn modelId="{4FA713C9-3584-4ECD-99E1-C77D275B20DE}" srcId="{1B8B16CF-E84B-449F-832F-0CBE0901CE43}" destId="{2F5DC856-3F6C-457E-A60A-2ABD798159E0}" srcOrd="0" destOrd="0" parTransId="{8B59C922-8458-4DFB-8108-BB696446EEE6}" sibTransId="{0C0731E6-337C-4BA6-804B-25C06C660050}"/>
    <dgm:cxn modelId="{81B636AC-F89F-4255-BC03-5A8137A95747}" type="presParOf" srcId="{1FB4986E-B2DF-4AD0-BF5B-B6468697D107}" destId="{BB18AEF6-B046-4D48-AB2A-2F8491C856C9}" srcOrd="0" destOrd="0" presId="urn:microsoft.com/office/officeart/2005/8/layout/hierarchy6"/>
    <dgm:cxn modelId="{F9BFB380-C3E4-4E07-8FA9-73DDBD6A326D}" type="presParOf" srcId="{BB18AEF6-B046-4D48-AB2A-2F8491C856C9}" destId="{67770EEF-E45D-4D12-95BC-FE2717A9B196}" srcOrd="0" destOrd="0" presId="urn:microsoft.com/office/officeart/2005/8/layout/hierarchy6"/>
    <dgm:cxn modelId="{2A86AAF7-915C-4600-BAF6-4B1A62BE5AFF}" type="presParOf" srcId="{67770EEF-E45D-4D12-95BC-FE2717A9B196}" destId="{F14CF076-8AEC-4653-BEB2-270E5C437466}" srcOrd="0" destOrd="0" presId="urn:microsoft.com/office/officeart/2005/8/layout/hierarchy6"/>
    <dgm:cxn modelId="{FD5A3868-DAD2-4FEA-841A-66D2F949870B}" type="presParOf" srcId="{F14CF076-8AEC-4653-BEB2-270E5C437466}" destId="{810AA3AE-7FA6-4911-A148-F6B7E53B5937}" srcOrd="0" destOrd="0" presId="urn:microsoft.com/office/officeart/2005/8/layout/hierarchy6"/>
    <dgm:cxn modelId="{D8E614FC-1697-4993-AF29-2193DFC3AB25}" type="presParOf" srcId="{F14CF076-8AEC-4653-BEB2-270E5C437466}" destId="{8F41AE3E-A2ED-4713-BACA-27AF3558D3D3}" srcOrd="1" destOrd="0" presId="urn:microsoft.com/office/officeart/2005/8/layout/hierarchy6"/>
    <dgm:cxn modelId="{7E5A2983-419A-4E39-89EE-16B6D9BB94C2}" type="presParOf" srcId="{8F41AE3E-A2ED-4713-BACA-27AF3558D3D3}" destId="{2476E37A-2326-4C1E-8A19-82994D93F606}" srcOrd="0" destOrd="0" presId="urn:microsoft.com/office/officeart/2005/8/layout/hierarchy6"/>
    <dgm:cxn modelId="{9AFE4903-5DD0-4C18-893E-9276CF53AA74}" type="presParOf" srcId="{8F41AE3E-A2ED-4713-BACA-27AF3558D3D3}" destId="{6EFD9077-5A05-4D0D-B6C3-EDC9B59A555D}" srcOrd="1" destOrd="0" presId="urn:microsoft.com/office/officeart/2005/8/layout/hierarchy6"/>
    <dgm:cxn modelId="{FEA90906-6E39-43E5-9C50-A5E674B2D7D5}" type="presParOf" srcId="{6EFD9077-5A05-4D0D-B6C3-EDC9B59A555D}" destId="{7A7C520E-71C9-41F2-9915-EF87976BEA79}" srcOrd="0" destOrd="0" presId="urn:microsoft.com/office/officeart/2005/8/layout/hierarchy6"/>
    <dgm:cxn modelId="{41026274-45F7-4DEE-AB24-DD22DC41883F}" type="presParOf" srcId="{6EFD9077-5A05-4D0D-B6C3-EDC9B59A555D}" destId="{DA954018-2BBB-4EBA-B9A8-4D9C57281538}" srcOrd="1" destOrd="0" presId="urn:microsoft.com/office/officeart/2005/8/layout/hierarchy6"/>
    <dgm:cxn modelId="{73A09925-6072-4AC3-9C7A-D748B2FC1E9C}" type="presParOf" srcId="{8F41AE3E-A2ED-4713-BACA-27AF3558D3D3}" destId="{177E0594-A2D0-49A3-B120-5ED744C131C3}" srcOrd="2" destOrd="0" presId="urn:microsoft.com/office/officeart/2005/8/layout/hierarchy6"/>
    <dgm:cxn modelId="{5B27ECBA-E209-4599-B002-E5F49A8ED0B3}" type="presParOf" srcId="{8F41AE3E-A2ED-4713-BACA-27AF3558D3D3}" destId="{3EAA7540-D772-499D-8538-CE023C3362CD}" srcOrd="3" destOrd="0" presId="urn:microsoft.com/office/officeart/2005/8/layout/hierarchy6"/>
    <dgm:cxn modelId="{1611B90D-6B6E-4483-B702-49DDC0F258B3}" type="presParOf" srcId="{3EAA7540-D772-499D-8538-CE023C3362CD}" destId="{DFA87C72-7D73-42AE-82F1-B184C619566A}" srcOrd="0" destOrd="0" presId="urn:microsoft.com/office/officeart/2005/8/layout/hierarchy6"/>
    <dgm:cxn modelId="{3AAD8750-0C7B-445A-9B7F-F614FA674343}" type="presParOf" srcId="{3EAA7540-D772-499D-8538-CE023C3362CD}" destId="{B25F56C6-A1A8-422E-B701-CD9F7FD4D6BA}" srcOrd="1" destOrd="0" presId="urn:microsoft.com/office/officeart/2005/8/layout/hierarchy6"/>
    <dgm:cxn modelId="{308DCD57-47B1-4044-A8BF-4B0A5BEFC676}" type="presParOf" srcId="{B25F56C6-A1A8-422E-B701-CD9F7FD4D6BA}" destId="{141F50B9-A1D2-4336-AE53-7CF388A25C33}" srcOrd="0" destOrd="0" presId="urn:microsoft.com/office/officeart/2005/8/layout/hierarchy6"/>
    <dgm:cxn modelId="{DB2D31F8-8D10-403F-8F63-0F23017CF410}" type="presParOf" srcId="{B25F56C6-A1A8-422E-B701-CD9F7FD4D6BA}" destId="{F5006890-202B-4661-A985-2E486D015019}" srcOrd="1" destOrd="0" presId="urn:microsoft.com/office/officeart/2005/8/layout/hierarchy6"/>
    <dgm:cxn modelId="{5EEABF4D-06AB-48AD-9DD0-6A9D1454C830}" type="presParOf" srcId="{F5006890-202B-4661-A985-2E486D015019}" destId="{D00AA0CA-8EFC-42C1-A390-91745D0639E8}" srcOrd="0" destOrd="0" presId="urn:microsoft.com/office/officeart/2005/8/layout/hierarchy6"/>
    <dgm:cxn modelId="{20AA0E25-DD16-4094-A80E-60477E5269C6}" type="presParOf" srcId="{F5006890-202B-4661-A985-2E486D015019}" destId="{49002EDA-252C-41FC-8378-BF5E7403631B}" srcOrd="1" destOrd="0" presId="urn:microsoft.com/office/officeart/2005/8/layout/hierarchy6"/>
    <dgm:cxn modelId="{19FA6570-7D7D-43D7-A9DC-105C57072FC0}" type="presParOf" srcId="{49002EDA-252C-41FC-8378-BF5E7403631B}" destId="{3A160BBF-06B4-4F99-A3B9-9BB43FFE2082}" srcOrd="0" destOrd="0" presId="urn:microsoft.com/office/officeart/2005/8/layout/hierarchy6"/>
    <dgm:cxn modelId="{98852B50-9AB7-4881-B930-16C1E659E717}" type="presParOf" srcId="{49002EDA-252C-41FC-8378-BF5E7403631B}" destId="{C66DF077-7479-4266-8AAE-C936098C965A}" srcOrd="1" destOrd="0" presId="urn:microsoft.com/office/officeart/2005/8/layout/hierarchy6"/>
    <dgm:cxn modelId="{CD84DC21-B3E4-4E93-95B1-8404A2CC6F1C}" type="presParOf" srcId="{C66DF077-7479-4266-8AAE-C936098C965A}" destId="{1C2DE704-6735-4323-84FC-1029B12B19D0}" srcOrd="0" destOrd="0" presId="urn:microsoft.com/office/officeart/2005/8/layout/hierarchy6"/>
    <dgm:cxn modelId="{BFE387B0-D689-43BA-BF45-D38D25760A01}" type="presParOf" srcId="{C66DF077-7479-4266-8AAE-C936098C965A}" destId="{ECA3EAA0-3E80-4270-A9D0-0228D3BB15D0}" srcOrd="1" destOrd="0" presId="urn:microsoft.com/office/officeart/2005/8/layout/hierarchy6"/>
    <dgm:cxn modelId="{AF680A64-AD86-4FA9-8810-6C0685F14A9B}" type="presParOf" srcId="{ECA3EAA0-3E80-4270-A9D0-0228D3BB15D0}" destId="{C2029534-E9E7-48AA-A776-B40C466021F6}" srcOrd="0" destOrd="0" presId="urn:microsoft.com/office/officeart/2005/8/layout/hierarchy6"/>
    <dgm:cxn modelId="{C75237AF-05CE-4612-846F-70BF21466A2D}" type="presParOf" srcId="{ECA3EAA0-3E80-4270-A9D0-0228D3BB15D0}" destId="{78050B68-B4F4-4696-A4C9-4BA5C04BC922}" srcOrd="1" destOrd="0" presId="urn:microsoft.com/office/officeart/2005/8/layout/hierarchy6"/>
    <dgm:cxn modelId="{D2409220-411A-45AE-B464-85EC35134E59}" type="presParOf" srcId="{78050B68-B4F4-4696-A4C9-4BA5C04BC922}" destId="{69241E8E-054F-439B-BF05-CD835D5705B2}" srcOrd="0" destOrd="0" presId="urn:microsoft.com/office/officeart/2005/8/layout/hierarchy6"/>
    <dgm:cxn modelId="{5B684015-B312-4AED-99AB-24FA7B8558A3}" type="presParOf" srcId="{78050B68-B4F4-4696-A4C9-4BA5C04BC922}" destId="{8DCCFB2D-11A4-4626-970D-9FE0861FACE3}" srcOrd="1" destOrd="0" presId="urn:microsoft.com/office/officeart/2005/8/layout/hierarchy6"/>
    <dgm:cxn modelId="{00DA3DB8-9C62-4845-AEEB-5392A95D00E6}" type="presParOf" srcId="{ECA3EAA0-3E80-4270-A9D0-0228D3BB15D0}" destId="{EB930D26-4ACD-4CEF-BFE4-BEBCD00837B9}" srcOrd="2" destOrd="0" presId="urn:microsoft.com/office/officeart/2005/8/layout/hierarchy6"/>
    <dgm:cxn modelId="{6D3DC3AC-E67A-4467-851E-D04A6B4855F6}" type="presParOf" srcId="{ECA3EAA0-3E80-4270-A9D0-0228D3BB15D0}" destId="{7C72F957-6995-4E0A-9CF3-4E371E6349DD}" srcOrd="3" destOrd="0" presId="urn:microsoft.com/office/officeart/2005/8/layout/hierarchy6"/>
    <dgm:cxn modelId="{F7FCB522-E652-4A1D-9948-A1F2353C02A4}" type="presParOf" srcId="{7C72F957-6995-4E0A-9CF3-4E371E6349DD}" destId="{4B357C7F-CED6-4238-9D95-ECE3E64A701A}" srcOrd="0" destOrd="0" presId="urn:microsoft.com/office/officeart/2005/8/layout/hierarchy6"/>
    <dgm:cxn modelId="{932EF07A-5B43-4B15-9C0F-3602DB38181E}" type="presParOf" srcId="{7C72F957-6995-4E0A-9CF3-4E371E6349DD}" destId="{CB9B07D3-ACAF-4E36-B243-4F91072530E8}" srcOrd="1" destOrd="0" presId="urn:microsoft.com/office/officeart/2005/8/layout/hierarchy6"/>
    <dgm:cxn modelId="{79997683-CFA1-40CE-BF49-7300131B2836}" type="presParOf" srcId="{ECA3EAA0-3E80-4270-A9D0-0228D3BB15D0}" destId="{3B18F745-2D78-4BCC-A3B3-569450BCCF8F}" srcOrd="4" destOrd="0" presId="urn:microsoft.com/office/officeart/2005/8/layout/hierarchy6"/>
    <dgm:cxn modelId="{C073A2DF-C8F5-4315-A2AD-F1A3B7D55A94}" type="presParOf" srcId="{ECA3EAA0-3E80-4270-A9D0-0228D3BB15D0}" destId="{C6E4B897-88AE-4824-86C9-207E02C2C237}" srcOrd="5" destOrd="0" presId="urn:microsoft.com/office/officeart/2005/8/layout/hierarchy6"/>
    <dgm:cxn modelId="{FC27BDAE-CBDB-4A40-A346-5A7B1C0FE24D}" type="presParOf" srcId="{C6E4B897-88AE-4824-86C9-207E02C2C237}" destId="{9451BEAB-9A12-4CEC-AEC0-14DDB96E12F0}" srcOrd="0" destOrd="0" presId="urn:microsoft.com/office/officeart/2005/8/layout/hierarchy6"/>
    <dgm:cxn modelId="{C6C967C9-33AC-42BB-B6E7-CEC76DC307B5}" type="presParOf" srcId="{C6E4B897-88AE-4824-86C9-207E02C2C237}" destId="{6D1FB580-81E3-4920-ACAD-DC16F948AAB0}" srcOrd="1" destOrd="0" presId="urn:microsoft.com/office/officeart/2005/8/layout/hierarchy6"/>
    <dgm:cxn modelId="{FFE5D474-DC11-4BD8-A6B5-F17085674695}" type="presParOf" srcId="{ECA3EAA0-3E80-4270-A9D0-0228D3BB15D0}" destId="{D0CFA487-F93B-41E7-9DB4-F97E526CA48C}" srcOrd="6" destOrd="0" presId="urn:microsoft.com/office/officeart/2005/8/layout/hierarchy6"/>
    <dgm:cxn modelId="{7FC03B62-F0D3-4EC8-B5E2-14C32FACFFA2}" type="presParOf" srcId="{ECA3EAA0-3E80-4270-A9D0-0228D3BB15D0}" destId="{22A63BA8-2110-40E1-8097-5F1ADB98A339}" srcOrd="7" destOrd="0" presId="urn:microsoft.com/office/officeart/2005/8/layout/hierarchy6"/>
    <dgm:cxn modelId="{A7D8F3F3-F0A3-4CD3-B19D-807C570151E7}" type="presParOf" srcId="{22A63BA8-2110-40E1-8097-5F1ADB98A339}" destId="{9680FA91-0797-42D2-B3F9-B364701B1149}" srcOrd="0" destOrd="0" presId="urn:microsoft.com/office/officeart/2005/8/layout/hierarchy6"/>
    <dgm:cxn modelId="{D3B95633-DEC3-46E9-BD2F-879E426C6520}" type="presParOf" srcId="{22A63BA8-2110-40E1-8097-5F1ADB98A339}" destId="{D516A84C-AF0F-4FEA-BBED-4EAE42C6C48F}" srcOrd="1" destOrd="0" presId="urn:microsoft.com/office/officeart/2005/8/layout/hierarchy6"/>
    <dgm:cxn modelId="{97EAEFD1-2BA5-45A0-8A76-8D7E6207619F}" type="presParOf" srcId="{B25F56C6-A1A8-422E-B701-CD9F7FD4D6BA}" destId="{EFFE14A8-3A23-4BCA-B679-0144F92DD2B9}" srcOrd="2" destOrd="0" presId="urn:microsoft.com/office/officeart/2005/8/layout/hierarchy6"/>
    <dgm:cxn modelId="{B81A5408-5491-4381-AFE9-371D76525728}" type="presParOf" srcId="{B25F56C6-A1A8-422E-B701-CD9F7FD4D6BA}" destId="{1B31B47D-680E-45B9-A2E5-0F1E1841ED99}" srcOrd="3" destOrd="0" presId="urn:microsoft.com/office/officeart/2005/8/layout/hierarchy6"/>
    <dgm:cxn modelId="{F314CFE1-B1EF-4D9E-B039-7012110D74A4}" type="presParOf" srcId="{1B31B47D-680E-45B9-A2E5-0F1E1841ED99}" destId="{BBC5DC4C-1058-4234-816E-3C413539E7A7}" srcOrd="0" destOrd="0" presId="urn:microsoft.com/office/officeart/2005/8/layout/hierarchy6"/>
    <dgm:cxn modelId="{682862E6-80B4-41B7-B147-766E7B12C483}" type="presParOf" srcId="{1B31B47D-680E-45B9-A2E5-0F1E1841ED99}" destId="{D316FB16-E9B5-4733-A9A7-35E1D568DC78}" srcOrd="1" destOrd="0" presId="urn:microsoft.com/office/officeart/2005/8/layout/hierarchy6"/>
    <dgm:cxn modelId="{34570620-2AFD-48D6-85B2-EBD344D5E918}" type="presParOf" srcId="{8F41AE3E-A2ED-4713-BACA-27AF3558D3D3}" destId="{B838DA77-241B-48E8-A554-3ABE4E803BD8}" srcOrd="4" destOrd="0" presId="urn:microsoft.com/office/officeart/2005/8/layout/hierarchy6"/>
    <dgm:cxn modelId="{59C5646B-6AA8-47C4-BDF0-9EC67982F6BC}" type="presParOf" srcId="{8F41AE3E-A2ED-4713-BACA-27AF3558D3D3}" destId="{7B59D72C-8DC4-47A2-A9E6-E23E008103A9}" srcOrd="5" destOrd="0" presId="urn:microsoft.com/office/officeart/2005/8/layout/hierarchy6"/>
    <dgm:cxn modelId="{7C8A3153-CD58-4C06-8CB7-73EC99D62EDA}" type="presParOf" srcId="{7B59D72C-8DC4-47A2-A9E6-E23E008103A9}" destId="{C2AD5800-E043-4679-A81E-9B6A699925AF}" srcOrd="0" destOrd="0" presId="urn:microsoft.com/office/officeart/2005/8/layout/hierarchy6"/>
    <dgm:cxn modelId="{F3CAFC55-F322-475E-B76C-829231970685}" type="presParOf" srcId="{7B59D72C-8DC4-47A2-A9E6-E23E008103A9}" destId="{BFEB6D47-1E99-4CAE-9A83-2078FCE5264B}" srcOrd="1" destOrd="0" presId="urn:microsoft.com/office/officeart/2005/8/layout/hierarchy6"/>
    <dgm:cxn modelId="{78E707F7-2FC6-4A0C-98D2-D4F27DC74536}" type="presParOf" srcId="{1FB4986E-B2DF-4AD0-BF5B-B6468697D107}" destId="{843C84EF-12F7-4343-BC8F-79A2ED0AE8D6}"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CADF09-8113-4003-BB66-945A455ABAC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844CC39C-A3B3-4E09-95EB-DABB656CFF68}">
      <dgm:prSet phldrT="[Text]" custT="1"/>
      <dgm:spPr/>
      <dgm:t>
        <a:bodyPr/>
        <a:lstStyle/>
        <a:p>
          <a:r>
            <a:rPr lang="en-US" sz="4400" dirty="0" smtClean="0"/>
            <a:t>Business Objectives</a:t>
          </a:r>
          <a:endParaRPr lang="en-US" sz="4400" dirty="0"/>
        </a:p>
      </dgm:t>
    </dgm:pt>
    <dgm:pt modelId="{43084EE2-736C-4AC6-95EE-22123F54EE66}" type="parTrans" cxnId="{AC169743-97C8-469B-9C6E-4CDE910C4558}">
      <dgm:prSet/>
      <dgm:spPr/>
      <dgm:t>
        <a:bodyPr/>
        <a:lstStyle/>
        <a:p>
          <a:endParaRPr lang="en-US" sz="2800"/>
        </a:p>
      </dgm:t>
    </dgm:pt>
    <dgm:pt modelId="{E7F725C6-8D49-495B-B412-83ECAB743886}" type="sibTrans" cxnId="{AC169743-97C8-469B-9C6E-4CDE910C4558}">
      <dgm:prSet/>
      <dgm:spPr/>
      <dgm:t>
        <a:bodyPr/>
        <a:lstStyle/>
        <a:p>
          <a:endParaRPr lang="en-US" sz="2800"/>
        </a:p>
      </dgm:t>
    </dgm:pt>
    <dgm:pt modelId="{EDA79A6F-9248-45FB-B702-9949926B58B0}">
      <dgm:prSet phldrT="[Text]" custT="1"/>
      <dgm:spPr/>
      <dgm:t>
        <a:bodyPr/>
        <a:lstStyle/>
        <a:p>
          <a:r>
            <a:rPr lang="en-US" altLang="en-US" sz="1800" b="0" i="0" u="none" strike="noStrike" cap="none" dirty="0" smtClean="0">
              <a:solidFill>
                <a:srgbClr val="000000"/>
              </a:solidFill>
              <a:latin typeface="+mn-lt"/>
              <a:ea typeface="Arial"/>
              <a:cs typeface="Arial"/>
              <a:sym typeface="Arial"/>
            </a:rPr>
            <a:t>Reduce supply chain inventory unit cost</a:t>
          </a:r>
          <a:endParaRPr lang="en-US" altLang="en-US" sz="1800" b="0" i="0" u="none" strike="noStrike" cap="none" dirty="0">
            <a:solidFill>
              <a:srgbClr val="000000"/>
            </a:solidFill>
            <a:latin typeface="+mn-lt"/>
            <a:ea typeface="Arial"/>
            <a:cs typeface="Arial"/>
            <a:sym typeface="Arial"/>
          </a:endParaRPr>
        </a:p>
      </dgm:t>
    </dgm:pt>
    <dgm:pt modelId="{DC1343EC-2A4E-446E-A3C9-1A950D3F35DE}" type="parTrans" cxnId="{E1C2E6C1-5DB2-4AC7-97A7-008014118D23}">
      <dgm:prSet/>
      <dgm:spPr/>
      <dgm:t>
        <a:bodyPr/>
        <a:lstStyle/>
        <a:p>
          <a:endParaRPr lang="en-US" sz="2800"/>
        </a:p>
      </dgm:t>
    </dgm:pt>
    <dgm:pt modelId="{8A318111-BA9E-455C-A78B-6FA032E56EF2}" type="sibTrans" cxnId="{E1C2E6C1-5DB2-4AC7-97A7-008014118D23}">
      <dgm:prSet/>
      <dgm:spPr/>
      <dgm:t>
        <a:bodyPr/>
        <a:lstStyle/>
        <a:p>
          <a:endParaRPr lang="en-US" sz="2800"/>
        </a:p>
      </dgm:t>
    </dgm:pt>
    <dgm:pt modelId="{09CD70B8-89D2-495F-AD51-3A835362F102}">
      <dgm:prSet phldrT="[Text]" custT="1"/>
      <dgm:spPr/>
      <dgm:t>
        <a:bodyPr/>
        <a:lstStyle/>
        <a:p>
          <a:r>
            <a:rPr lang="en-US" altLang="en-US" sz="1800" b="0" i="0" u="none" strike="noStrike" cap="none" dirty="0" smtClean="0">
              <a:solidFill>
                <a:srgbClr val="000000"/>
              </a:solidFill>
              <a:latin typeface="+mn-lt"/>
              <a:ea typeface="Arial"/>
              <a:cs typeface="Arial"/>
              <a:sym typeface="Arial"/>
            </a:rPr>
            <a:t>Streamline and automate entire ‘Acquire to Retire’ process</a:t>
          </a:r>
          <a:endParaRPr lang="en-US" altLang="en-US" sz="1800" b="0" i="0" u="none" strike="noStrike" cap="none" dirty="0">
            <a:solidFill>
              <a:srgbClr val="000000"/>
            </a:solidFill>
            <a:latin typeface="+mn-lt"/>
            <a:ea typeface="Arial"/>
            <a:cs typeface="Arial"/>
            <a:sym typeface="Arial"/>
          </a:endParaRPr>
        </a:p>
      </dgm:t>
    </dgm:pt>
    <dgm:pt modelId="{F882E10B-1C5C-44D5-8D6D-6B6DC57FEDD0}" type="parTrans" cxnId="{DD709CCD-D754-42F6-ADB1-ADDDABF9C6E4}">
      <dgm:prSet/>
      <dgm:spPr/>
      <dgm:t>
        <a:bodyPr/>
        <a:lstStyle/>
        <a:p>
          <a:endParaRPr lang="en-US" sz="2800"/>
        </a:p>
      </dgm:t>
    </dgm:pt>
    <dgm:pt modelId="{34D610D7-E8A2-4D54-A446-7A882B7525B4}" type="sibTrans" cxnId="{DD709CCD-D754-42F6-ADB1-ADDDABF9C6E4}">
      <dgm:prSet/>
      <dgm:spPr/>
      <dgm:t>
        <a:bodyPr/>
        <a:lstStyle/>
        <a:p>
          <a:endParaRPr lang="en-US" sz="2800"/>
        </a:p>
      </dgm:t>
    </dgm:pt>
    <dgm:pt modelId="{05C14D5B-2BC5-4A48-993D-395BE7BBAAE3}">
      <dgm:prSet phldrT="[Text]" custT="1"/>
      <dgm:spPr/>
      <dgm:t>
        <a:bodyPr/>
        <a:lstStyle/>
        <a:p>
          <a:endParaRPr lang="en-US" altLang="en-US" sz="1800" b="0" i="0" u="none" strike="noStrike" cap="none" dirty="0">
            <a:solidFill>
              <a:srgbClr val="000000"/>
            </a:solidFill>
            <a:latin typeface="+mn-lt"/>
            <a:ea typeface="Arial"/>
            <a:cs typeface="Arial"/>
            <a:sym typeface="Arial"/>
          </a:endParaRPr>
        </a:p>
      </dgm:t>
    </dgm:pt>
    <dgm:pt modelId="{8A42A64C-B17A-40E7-AE67-54F442563DE1}" type="parTrans" cxnId="{DEDBDBE3-1634-45EB-A3A3-D043A862D00D}">
      <dgm:prSet/>
      <dgm:spPr/>
      <dgm:t>
        <a:bodyPr/>
        <a:lstStyle/>
        <a:p>
          <a:endParaRPr lang="en-US" sz="2800"/>
        </a:p>
      </dgm:t>
    </dgm:pt>
    <dgm:pt modelId="{295E10C0-3D93-489C-9F48-34A11C06265A}" type="sibTrans" cxnId="{DEDBDBE3-1634-45EB-A3A3-D043A862D00D}">
      <dgm:prSet/>
      <dgm:spPr/>
      <dgm:t>
        <a:bodyPr/>
        <a:lstStyle/>
        <a:p>
          <a:endParaRPr lang="en-US" sz="2800"/>
        </a:p>
      </dgm:t>
    </dgm:pt>
    <dgm:pt modelId="{6C1498BB-86B7-41B0-9B43-9F4368A07EC3}">
      <dgm:prSet phldrT="[Text]" custT="1"/>
      <dgm:spPr/>
      <dgm:t>
        <a:bodyPr/>
        <a:lstStyle/>
        <a:p>
          <a:endParaRPr lang="en-US" altLang="en-US" sz="1800" b="0" i="0" u="none" strike="noStrike" cap="none" dirty="0">
            <a:solidFill>
              <a:srgbClr val="000000"/>
            </a:solidFill>
            <a:latin typeface="+mn-lt"/>
            <a:ea typeface="Arial"/>
            <a:cs typeface="Arial"/>
            <a:sym typeface="Arial"/>
          </a:endParaRPr>
        </a:p>
      </dgm:t>
    </dgm:pt>
    <dgm:pt modelId="{53ECD2D7-1F41-40B2-9E40-DD65B0CAF9A4}" type="parTrans" cxnId="{90728577-D07C-41EE-A1DE-CFAE98C8E5B4}">
      <dgm:prSet/>
      <dgm:spPr/>
      <dgm:t>
        <a:bodyPr/>
        <a:lstStyle/>
        <a:p>
          <a:endParaRPr lang="en-US" sz="2800"/>
        </a:p>
      </dgm:t>
    </dgm:pt>
    <dgm:pt modelId="{7EE6FE68-7C40-4697-BD61-E031CFD14198}" type="sibTrans" cxnId="{90728577-D07C-41EE-A1DE-CFAE98C8E5B4}">
      <dgm:prSet/>
      <dgm:spPr/>
      <dgm:t>
        <a:bodyPr/>
        <a:lstStyle/>
        <a:p>
          <a:endParaRPr lang="en-US" sz="2800"/>
        </a:p>
      </dgm:t>
    </dgm:pt>
    <dgm:pt modelId="{3D9FD8DA-1256-4994-AD10-D5B969F7BFAD}">
      <dgm:prSet phldrT="[Text]" custT="1"/>
      <dgm:spPr/>
      <dgm:t>
        <a:bodyPr/>
        <a:lstStyle/>
        <a:p>
          <a:r>
            <a:rPr lang="en-US" altLang="en-US" sz="1800" b="0" i="0" u="none" strike="noStrike" cap="none" dirty="0" smtClean="0">
              <a:solidFill>
                <a:srgbClr val="000000"/>
              </a:solidFill>
              <a:latin typeface="+mn-lt"/>
              <a:ea typeface="Arial"/>
              <a:cs typeface="Arial"/>
              <a:sym typeface="Arial"/>
            </a:rPr>
            <a:t>Create single source of truth for all inventory and asset information</a:t>
          </a:r>
          <a:endParaRPr lang="en-US" altLang="en-US" sz="1800" b="0" i="0" u="none" strike="noStrike" cap="none" dirty="0">
            <a:solidFill>
              <a:srgbClr val="000000"/>
            </a:solidFill>
            <a:latin typeface="+mn-lt"/>
            <a:ea typeface="Arial"/>
            <a:cs typeface="Arial"/>
            <a:sym typeface="Arial"/>
          </a:endParaRPr>
        </a:p>
      </dgm:t>
    </dgm:pt>
    <dgm:pt modelId="{FAB1BCB2-DEBE-4789-B2C3-4B553D5BB374}" type="parTrans" cxnId="{4A317356-5942-4B04-91E1-79D7D46D5616}">
      <dgm:prSet/>
      <dgm:spPr/>
      <dgm:t>
        <a:bodyPr/>
        <a:lstStyle/>
        <a:p>
          <a:endParaRPr lang="en-US" sz="2800"/>
        </a:p>
      </dgm:t>
    </dgm:pt>
    <dgm:pt modelId="{FB3D3AB2-BAB4-4AAB-A9DC-05452FA6DCCC}" type="sibTrans" cxnId="{4A317356-5942-4B04-91E1-79D7D46D5616}">
      <dgm:prSet/>
      <dgm:spPr/>
      <dgm:t>
        <a:bodyPr/>
        <a:lstStyle/>
        <a:p>
          <a:endParaRPr lang="en-US" sz="2800"/>
        </a:p>
      </dgm:t>
    </dgm:pt>
    <dgm:pt modelId="{C79495B5-E587-412E-A0E8-F31C9B1C1E70}">
      <dgm:prSet phldrT="[Text]" custT="1"/>
      <dgm:spPr/>
      <dgm:t>
        <a:bodyPr/>
        <a:lstStyle/>
        <a:p>
          <a:r>
            <a:rPr lang="en-US" sz="1800" dirty="0" smtClean="0"/>
            <a:t>Lower compliance risk</a:t>
          </a:r>
          <a:endParaRPr lang="en-US" sz="1800" dirty="0"/>
        </a:p>
      </dgm:t>
    </dgm:pt>
    <dgm:pt modelId="{5313527B-FB91-44E1-B2C9-A7276E97F922}">
      <dgm:prSet phldrT="[Text]" custT="1"/>
      <dgm:spPr/>
      <dgm:t>
        <a:bodyPr/>
        <a:lstStyle/>
        <a:p>
          <a:r>
            <a:rPr lang="en-US" sz="1800" dirty="0" smtClean="0"/>
            <a:t>Higher productivity and data accuracy</a:t>
          </a:r>
          <a:endParaRPr lang="en-US" sz="1800" dirty="0"/>
        </a:p>
      </dgm:t>
    </dgm:pt>
    <dgm:pt modelId="{7D68D164-A7A7-4C92-AEF5-78EA0A22E058}">
      <dgm:prSet phldrT="[Text]" custT="1"/>
      <dgm:spPr/>
      <dgm:t>
        <a:bodyPr/>
        <a:lstStyle/>
        <a:p>
          <a:r>
            <a:rPr lang="en-US" sz="1800" dirty="0" smtClean="0"/>
            <a:t>Reduce excess and obsolescence </a:t>
          </a:r>
          <a:endParaRPr lang="en-US" sz="1800" dirty="0"/>
        </a:p>
      </dgm:t>
    </dgm:pt>
    <dgm:pt modelId="{A373CF95-7D42-40B9-93B5-6991C35351D9}">
      <dgm:prSet phldrT="[Text]" custT="1"/>
      <dgm:spPr/>
      <dgm:t>
        <a:bodyPr/>
        <a:lstStyle/>
        <a:p>
          <a:r>
            <a:rPr lang="en-US" sz="1800" dirty="0" smtClean="0"/>
            <a:t>Increased visibility into inventory / assets across the enterprise</a:t>
          </a:r>
          <a:endParaRPr lang="en-US" sz="1800" dirty="0"/>
        </a:p>
      </dgm:t>
    </dgm:pt>
    <dgm:pt modelId="{9FCB2955-6C51-4C82-8CCC-8CD7C93FF4BB}">
      <dgm:prSet phldrT="[Text]" custT="1"/>
      <dgm:spPr/>
      <dgm:t>
        <a:bodyPr/>
        <a:lstStyle/>
        <a:p>
          <a:r>
            <a:rPr lang="en-US" sz="1800" dirty="0" smtClean="0"/>
            <a:t>Lower idle inventory</a:t>
          </a:r>
          <a:endParaRPr lang="en-US" sz="1800" dirty="0"/>
        </a:p>
      </dgm:t>
    </dgm:pt>
    <dgm:pt modelId="{359DD0EA-D6BC-4255-B451-53B6E3AE37DF}">
      <dgm:prSet phldrT="[Text]" custT="1"/>
      <dgm:spPr/>
      <dgm:t>
        <a:bodyPr/>
        <a:lstStyle/>
        <a:p>
          <a:r>
            <a:rPr lang="en-US" sz="4400" dirty="0" smtClean="0"/>
            <a:t>Resulting Benefits</a:t>
          </a:r>
          <a:endParaRPr lang="en-US" sz="4400" dirty="0"/>
        </a:p>
      </dgm:t>
    </dgm:pt>
    <dgm:pt modelId="{7DE4051E-0D46-4EA0-B086-28F8F3B990E2}" type="sibTrans" cxnId="{F83BFE44-97BC-4E84-9069-BB324B559F0A}">
      <dgm:prSet/>
      <dgm:spPr/>
      <dgm:t>
        <a:bodyPr/>
        <a:lstStyle/>
        <a:p>
          <a:endParaRPr lang="en-US" sz="2800"/>
        </a:p>
      </dgm:t>
    </dgm:pt>
    <dgm:pt modelId="{A8C598BA-9B4E-4C6B-8063-3A275B303D65}" type="parTrans" cxnId="{F83BFE44-97BC-4E84-9069-BB324B559F0A}">
      <dgm:prSet/>
      <dgm:spPr/>
      <dgm:t>
        <a:bodyPr/>
        <a:lstStyle/>
        <a:p>
          <a:endParaRPr lang="en-US" sz="2800"/>
        </a:p>
      </dgm:t>
    </dgm:pt>
    <dgm:pt modelId="{FD65939D-948F-4816-AEE5-4F993F3DFD13}" type="sibTrans" cxnId="{111CFCC6-767C-4051-B379-564BC5E1C77C}">
      <dgm:prSet/>
      <dgm:spPr/>
      <dgm:t>
        <a:bodyPr/>
        <a:lstStyle/>
        <a:p>
          <a:endParaRPr lang="en-US" sz="2800"/>
        </a:p>
      </dgm:t>
    </dgm:pt>
    <dgm:pt modelId="{FC98ECE0-574B-4949-A6D4-71BA25C352E1}" type="parTrans" cxnId="{111CFCC6-767C-4051-B379-564BC5E1C77C}">
      <dgm:prSet/>
      <dgm:spPr/>
      <dgm:t>
        <a:bodyPr/>
        <a:lstStyle/>
        <a:p>
          <a:endParaRPr lang="en-US" sz="2800"/>
        </a:p>
      </dgm:t>
    </dgm:pt>
    <dgm:pt modelId="{D76C9954-6173-40C1-87AD-203BBDBC0BA8}" type="sibTrans" cxnId="{36D53537-B644-4E82-86D9-4846AB36471B}">
      <dgm:prSet/>
      <dgm:spPr/>
      <dgm:t>
        <a:bodyPr/>
        <a:lstStyle/>
        <a:p>
          <a:endParaRPr lang="en-US" sz="2800"/>
        </a:p>
      </dgm:t>
    </dgm:pt>
    <dgm:pt modelId="{144AA4A7-BCDD-42E5-B946-C2C285BC3981}" type="parTrans" cxnId="{36D53537-B644-4E82-86D9-4846AB36471B}">
      <dgm:prSet/>
      <dgm:spPr/>
      <dgm:t>
        <a:bodyPr/>
        <a:lstStyle/>
        <a:p>
          <a:endParaRPr lang="en-US" sz="2800"/>
        </a:p>
      </dgm:t>
    </dgm:pt>
    <dgm:pt modelId="{7F0C8250-F1A6-4DC2-8527-D41BE942500C}" type="sibTrans" cxnId="{55F64DB2-DA58-4F45-B83B-08491625C128}">
      <dgm:prSet/>
      <dgm:spPr/>
      <dgm:t>
        <a:bodyPr/>
        <a:lstStyle/>
        <a:p>
          <a:endParaRPr lang="en-US" sz="2800"/>
        </a:p>
      </dgm:t>
    </dgm:pt>
    <dgm:pt modelId="{C746B587-FFCE-4DE6-A5E7-CEBBF74D51AF}" type="parTrans" cxnId="{55F64DB2-DA58-4F45-B83B-08491625C128}">
      <dgm:prSet/>
      <dgm:spPr/>
      <dgm:t>
        <a:bodyPr/>
        <a:lstStyle/>
        <a:p>
          <a:endParaRPr lang="en-US" sz="2800"/>
        </a:p>
      </dgm:t>
    </dgm:pt>
    <dgm:pt modelId="{3024FE7A-9666-49E4-AEF3-4A87E63FCA19}" type="sibTrans" cxnId="{B7149004-92F9-4DF5-BA81-576ACB7A2E08}">
      <dgm:prSet/>
      <dgm:spPr/>
      <dgm:t>
        <a:bodyPr/>
        <a:lstStyle/>
        <a:p>
          <a:endParaRPr lang="en-US" sz="2800"/>
        </a:p>
      </dgm:t>
    </dgm:pt>
    <dgm:pt modelId="{F956CA1E-4240-4674-9872-0065D2CCF4EE}" type="parTrans" cxnId="{B7149004-92F9-4DF5-BA81-576ACB7A2E08}">
      <dgm:prSet/>
      <dgm:spPr/>
      <dgm:t>
        <a:bodyPr/>
        <a:lstStyle/>
        <a:p>
          <a:endParaRPr lang="en-US" sz="2800"/>
        </a:p>
      </dgm:t>
    </dgm:pt>
    <dgm:pt modelId="{9B1BCF56-2DA7-4E5B-BD95-F1DA8C181F9F}" type="sibTrans" cxnId="{4310E96B-43C1-4F4E-8EA9-3C0BE03A4546}">
      <dgm:prSet/>
      <dgm:spPr/>
      <dgm:t>
        <a:bodyPr/>
        <a:lstStyle/>
        <a:p>
          <a:endParaRPr lang="en-US" sz="2800"/>
        </a:p>
      </dgm:t>
    </dgm:pt>
    <dgm:pt modelId="{15ECA355-D331-450D-8482-1775B58FDEA0}" type="parTrans" cxnId="{4310E96B-43C1-4F4E-8EA9-3C0BE03A4546}">
      <dgm:prSet/>
      <dgm:spPr/>
      <dgm:t>
        <a:bodyPr/>
        <a:lstStyle/>
        <a:p>
          <a:endParaRPr lang="en-US" sz="2800"/>
        </a:p>
      </dgm:t>
    </dgm:pt>
    <dgm:pt modelId="{63CD2251-FC86-4B23-812F-AEAEBB3F3556}" type="pres">
      <dgm:prSet presAssocID="{FECADF09-8113-4003-BB66-945A455ABACF}" presName="Name0" presStyleCnt="0">
        <dgm:presLayoutVars>
          <dgm:dir/>
          <dgm:animLvl val="lvl"/>
          <dgm:resizeHandles val="exact"/>
        </dgm:presLayoutVars>
      </dgm:prSet>
      <dgm:spPr/>
      <dgm:t>
        <a:bodyPr/>
        <a:lstStyle/>
        <a:p>
          <a:endParaRPr lang="en-US"/>
        </a:p>
      </dgm:t>
    </dgm:pt>
    <dgm:pt modelId="{81D96264-7B5A-4086-AC97-47A2316A5DF7}" type="pres">
      <dgm:prSet presAssocID="{844CC39C-A3B3-4E09-95EB-DABB656CFF68}" presName="composite" presStyleCnt="0"/>
      <dgm:spPr/>
    </dgm:pt>
    <dgm:pt modelId="{1E58FEDC-33D5-4841-A027-CB4751DF3D93}" type="pres">
      <dgm:prSet presAssocID="{844CC39C-A3B3-4E09-95EB-DABB656CFF68}" presName="parTx" presStyleLbl="alignNode1" presStyleIdx="0" presStyleCnt="2">
        <dgm:presLayoutVars>
          <dgm:chMax val="0"/>
          <dgm:chPref val="0"/>
          <dgm:bulletEnabled val="1"/>
        </dgm:presLayoutVars>
      </dgm:prSet>
      <dgm:spPr/>
      <dgm:t>
        <a:bodyPr/>
        <a:lstStyle/>
        <a:p>
          <a:endParaRPr lang="en-US"/>
        </a:p>
      </dgm:t>
    </dgm:pt>
    <dgm:pt modelId="{44E69916-8B19-4F1C-9ACC-8FD209C2400E}" type="pres">
      <dgm:prSet presAssocID="{844CC39C-A3B3-4E09-95EB-DABB656CFF68}" presName="desTx" presStyleLbl="alignAccFollowNode1" presStyleIdx="0" presStyleCnt="2">
        <dgm:presLayoutVars>
          <dgm:bulletEnabled val="1"/>
        </dgm:presLayoutVars>
      </dgm:prSet>
      <dgm:spPr/>
      <dgm:t>
        <a:bodyPr/>
        <a:lstStyle/>
        <a:p>
          <a:endParaRPr lang="en-US"/>
        </a:p>
      </dgm:t>
    </dgm:pt>
    <dgm:pt modelId="{2B727FD1-A074-42C5-BC6A-63687540E122}" type="pres">
      <dgm:prSet presAssocID="{E7F725C6-8D49-495B-B412-83ECAB743886}" presName="space" presStyleCnt="0"/>
      <dgm:spPr/>
    </dgm:pt>
    <dgm:pt modelId="{F0D25886-81C9-42A5-915F-731C69B968FA}" type="pres">
      <dgm:prSet presAssocID="{359DD0EA-D6BC-4255-B451-53B6E3AE37DF}" presName="composite" presStyleCnt="0"/>
      <dgm:spPr/>
    </dgm:pt>
    <dgm:pt modelId="{7A5B0C7B-AE4B-4DE1-86EA-E959AAE95683}" type="pres">
      <dgm:prSet presAssocID="{359DD0EA-D6BC-4255-B451-53B6E3AE37DF}" presName="parTx" presStyleLbl="alignNode1" presStyleIdx="1" presStyleCnt="2">
        <dgm:presLayoutVars>
          <dgm:chMax val="0"/>
          <dgm:chPref val="0"/>
          <dgm:bulletEnabled val="1"/>
        </dgm:presLayoutVars>
      </dgm:prSet>
      <dgm:spPr/>
      <dgm:t>
        <a:bodyPr/>
        <a:lstStyle/>
        <a:p>
          <a:endParaRPr lang="en-US"/>
        </a:p>
      </dgm:t>
    </dgm:pt>
    <dgm:pt modelId="{4138B97E-792E-480E-9266-8360A471B83F}" type="pres">
      <dgm:prSet presAssocID="{359DD0EA-D6BC-4255-B451-53B6E3AE37DF}" presName="desTx" presStyleLbl="alignAccFollowNode1" presStyleIdx="1" presStyleCnt="2">
        <dgm:presLayoutVars>
          <dgm:bulletEnabled val="1"/>
        </dgm:presLayoutVars>
      </dgm:prSet>
      <dgm:spPr/>
      <dgm:t>
        <a:bodyPr/>
        <a:lstStyle/>
        <a:p>
          <a:endParaRPr lang="en-US"/>
        </a:p>
      </dgm:t>
    </dgm:pt>
  </dgm:ptLst>
  <dgm:cxnLst>
    <dgm:cxn modelId="{D574931D-F181-4B0B-9040-B678B189C227}" type="presOf" srcId="{A373CF95-7D42-40B9-93B5-6991C35351D9}" destId="{4138B97E-792E-480E-9266-8360A471B83F}" srcOrd="0" destOrd="1" presId="urn:microsoft.com/office/officeart/2005/8/layout/hList1"/>
    <dgm:cxn modelId="{BB444779-88E2-4787-AEE7-B8281A3AB4BE}" type="presOf" srcId="{359DD0EA-D6BC-4255-B451-53B6E3AE37DF}" destId="{7A5B0C7B-AE4B-4DE1-86EA-E959AAE95683}" srcOrd="0" destOrd="0" presId="urn:microsoft.com/office/officeart/2005/8/layout/hList1"/>
    <dgm:cxn modelId="{DC08C410-31CD-4205-8AE1-9EE45F0D931D}" type="presOf" srcId="{6C1498BB-86B7-41B0-9B43-9F4368A07EC3}" destId="{44E69916-8B19-4F1C-9ACC-8FD209C2400E}" srcOrd="0" destOrd="3" presId="urn:microsoft.com/office/officeart/2005/8/layout/hList1"/>
    <dgm:cxn modelId="{F83BFE44-97BC-4E84-9069-BB324B559F0A}" srcId="{FECADF09-8113-4003-BB66-945A455ABACF}" destId="{359DD0EA-D6BC-4255-B451-53B6E3AE37DF}" srcOrd="1" destOrd="0" parTransId="{A8C598BA-9B4E-4C6B-8063-3A275B303D65}" sibTransId="{7DE4051E-0D46-4EA0-B086-28F8F3B990E2}"/>
    <dgm:cxn modelId="{EC269513-A211-481A-B0E0-C59B61DEB378}" type="presOf" srcId="{C79495B5-E587-412E-A0E8-F31C9B1C1E70}" destId="{4138B97E-792E-480E-9266-8360A471B83F}" srcOrd="0" destOrd="4" presId="urn:microsoft.com/office/officeart/2005/8/layout/hList1"/>
    <dgm:cxn modelId="{DEDBDBE3-1634-45EB-A3A3-D043A862D00D}" srcId="{844CC39C-A3B3-4E09-95EB-DABB656CFF68}" destId="{05C14D5B-2BC5-4A48-993D-395BE7BBAAE3}" srcOrd="1" destOrd="0" parTransId="{8A42A64C-B17A-40E7-AE67-54F442563DE1}" sibTransId="{295E10C0-3D93-489C-9F48-34A11C06265A}"/>
    <dgm:cxn modelId="{B7149004-92F9-4DF5-BA81-576ACB7A2E08}" srcId="{359DD0EA-D6BC-4255-B451-53B6E3AE37DF}" destId="{A373CF95-7D42-40B9-93B5-6991C35351D9}" srcOrd="1" destOrd="0" parTransId="{F956CA1E-4240-4674-9872-0065D2CCF4EE}" sibTransId="{3024FE7A-9666-49E4-AEF3-4A87E63FCA19}"/>
    <dgm:cxn modelId="{111CFCC6-767C-4051-B379-564BC5E1C77C}" srcId="{359DD0EA-D6BC-4255-B451-53B6E3AE37DF}" destId="{C79495B5-E587-412E-A0E8-F31C9B1C1E70}" srcOrd="4" destOrd="0" parTransId="{FC98ECE0-574B-4949-A6D4-71BA25C352E1}" sibTransId="{FD65939D-948F-4816-AEE5-4F993F3DFD13}"/>
    <dgm:cxn modelId="{CBC8AD99-1C2D-4C44-8797-FEC182415095}" type="presOf" srcId="{FECADF09-8113-4003-BB66-945A455ABACF}" destId="{63CD2251-FC86-4B23-812F-AEAEBB3F3556}" srcOrd="0" destOrd="0" presId="urn:microsoft.com/office/officeart/2005/8/layout/hList1"/>
    <dgm:cxn modelId="{09C0D356-7768-4E88-BA3A-00FED8E3937C}" type="presOf" srcId="{09CD70B8-89D2-495F-AD51-3A835362F102}" destId="{44E69916-8B19-4F1C-9ACC-8FD209C2400E}" srcOrd="0" destOrd="4" presId="urn:microsoft.com/office/officeart/2005/8/layout/hList1"/>
    <dgm:cxn modelId="{90728577-D07C-41EE-A1DE-CFAE98C8E5B4}" srcId="{844CC39C-A3B3-4E09-95EB-DABB656CFF68}" destId="{6C1498BB-86B7-41B0-9B43-9F4368A07EC3}" srcOrd="3" destOrd="0" parTransId="{53ECD2D7-1F41-40B2-9E40-DD65B0CAF9A4}" sibTransId="{7EE6FE68-7C40-4697-BD61-E031CFD14198}"/>
    <dgm:cxn modelId="{2E028580-D335-499C-8EC6-FB9152771DC4}" type="presOf" srcId="{5313527B-FB91-44E1-B2C9-A7276E97F922}" destId="{4138B97E-792E-480E-9266-8360A471B83F}" srcOrd="0" destOrd="3" presId="urn:microsoft.com/office/officeart/2005/8/layout/hList1"/>
    <dgm:cxn modelId="{4A317356-5942-4B04-91E1-79D7D46D5616}" srcId="{844CC39C-A3B3-4E09-95EB-DABB656CFF68}" destId="{3D9FD8DA-1256-4994-AD10-D5B969F7BFAD}" srcOrd="0" destOrd="0" parTransId="{FAB1BCB2-DEBE-4789-B2C3-4B553D5BB374}" sibTransId="{FB3D3AB2-BAB4-4AAB-A9DC-05452FA6DCCC}"/>
    <dgm:cxn modelId="{AC169743-97C8-469B-9C6E-4CDE910C4558}" srcId="{FECADF09-8113-4003-BB66-945A455ABACF}" destId="{844CC39C-A3B3-4E09-95EB-DABB656CFF68}" srcOrd="0" destOrd="0" parTransId="{43084EE2-736C-4AC6-95EE-22123F54EE66}" sibTransId="{E7F725C6-8D49-495B-B412-83ECAB743886}"/>
    <dgm:cxn modelId="{36D53537-B644-4E82-86D9-4846AB36471B}" srcId="{359DD0EA-D6BC-4255-B451-53B6E3AE37DF}" destId="{5313527B-FB91-44E1-B2C9-A7276E97F922}" srcOrd="3" destOrd="0" parTransId="{144AA4A7-BCDD-42E5-B946-C2C285BC3981}" sibTransId="{D76C9954-6173-40C1-87AD-203BBDBC0BA8}"/>
    <dgm:cxn modelId="{55F64DB2-DA58-4F45-B83B-08491625C128}" srcId="{359DD0EA-D6BC-4255-B451-53B6E3AE37DF}" destId="{7D68D164-A7A7-4C92-AEF5-78EA0A22E058}" srcOrd="2" destOrd="0" parTransId="{C746B587-FFCE-4DE6-A5E7-CEBBF74D51AF}" sibTransId="{7F0C8250-F1A6-4DC2-8527-D41BE942500C}"/>
    <dgm:cxn modelId="{4310E96B-43C1-4F4E-8EA9-3C0BE03A4546}" srcId="{359DD0EA-D6BC-4255-B451-53B6E3AE37DF}" destId="{9FCB2955-6C51-4C82-8CCC-8CD7C93FF4BB}" srcOrd="0" destOrd="0" parTransId="{15ECA355-D331-450D-8482-1775B58FDEA0}" sibTransId="{9B1BCF56-2DA7-4E5B-BD95-F1DA8C181F9F}"/>
    <dgm:cxn modelId="{96D1AC07-5367-4E98-8F54-575389F2EEC2}" type="presOf" srcId="{9FCB2955-6C51-4C82-8CCC-8CD7C93FF4BB}" destId="{4138B97E-792E-480E-9266-8360A471B83F}" srcOrd="0" destOrd="0" presId="urn:microsoft.com/office/officeart/2005/8/layout/hList1"/>
    <dgm:cxn modelId="{4865197B-45F3-4E21-A41A-7357F3DC84F0}" type="presOf" srcId="{EDA79A6F-9248-45FB-B702-9949926B58B0}" destId="{44E69916-8B19-4F1C-9ACC-8FD209C2400E}" srcOrd="0" destOrd="2" presId="urn:microsoft.com/office/officeart/2005/8/layout/hList1"/>
    <dgm:cxn modelId="{F73404AD-5F76-4A24-A657-0958A0FB59C2}" type="presOf" srcId="{05C14D5B-2BC5-4A48-993D-395BE7BBAAE3}" destId="{44E69916-8B19-4F1C-9ACC-8FD209C2400E}" srcOrd="0" destOrd="1" presId="urn:microsoft.com/office/officeart/2005/8/layout/hList1"/>
    <dgm:cxn modelId="{283412E2-56DE-44F5-B5DC-B1E2A9C4E58C}" type="presOf" srcId="{844CC39C-A3B3-4E09-95EB-DABB656CFF68}" destId="{1E58FEDC-33D5-4841-A027-CB4751DF3D93}" srcOrd="0" destOrd="0" presId="urn:microsoft.com/office/officeart/2005/8/layout/hList1"/>
    <dgm:cxn modelId="{DD709CCD-D754-42F6-ADB1-ADDDABF9C6E4}" srcId="{844CC39C-A3B3-4E09-95EB-DABB656CFF68}" destId="{09CD70B8-89D2-495F-AD51-3A835362F102}" srcOrd="4" destOrd="0" parTransId="{F882E10B-1C5C-44D5-8D6D-6B6DC57FEDD0}" sibTransId="{34D610D7-E8A2-4D54-A446-7A882B7525B4}"/>
    <dgm:cxn modelId="{941637D3-37CE-476D-A8F6-51CBD8060842}" type="presOf" srcId="{7D68D164-A7A7-4C92-AEF5-78EA0A22E058}" destId="{4138B97E-792E-480E-9266-8360A471B83F}" srcOrd="0" destOrd="2" presId="urn:microsoft.com/office/officeart/2005/8/layout/hList1"/>
    <dgm:cxn modelId="{14EEC950-0F35-4AF3-87E5-2B16BFDA380D}" type="presOf" srcId="{3D9FD8DA-1256-4994-AD10-D5B969F7BFAD}" destId="{44E69916-8B19-4F1C-9ACC-8FD209C2400E}" srcOrd="0" destOrd="0" presId="urn:microsoft.com/office/officeart/2005/8/layout/hList1"/>
    <dgm:cxn modelId="{E1C2E6C1-5DB2-4AC7-97A7-008014118D23}" srcId="{844CC39C-A3B3-4E09-95EB-DABB656CFF68}" destId="{EDA79A6F-9248-45FB-B702-9949926B58B0}" srcOrd="2" destOrd="0" parTransId="{DC1343EC-2A4E-446E-A3C9-1A950D3F35DE}" sibTransId="{8A318111-BA9E-455C-A78B-6FA032E56EF2}"/>
    <dgm:cxn modelId="{FDC7BCEE-4996-414F-83B5-9774F324420E}" type="presParOf" srcId="{63CD2251-FC86-4B23-812F-AEAEBB3F3556}" destId="{81D96264-7B5A-4086-AC97-47A2316A5DF7}" srcOrd="0" destOrd="0" presId="urn:microsoft.com/office/officeart/2005/8/layout/hList1"/>
    <dgm:cxn modelId="{4670635F-1198-42EF-9E01-3A98D2D1BA4D}" type="presParOf" srcId="{81D96264-7B5A-4086-AC97-47A2316A5DF7}" destId="{1E58FEDC-33D5-4841-A027-CB4751DF3D93}" srcOrd="0" destOrd="0" presId="urn:microsoft.com/office/officeart/2005/8/layout/hList1"/>
    <dgm:cxn modelId="{A5A7D776-B7FD-4C4A-A3E9-9342C8B928FC}" type="presParOf" srcId="{81D96264-7B5A-4086-AC97-47A2316A5DF7}" destId="{44E69916-8B19-4F1C-9ACC-8FD209C2400E}" srcOrd="1" destOrd="0" presId="urn:microsoft.com/office/officeart/2005/8/layout/hList1"/>
    <dgm:cxn modelId="{B4835D00-0C7F-4D2B-8131-51E5A000992B}" type="presParOf" srcId="{63CD2251-FC86-4B23-812F-AEAEBB3F3556}" destId="{2B727FD1-A074-42C5-BC6A-63687540E122}" srcOrd="1" destOrd="0" presId="urn:microsoft.com/office/officeart/2005/8/layout/hList1"/>
    <dgm:cxn modelId="{0791AFB6-FD1B-47D1-87E7-C27661A55D98}" type="presParOf" srcId="{63CD2251-FC86-4B23-812F-AEAEBB3F3556}" destId="{F0D25886-81C9-42A5-915F-731C69B968FA}" srcOrd="2" destOrd="0" presId="urn:microsoft.com/office/officeart/2005/8/layout/hList1"/>
    <dgm:cxn modelId="{A839F324-C0B5-4E9F-A975-3BE43D5CA02D}" type="presParOf" srcId="{F0D25886-81C9-42A5-915F-731C69B968FA}" destId="{7A5B0C7B-AE4B-4DE1-86EA-E959AAE95683}" srcOrd="0" destOrd="0" presId="urn:microsoft.com/office/officeart/2005/8/layout/hList1"/>
    <dgm:cxn modelId="{C584C87C-9DBE-417E-902F-4E77DEC68D0C}" type="presParOf" srcId="{F0D25886-81C9-42A5-915F-731C69B968FA}" destId="{4138B97E-792E-480E-9266-8360A471B83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CADF09-8113-4003-BB66-945A455ABAC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3BEF2F03-1A76-4848-B1A2-4ED921B2B86B}">
      <dgm:prSet phldrT="[Text]"/>
      <dgm:spPr/>
      <dgm:t>
        <a:bodyPr/>
        <a:lstStyle/>
        <a:p>
          <a:r>
            <a:rPr lang="en-US" dirty="0" smtClean="0"/>
            <a:t>Single-screen user interface</a:t>
          </a:r>
          <a:endParaRPr lang="en-US" dirty="0"/>
        </a:p>
      </dgm:t>
    </dgm:pt>
    <dgm:pt modelId="{9B8B1D0E-D178-4314-AA0E-719F46F242B0}" type="parTrans" cxnId="{D00625B2-7137-4877-96B5-1220004C9410}">
      <dgm:prSet/>
      <dgm:spPr/>
      <dgm:t>
        <a:bodyPr/>
        <a:lstStyle/>
        <a:p>
          <a:endParaRPr lang="en-US"/>
        </a:p>
      </dgm:t>
    </dgm:pt>
    <dgm:pt modelId="{8C881872-ACE8-4EEF-84CD-02B8931FDA74}" type="sibTrans" cxnId="{D00625B2-7137-4877-96B5-1220004C9410}">
      <dgm:prSet/>
      <dgm:spPr/>
      <dgm:t>
        <a:bodyPr/>
        <a:lstStyle/>
        <a:p>
          <a:endParaRPr lang="en-US"/>
        </a:p>
      </dgm:t>
    </dgm:pt>
    <dgm:pt modelId="{359DD0EA-D6BC-4255-B451-53B6E3AE37DF}">
      <dgm:prSet phldrT="[Text]"/>
      <dgm:spPr/>
      <dgm:t>
        <a:bodyPr/>
        <a:lstStyle/>
        <a:p>
          <a:r>
            <a:rPr lang="en-US" dirty="0" smtClean="0"/>
            <a:t>Benefits</a:t>
          </a:r>
          <a:endParaRPr lang="en-US" dirty="0"/>
        </a:p>
      </dgm:t>
    </dgm:pt>
    <dgm:pt modelId="{A8C598BA-9B4E-4C6B-8063-3A275B303D65}" type="parTrans" cxnId="{F83BFE44-97BC-4E84-9069-BB324B559F0A}">
      <dgm:prSet/>
      <dgm:spPr/>
      <dgm:t>
        <a:bodyPr/>
        <a:lstStyle/>
        <a:p>
          <a:endParaRPr lang="en-US"/>
        </a:p>
      </dgm:t>
    </dgm:pt>
    <dgm:pt modelId="{7DE4051E-0D46-4EA0-B086-28F8F3B990E2}" type="sibTrans" cxnId="{F83BFE44-97BC-4E84-9069-BB324B559F0A}">
      <dgm:prSet/>
      <dgm:spPr/>
      <dgm:t>
        <a:bodyPr/>
        <a:lstStyle/>
        <a:p>
          <a:endParaRPr lang="en-US"/>
        </a:p>
      </dgm:t>
    </dgm:pt>
    <dgm:pt modelId="{9FCB2955-6C51-4C82-8CCC-8CD7C93FF4BB}">
      <dgm:prSet phldrT="[Text]"/>
      <dgm:spPr/>
      <dgm:t>
        <a:bodyPr/>
        <a:lstStyle/>
        <a:p>
          <a:r>
            <a:rPr lang="en-US" dirty="0" smtClean="0"/>
            <a:t>Provides instant overview and insight in a single workspace.</a:t>
          </a:r>
          <a:endParaRPr lang="en-US" dirty="0"/>
        </a:p>
      </dgm:t>
    </dgm:pt>
    <dgm:pt modelId="{15ECA355-D331-450D-8482-1775B58FDEA0}" type="parTrans" cxnId="{4310E96B-43C1-4F4E-8EA9-3C0BE03A4546}">
      <dgm:prSet/>
      <dgm:spPr/>
      <dgm:t>
        <a:bodyPr/>
        <a:lstStyle/>
        <a:p>
          <a:endParaRPr lang="en-US"/>
        </a:p>
      </dgm:t>
    </dgm:pt>
    <dgm:pt modelId="{9B1BCF56-2DA7-4E5B-BD95-F1DA8C181F9F}" type="sibTrans" cxnId="{4310E96B-43C1-4F4E-8EA9-3C0BE03A4546}">
      <dgm:prSet/>
      <dgm:spPr/>
      <dgm:t>
        <a:bodyPr/>
        <a:lstStyle/>
        <a:p>
          <a:endParaRPr lang="en-US"/>
        </a:p>
      </dgm:t>
    </dgm:pt>
    <dgm:pt modelId="{974BEFC3-74A3-4D18-8C45-97752A8D57DA}">
      <dgm:prSet phldrT="[Text]"/>
      <dgm:spPr/>
      <dgm:t>
        <a:bodyPr/>
        <a:lstStyle/>
        <a:p>
          <a:r>
            <a:rPr lang="en-US" dirty="0" smtClean="0"/>
            <a:t>Comprehensive instrument and asset class support</a:t>
          </a:r>
          <a:endParaRPr lang="en-US" dirty="0"/>
        </a:p>
      </dgm:t>
    </dgm:pt>
    <dgm:pt modelId="{39C23E7D-3758-4C28-9D5A-4CB76B44A93B}" type="parTrans" cxnId="{ACB998D7-FA90-41C3-9388-B9EA3B0EF789}">
      <dgm:prSet/>
      <dgm:spPr/>
      <dgm:t>
        <a:bodyPr/>
        <a:lstStyle/>
        <a:p>
          <a:endParaRPr lang="en-US"/>
        </a:p>
      </dgm:t>
    </dgm:pt>
    <dgm:pt modelId="{BB259975-9E91-41D3-AC9E-6A79C8654ACD}" type="sibTrans" cxnId="{ACB998D7-FA90-41C3-9388-B9EA3B0EF789}">
      <dgm:prSet/>
      <dgm:spPr/>
      <dgm:t>
        <a:bodyPr/>
        <a:lstStyle/>
        <a:p>
          <a:endParaRPr lang="en-US"/>
        </a:p>
      </dgm:t>
    </dgm:pt>
    <dgm:pt modelId="{6BE600CB-EF37-4950-86FF-0EFF4992099F}">
      <dgm:prSet phldrT="[Text]"/>
      <dgm:spPr/>
      <dgm:t>
        <a:bodyPr/>
        <a:lstStyle/>
        <a:p>
          <a:r>
            <a:rPr lang="en-US" dirty="0" smtClean="0"/>
            <a:t>Widens the scope of your investment opportunities.</a:t>
          </a:r>
          <a:endParaRPr lang="en-US" dirty="0"/>
        </a:p>
      </dgm:t>
    </dgm:pt>
    <dgm:pt modelId="{5FEBD2F9-EFE6-452C-8072-B626E0427C12}" type="parTrans" cxnId="{A03AB3AC-676A-4568-8EA0-DFDE2A82C334}">
      <dgm:prSet/>
      <dgm:spPr/>
      <dgm:t>
        <a:bodyPr/>
        <a:lstStyle/>
        <a:p>
          <a:endParaRPr lang="en-US"/>
        </a:p>
      </dgm:t>
    </dgm:pt>
    <dgm:pt modelId="{F994278F-79CF-4CB5-B520-87E689695BB8}" type="sibTrans" cxnId="{A03AB3AC-676A-4568-8EA0-DFDE2A82C334}">
      <dgm:prSet/>
      <dgm:spPr/>
      <dgm:t>
        <a:bodyPr/>
        <a:lstStyle/>
        <a:p>
          <a:endParaRPr lang="en-US"/>
        </a:p>
      </dgm:t>
    </dgm:pt>
    <dgm:pt modelId="{EEFE384C-FD02-4028-8964-DCA4E538ACE1}">
      <dgm:prSet phldrT="[Text]"/>
      <dgm:spPr/>
      <dgm:t>
        <a:bodyPr/>
        <a:lstStyle/>
        <a:p>
          <a:endParaRPr lang="en-US" dirty="0"/>
        </a:p>
      </dgm:t>
    </dgm:pt>
    <dgm:pt modelId="{806B7718-004F-42DE-BA1E-1834B856B915}" type="parTrans" cxnId="{689BC444-4D2C-4B39-85DB-355A8333FB7F}">
      <dgm:prSet/>
      <dgm:spPr/>
      <dgm:t>
        <a:bodyPr/>
        <a:lstStyle/>
        <a:p>
          <a:endParaRPr lang="en-US"/>
        </a:p>
      </dgm:t>
    </dgm:pt>
    <dgm:pt modelId="{BDF098A0-E597-4380-98EE-F716F5BE841D}" type="sibTrans" cxnId="{689BC444-4D2C-4B39-85DB-355A8333FB7F}">
      <dgm:prSet/>
      <dgm:spPr/>
      <dgm:t>
        <a:bodyPr/>
        <a:lstStyle/>
        <a:p>
          <a:endParaRPr lang="en-US"/>
        </a:p>
      </dgm:t>
    </dgm:pt>
    <dgm:pt modelId="{A646A4AD-E383-45B5-B895-6BB87E97D9BF}">
      <dgm:prSet phldrT="[Text]"/>
      <dgm:spPr/>
      <dgm:t>
        <a:bodyPr/>
        <a:lstStyle/>
        <a:p>
          <a:r>
            <a:rPr lang="en-US" dirty="0" smtClean="0"/>
            <a:t>Highly automated workflows</a:t>
          </a:r>
          <a:endParaRPr lang="en-US" dirty="0"/>
        </a:p>
      </dgm:t>
    </dgm:pt>
    <dgm:pt modelId="{021F97CE-6826-46A8-84E6-59E22E1AF432}" type="parTrans" cxnId="{849E4DB0-2369-43ED-8421-C2E477D86961}">
      <dgm:prSet/>
      <dgm:spPr/>
      <dgm:t>
        <a:bodyPr/>
        <a:lstStyle/>
        <a:p>
          <a:endParaRPr lang="en-US"/>
        </a:p>
      </dgm:t>
    </dgm:pt>
    <dgm:pt modelId="{70C83627-86D8-40B3-8AF1-672942FE4D64}" type="sibTrans" cxnId="{849E4DB0-2369-43ED-8421-C2E477D86961}">
      <dgm:prSet/>
      <dgm:spPr/>
      <dgm:t>
        <a:bodyPr/>
        <a:lstStyle/>
        <a:p>
          <a:endParaRPr lang="en-US"/>
        </a:p>
      </dgm:t>
    </dgm:pt>
    <dgm:pt modelId="{105E5A57-DCB8-4B2C-92D0-504793DD15A9}">
      <dgm:prSet phldrT="[Text]"/>
      <dgm:spPr/>
      <dgm:t>
        <a:bodyPr/>
        <a:lstStyle/>
        <a:p>
          <a:r>
            <a:rPr lang="en-US" dirty="0" smtClean="0"/>
            <a:t>Enables alpha generation instead of manual administration.</a:t>
          </a:r>
          <a:endParaRPr lang="en-US" dirty="0"/>
        </a:p>
      </dgm:t>
    </dgm:pt>
    <dgm:pt modelId="{1C8D3146-D61F-43F0-BD77-87EDBC366824}" type="parTrans" cxnId="{9F30E176-63BB-488D-9496-B8DC5FDE3497}">
      <dgm:prSet/>
      <dgm:spPr/>
      <dgm:t>
        <a:bodyPr/>
        <a:lstStyle/>
        <a:p>
          <a:endParaRPr lang="en-US"/>
        </a:p>
      </dgm:t>
    </dgm:pt>
    <dgm:pt modelId="{C8FFC771-EFF8-4F9E-904A-74CF1B6099D6}" type="sibTrans" cxnId="{9F30E176-63BB-488D-9496-B8DC5FDE3497}">
      <dgm:prSet/>
      <dgm:spPr/>
      <dgm:t>
        <a:bodyPr/>
        <a:lstStyle/>
        <a:p>
          <a:endParaRPr lang="en-US"/>
        </a:p>
      </dgm:t>
    </dgm:pt>
    <dgm:pt modelId="{96E469C3-BCC8-4AAD-BF90-1BC30572027F}">
      <dgm:prSet phldrT="[Text]"/>
      <dgm:spPr/>
      <dgm:t>
        <a:bodyPr/>
        <a:lstStyle/>
        <a:p>
          <a:r>
            <a:rPr lang="en-US" dirty="0" smtClean="0"/>
            <a:t>Automated rebalancing tool</a:t>
          </a:r>
          <a:endParaRPr lang="en-US" dirty="0"/>
        </a:p>
      </dgm:t>
    </dgm:pt>
    <dgm:pt modelId="{8C4D3D5D-9263-4DD2-9E2D-CBD4B4FE5EDF}" type="parTrans" cxnId="{F543A172-57D7-4E23-9EC5-E1B66BCE4B36}">
      <dgm:prSet/>
      <dgm:spPr/>
      <dgm:t>
        <a:bodyPr/>
        <a:lstStyle/>
        <a:p>
          <a:endParaRPr lang="en-US"/>
        </a:p>
      </dgm:t>
    </dgm:pt>
    <dgm:pt modelId="{36736597-7F4A-400A-BBAB-7CC9E8FBDA77}" type="sibTrans" cxnId="{F543A172-57D7-4E23-9EC5-E1B66BCE4B36}">
      <dgm:prSet/>
      <dgm:spPr/>
      <dgm:t>
        <a:bodyPr/>
        <a:lstStyle/>
        <a:p>
          <a:endParaRPr lang="en-US"/>
        </a:p>
      </dgm:t>
    </dgm:pt>
    <dgm:pt modelId="{EC3E0931-C262-450F-9B6B-4432C9C26FAA}">
      <dgm:prSet phldrT="[Text]"/>
      <dgm:spPr/>
      <dgm:t>
        <a:bodyPr/>
        <a:lstStyle/>
        <a:p>
          <a:r>
            <a:rPr lang="en-US" dirty="0" smtClean="0"/>
            <a:t>Ensures you stay within client mandates and desired risk levels.</a:t>
          </a:r>
          <a:endParaRPr lang="en-US" dirty="0"/>
        </a:p>
      </dgm:t>
    </dgm:pt>
    <dgm:pt modelId="{F7E8BF6F-E712-453C-86F8-B9748127844F}" type="parTrans" cxnId="{7A445F0E-568F-41F3-AFAC-DDB782821B2F}">
      <dgm:prSet/>
      <dgm:spPr/>
      <dgm:t>
        <a:bodyPr/>
        <a:lstStyle/>
        <a:p>
          <a:endParaRPr lang="en-US"/>
        </a:p>
      </dgm:t>
    </dgm:pt>
    <dgm:pt modelId="{D210F095-51E2-4115-9E84-9556C67D4E9E}" type="sibTrans" cxnId="{7A445F0E-568F-41F3-AFAC-DDB782821B2F}">
      <dgm:prSet/>
      <dgm:spPr/>
      <dgm:t>
        <a:bodyPr/>
        <a:lstStyle/>
        <a:p>
          <a:endParaRPr lang="en-US"/>
        </a:p>
      </dgm:t>
    </dgm:pt>
    <dgm:pt modelId="{049D9E7D-C25E-4286-8BDD-3D423E33E715}">
      <dgm:prSet phldrT="[Text]"/>
      <dgm:spPr/>
      <dgm:t>
        <a:bodyPr/>
        <a:lstStyle/>
        <a:p>
          <a:r>
            <a:rPr lang="en-US" dirty="0" smtClean="0"/>
            <a:t>Single-view portfolio sheet</a:t>
          </a:r>
          <a:endParaRPr lang="en-US" dirty="0"/>
        </a:p>
      </dgm:t>
    </dgm:pt>
    <dgm:pt modelId="{9B2BAA89-0F95-4D31-B42D-23F02F2280BB}" type="parTrans" cxnId="{955808D9-ABF9-4172-9A3F-D8180EDCAF08}">
      <dgm:prSet/>
      <dgm:spPr/>
      <dgm:t>
        <a:bodyPr/>
        <a:lstStyle/>
        <a:p>
          <a:endParaRPr lang="en-US"/>
        </a:p>
      </dgm:t>
    </dgm:pt>
    <dgm:pt modelId="{4E437FAD-18B8-4BFE-A0A9-01A9C6BF09FB}" type="sibTrans" cxnId="{955808D9-ABF9-4172-9A3F-D8180EDCAF08}">
      <dgm:prSet/>
      <dgm:spPr/>
      <dgm:t>
        <a:bodyPr/>
        <a:lstStyle/>
        <a:p>
          <a:endParaRPr lang="en-US"/>
        </a:p>
      </dgm:t>
    </dgm:pt>
    <dgm:pt modelId="{C6C55D86-EB23-4590-B31F-D2AEE29D9C77}">
      <dgm:prSet phldrT="[Text]"/>
      <dgm:spPr/>
      <dgm:t>
        <a:bodyPr/>
        <a:lstStyle/>
        <a:p>
          <a:r>
            <a:rPr lang="en-US" dirty="0" smtClean="0"/>
            <a:t>Allows you to view portfolio information and run simulations and validations in one screen.</a:t>
          </a:r>
          <a:endParaRPr lang="en-US" dirty="0"/>
        </a:p>
      </dgm:t>
    </dgm:pt>
    <dgm:pt modelId="{27AC7498-6C42-44A7-A384-6B4CAA4F3127}" type="parTrans" cxnId="{0E77D5FD-3AED-4B71-A8A7-41D86E2EDEB5}">
      <dgm:prSet/>
      <dgm:spPr/>
      <dgm:t>
        <a:bodyPr/>
        <a:lstStyle/>
        <a:p>
          <a:endParaRPr lang="en-US"/>
        </a:p>
      </dgm:t>
    </dgm:pt>
    <dgm:pt modelId="{0227073A-1078-4621-9D46-D3D2D2959931}" type="sibTrans" cxnId="{0E77D5FD-3AED-4B71-A8A7-41D86E2EDEB5}">
      <dgm:prSet/>
      <dgm:spPr/>
      <dgm:t>
        <a:bodyPr/>
        <a:lstStyle/>
        <a:p>
          <a:endParaRPr lang="en-US"/>
        </a:p>
      </dgm:t>
    </dgm:pt>
    <dgm:pt modelId="{4954CC01-CF98-48DB-9B9B-7F01E9A99C67}">
      <dgm:prSet phldrT="[Text]"/>
      <dgm:spPr/>
      <dgm:t>
        <a:bodyPr/>
        <a:lstStyle/>
        <a:p>
          <a:r>
            <a:rPr lang="en-US" dirty="0" smtClean="0"/>
            <a:t>Integrated risk and performance analytics</a:t>
          </a:r>
          <a:endParaRPr lang="en-US" dirty="0"/>
        </a:p>
      </dgm:t>
    </dgm:pt>
    <dgm:pt modelId="{A3C89812-76DE-424A-A118-D799DBD16DEF}" type="parTrans" cxnId="{6C4950B7-86D7-4CF4-A6A1-A6902C1D742E}">
      <dgm:prSet/>
      <dgm:spPr/>
      <dgm:t>
        <a:bodyPr/>
        <a:lstStyle/>
        <a:p>
          <a:endParaRPr lang="en-US"/>
        </a:p>
      </dgm:t>
    </dgm:pt>
    <dgm:pt modelId="{7055A1E0-5F3A-4081-BC83-B1E83C6091EF}" type="sibTrans" cxnId="{6C4950B7-86D7-4CF4-A6A1-A6902C1D742E}">
      <dgm:prSet/>
      <dgm:spPr/>
      <dgm:t>
        <a:bodyPr/>
        <a:lstStyle/>
        <a:p>
          <a:endParaRPr lang="en-US"/>
        </a:p>
      </dgm:t>
    </dgm:pt>
    <dgm:pt modelId="{33506768-F550-4C50-BCC1-481ABD841731}">
      <dgm:prSet phldrT="[Text]"/>
      <dgm:spPr/>
      <dgm:t>
        <a:bodyPr/>
        <a:lstStyle/>
        <a:p>
          <a:r>
            <a:rPr lang="en-US" dirty="0" smtClean="0"/>
            <a:t>Enables you to make more informed investment simulations/strategies/decisions</a:t>
          </a:r>
          <a:endParaRPr lang="en-US" dirty="0"/>
        </a:p>
      </dgm:t>
    </dgm:pt>
    <dgm:pt modelId="{81915113-016A-4891-8F75-99D741F8FE70}" type="parTrans" cxnId="{56700457-B1B0-44EB-9FC3-239F50075E4F}">
      <dgm:prSet/>
      <dgm:spPr/>
      <dgm:t>
        <a:bodyPr/>
        <a:lstStyle/>
        <a:p>
          <a:endParaRPr lang="en-US"/>
        </a:p>
      </dgm:t>
    </dgm:pt>
    <dgm:pt modelId="{7EDC923A-2F85-4CAE-88D9-6262A094971D}" type="sibTrans" cxnId="{56700457-B1B0-44EB-9FC3-239F50075E4F}">
      <dgm:prSet/>
      <dgm:spPr/>
      <dgm:t>
        <a:bodyPr/>
        <a:lstStyle/>
        <a:p>
          <a:endParaRPr lang="en-US"/>
        </a:p>
      </dgm:t>
    </dgm:pt>
    <dgm:pt modelId="{264522FE-25F3-464D-9EBF-57147CE44B68}">
      <dgm:prSet phldrT="[Text]"/>
      <dgm:spPr/>
      <dgm:t>
        <a:bodyPr/>
        <a:lstStyle/>
        <a:p>
          <a:endParaRPr lang="en-US" dirty="0"/>
        </a:p>
      </dgm:t>
    </dgm:pt>
    <dgm:pt modelId="{405822D1-694A-4835-9CEA-AC6758F568F8}" type="parTrans" cxnId="{53F40813-FBD9-4203-9B1B-4AB4120FC189}">
      <dgm:prSet/>
      <dgm:spPr/>
      <dgm:t>
        <a:bodyPr/>
        <a:lstStyle/>
        <a:p>
          <a:endParaRPr lang="en-US"/>
        </a:p>
      </dgm:t>
    </dgm:pt>
    <dgm:pt modelId="{CF388F13-DE2B-414F-B772-111F3EF8AFB6}" type="sibTrans" cxnId="{53F40813-FBD9-4203-9B1B-4AB4120FC189}">
      <dgm:prSet/>
      <dgm:spPr/>
      <dgm:t>
        <a:bodyPr/>
        <a:lstStyle/>
        <a:p>
          <a:endParaRPr lang="en-US"/>
        </a:p>
      </dgm:t>
    </dgm:pt>
    <dgm:pt modelId="{126D7060-8EA3-473A-AB85-169A1A637B75}">
      <dgm:prSet phldrT="[Text]"/>
      <dgm:spPr/>
      <dgm:t>
        <a:bodyPr/>
        <a:lstStyle/>
        <a:p>
          <a:endParaRPr lang="en-US" dirty="0"/>
        </a:p>
      </dgm:t>
    </dgm:pt>
    <dgm:pt modelId="{C8DB5EC9-48F9-4458-A5EF-0845DB8E1C66}" type="parTrans" cxnId="{421D8249-2F53-452C-AF07-3F7DECC319A6}">
      <dgm:prSet/>
      <dgm:spPr/>
      <dgm:t>
        <a:bodyPr/>
        <a:lstStyle/>
        <a:p>
          <a:endParaRPr lang="en-US"/>
        </a:p>
      </dgm:t>
    </dgm:pt>
    <dgm:pt modelId="{7E11C41F-B11A-4E25-86F0-5EFEB9E3983D}" type="sibTrans" cxnId="{421D8249-2F53-452C-AF07-3F7DECC319A6}">
      <dgm:prSet/>
      <dgm:spPr/>
      <dgm:t>
        <a:bodyPr/>
        <a:lstStyle/>
        <a:p>
          <a:endParaRPr lang="en-US"/>
        </a:p>
      </dgm:t>
    </dgm:pt>
    <dgm:pt modelId="{7361F7EF-70A8-4986-887F-BB04B8E03EF4}">
      <dgm:prSet phldrT="[Text]"/>
      <dgm:spPr/>
      <dgm:t>
        <a:bodyPr/>
        <a:lstStyle/>
        <a:p>
          <a:endParaRPr lang="en-US" dirty="0"/>
        </a:p>
      </dgm:t>
    </dgm:pt>
    <dgm:pt modelId="{5203569D-7D49-4B3D-AF30-5D1E9FA5B825}" type="parTrans" cxnId="{4F503F7C-56B9-41B7-B70B-9A37FADC76AA}">
      <dgm:prSet/>
      <dgm:spPr/>
      <dgm:t>
        <a:bodyPr/>
        <a:lstStyle/>
        <a:p>
          <a:endParaRPr lang="en-US"/>
        </a:p>
      </dgm:t>
    </dgm:pt>
    <dgm:pt modelId="{BA7DC5AD-2169-406E-B57E-4C4EEAD52073}" type="sibTrans" cxnId="{4F503F7C-56B9-41B7-B70B-9A37FADC76AA}">
      <dgm:prSet/>
      <dgm:spPr/>
      <dgm:t>
        <a:bodyPr/>
        <a:lstStyle/>
        <a:p>
          <a:endParaRPr lang="en-US"/>
        </a:p>
      </dgm:t>
    </dgm:pt>
    <dgm:pt modelId="{DD2786E0-E6D2-459A-A15B-26C778866B28}">
      <dgm:prSet phldrT="[Text]"/>
      <dgm:spPr/>
      <dgm:t>
        <a:bodyPr/>
        <a:lstStyle/>
        <a:p>
          <a:endParaRPr lang="en-US" dirty="0"/>
        </a:p>
      </dgm:t>
    </dgm:pt>
    <dgm:pt modelId="{8EA85965-BC28-42C7-B401-3B6E875B6C66}" type="parTrans" cxnId="{68EC7150-EB80-4A40-9B8B-91A49A2E35DE}">
      <dgm:prSet/>
      <dgm:spPr/>
      <dgm:t>
        <a:bodyPr/>
        <a:lstStyle/>
        <a:p>
          <a:endParaRPr lang="en-US"/>
        </a:p>
      </dgm:t>
    </dgm:pt>
    <dgm:pt modelId="{187C01F1-DF4E-48D8-BA43-E6D848006D84}" type="sibTrans" cxnId="{68EC7150-EB80-4A40-9B8B-91A49A2E35DE}">
      <dgm:prSet/>
      <dgm:spPr/>
      <dgm:t>
        <a:bodyPr/>
        <a:lstStyle/>
        <a:p>
          <a:endParaRPr lang="en-US"/>
        </a:p>
      </dgm:t>
    </dgm:pt>
    <dgm:pt modelId="{63CD2251-FC86-4B23-812F-AEAEBB3F3556}" type="pres">
      <dgm:prSet presAssocID="{FECADF09-8113-4003-BB66-945A455ABACF}" presName="Name0" presStyleCnt="0">
        <dgm:presLayoutVars>
          <dgm:dir/>
          <dgm:animLvl val="lvl"/>
          <dgm:resizeHandles val="exact"/>
        </dgm:presLayoutVars>
      </dgm:prSet>
      <dgm:spPr/>
      <dgm:t>
        <a:bodyPr/>
        <a:lstStyle/>
        <a:p>
          <a:endParaRPr lang="en-US"/>
        </a:p>
      </dgm:t>
    </dgm:pt>
    <dgm:pt modelId="{07A1DF9B-C82C-414B-8012-1F2BCC3B4F78}" type="pres">
      <dgm:prSet presAssocID="{3BEF2F03-1A76-4848-B1A2-4ED921B2B86B}" presName="composite" presStyleCnt="0"/>
      <dgm:spPr/>
    </dgm:pt>
    <dgm:pt modelId="{47FF6A79-DD50-4217-9774-F084FF6A2BE3}" type="pres">
      <dgm:prSet presAssocID="{3BEF2F03-1A76-4848-B1A2-4ED921B2B86B}" presName="parTx" presStyleLbl="alignNode1" presStyleIdx="0" presStyleCnt="2">
        <dgm:presLayoutVars>
          <dgm:chMax val="0"/>
          <dgm:chPref val="0"/>
          <dgm:bulletEnabled val="1"/>
        </dgm:presLayoutVars>
      </dgm:prSet>
      <dgm:spPr/>
      <dgm:t>
        <a:bodyPr/>
        <a:lstStyle/>
        <a:p>
          <a:endParaRPr lang="en-US"/>
        </a:p>
      </dgm:t>
    </dgm:pt>
    <dgm:pt modelId="{7CF3B03C-B6FC-40A7-859F-410FB0F1163C}" type="pres">
      <dgm:prSet presAssocID="{3BEF2F03-1A76-4848-B1A2-4ED921B2B86B}" presName="desTx" presStyleLbl="alignAccFollowNode1" presStyleIdx="0" presStyleCnt="2">
        <dgm:presLayoutVars>
          <dgm:bulletEnabled val="1"/>
        </dgm:presLayoutVars>
      </dgm:prSet>
      <dgm:spPr/>
      <dgm:t>
        <a:bodyPr/>
        <a:lstStyle/>
        <a:p>
          <a:endParaRPr lang="en-US"/>
        </a:p>
      </dgm:t>
    </dgm:pt>
    <dgm:pt modelId="{58155B88-2377-409A-BA8A-958B50679DA5}" type="pres">
      <dgm:prSet presAssocID="{8C881872-ACE8-4EEF-84CD-02B8931FDA74}" presName="space" presStyleCnt="0"/>
      <dgm:spPr/>
    </dgm:pt>
    <dgm:pt modelId="{F0D25886-81C9-42A5-915F-731C69B968FA}" type="pres">
      <dgm:prSet presAssocID="{359DD0EA-D6BC-4255-B451-53B6E3AE37DF}" presName="composite" presStyleCnt="0"/>
      <dgm:spPr/>
    </dgm:pt>
    <dgm:pt modelId="{7A5B0C7B-AE4B-4DE1-86EA-E959AAE95683}" type="pres">
      <dgm:prSet presAssocID="{359DD0EA-D6BC-4255-B451-53B6E3AE37DF}" presName="parTx" presStyleLbl="alignNode1" presStyleIdx="1" presStyleCnt="2">
        <dgm:presLayoutVars>
          <dgm:chMax val="0"/>
          <dgm:chPref val="0"/>
          <dgm:bulletEnabled val="1"/>
        </dgm:presLayoutVars>
      </dgm:prSet>
      <dgm:spPr/>
      <dgm:t>
        <a:bodyPr/>
        <a:lstStyle/>
        <a:p>
          <a:endParaRPr lang="en-US"/>
        </a:p>
      </dgm:t>
    </dgm:pt>
    <dgm:pt modelId="{4138B97E-792E-480E-9266-8360A471B83F}" type="pres">
      <dgm:prSet presAssocID="{359DD0EA-D6BC-4255-B451-53B6E3AE37DF}" presName="desTx" presStyleLbl="alignAccFollowNode1" presStyleIdx="1" presStyleCnt="2">
        <dgm:presLayoutVars>
          <dgm:bulletEnabled val="1"/>
        </dgm:presLayoutVars>
      </dgm:prSet>
      <dgm:spPr/>
      <dgm:t>
        <a:bodyPr/>
        <a:lstStyle/>
        <a:p>
          <a:endParaRPr lang="en-US"/>
        </a:p>
      </dgm:t>
    </dgm:pt>
  </dgm:ptLst>
  <dgm:cxnLst>
    <dgm:cxn modelId="{E64FDD89-7559-44D7-89AA-A85DABC02060}" type="presOf" srcId="{33506768-F550-4C50-BCC1-481ABD841731}" destId="{4138B97E-792E-480E-9266-8360A471B83F}" srcOrd="0" destOrd="5" presId="urn:microsoft.com/office/officeart/2005/8/layout/hList1"/>
    <dgm:cxn modelId="{0E77D5FD-3AED-4B71-A8A7-41D86E2EDEB5}" srcId="{359DD0EA-D6BC-4255-B451-53B6E3AE37DF}" destId="{C6C55D86-EB23-4590-B31F-D2AEE29D9C77}" srcOrd="4" destOrd="0" parTransId="{27AC7498-6C42-44A7-A384-6B4CAA4F3127}" sibTransId="{0227073A-1078-4621-9D46-D3D2D2959931}"/>
    <dgm:cxn modelId="{9BB8C67A-13BE-41EE-9932-0DC85AC2EAA7}" type="presOf" srcId="{EC3E0931-C262-450F-9B6B-4432C9C26FAA}" destId="{4138B97E-792E-480E-9266-8360A471B83F}" srcOrd="0" destOrd="3" presId="urn:microsoft.com/office/officeart/2005/8/layout/hList1"/>
    <dgm:cxn modelId="{4310E96B-43C1-4F4E-8EA9-3C0BE03A4546}" srcId="{359DD0EA-D6BC-4255-B451-53B6E3AE37DF}" destId="{9FCB2955-6C51-4C82-8CCC-8CD7C93FF4BB}" srcOrd="0" destOrd="0" parTransId="{15ECA355-D331-450D-8482-1775B58FDEA0}" sibTransId="{9B1BCF56-2DA7-4E5B-BD95-F1DA8C181F9F}"/>
    <dgm:cxn modelId="{049F29A0-09DA-4102-AC29-97B339C601B7}" type="presOf" srcId="{7361F7EF-70A8-4986-887F-BB04B8E03EF4}" destId="{7CF3B03C-B6FC-40A7-859F-410FB0F1163C}" srcOrd="0" destOrd="5" presId="urn:microsoft.com/office/officeart/2005/8/layout/hList1"/>
    <dgm:cxn modelId="{D00625B2-7137-4877-96B5-1220004C9410}" srcId="{FECADF09-8113-4003-BB66-945A455ABACF}" destId="{3BEF2F03-1A76-4848-B1A2-4ED921B2B86B}" srcOrd="0" destOrd="0" parTransId="{9B8B1D0E-D178-4314-AA0E-719F46F242B0}" sibTransId="{8C881872-ACE8-4EEF-84CD-02B8931FDA74}"/>
    <dgm:cxn modelId="{F543A172-57D7-4E23-9EC5-E1B66BCE4B36}" srcId="{3BEF2F03-1A76-4848-B1A2-4ED921B2B86B}" destId="{96E469C3-BCC8-4AAD-BF90-1BC30572027F}" srcOrd="4" destOrd="0" parTransId="{8C4D3D5D-9263-4DD2-9E2D-CBD4B4FE5EDF}" sibTransId="{36736597-7F4A-400A-BBAB-7CC9E8FBDA77}"/>
    <dgm:cxn modelId="{D069B743-0B79-4E32-B1E2-80D11E9B0EA0}" type="presOf" srcId="{C6C55D86-EB23-4590-B31F-D2AEE29D9C77}" destId="{4138B97E-792E-480E-9266-8360A471B83F}" srcOrd="0" destOrd="4" presId="urn:microsoft.com/office/officeart/2005/8/layout/hList1"/>
    <dgm:cxn modelId="{62909155-337D-40F3-B48A-E811C9962F75}" type="presOf" srcId="{105E5A57-DCB8-4B2C-92D0-504793DD15A9}" destId="{4138B97E-792E-480E-9266-8360A471B83F}" srcOrd="0" destOrd="2" presId="urn:microsoft.com/office/officeart/2005/8/layout/hList1"/>
    <dgm:cxn modelId="{689BC444-4D2C-4B39-85DB-355A8333FB7F}" srcId="{3BEF2F03-1A76-4848-B1A2-4ED921B2B86B}" destId="{EEFE384C-FD02-4028-8964-DCA4E538ACE1}" srcOrd="9" destOrd="0" parTransId="{806B7718-004F-42DE-BA1E-1834B856B915}" sibTransId="{BDF098A0-E597-4380-98EE-F716F5BE841D}"/>
    <dgm:cxn modelId="{53F40813-FBD9-4203-9B1B-4AB4120FC189}" srcId="{3BEF2F03-1A76-4848-B1A2-4ED921B2B86B}" destId="{264522FE-25F3-464D-9EBF-57147CE44B68}" srcOrd="0" destOrd="0" parTransId="{405822D1-694A-4835-9CEA-AC6758F568F8}" sibTransId="{CF388F13-DE2B-414F-B772-111F3EF8AFB6}"/>
    <dgm:cxn modelId="{1890BEB1-7944-4D38-AFD7-09B5932B8B9E}" type="presOf" srcId="{264522FE-25F3-464D-9EBF-57147CE44B68}" destId="{7CF3B03C-B6FC-40A7-859F-410FB0F1163C}" srcOrd="0" destOrd="0" presId="urn:microsoft.com/office/officeart/2005/8/layout/hList1"/>
    <dgm:cxn modelId="{E96EEC19-9726-4238-89BE-C1C8621C1AFF}" type="presOf" srcId="{4954CC01-CF98-48DB-9B9B-7F01E9A99C67}" destId="{7CF3B03C-B6FC-40A7-859F-410FB0F1163C}" srcOrd="0" destOrd="8" presId="urn:microsoft.com/office/officeart/2005/8/layout/hList1"/>
    <dgm:cxn modelId="{7A445F0E-568F-41F3-AFAC-DDB782821B2F}" srcId="{359DD0EA-D6BC-4255-B451-53B6E3AE37DF}" destId="{EC3E0931-C262-450F-9B6B-4432C9C26FAA}" srcOrd="3" destOrd="0" parTransId="{F7E8BF6F-E712-453C-86F8-B9748127844F}" sibTransId="{D210F095-51E2-4115-9E84-9556C67D4E9E}"/>
    <dgm:cxn modelId="{847729B8-5B14-40EA-8233-B49706740FB6}" type="presOf" srcId="{9FCB2955-6C51-4C82-8CCC-8CD7C93FF4BB}" destId="{4138B97E-792E-480E-9266-8360A471B83F}" srcOrd="0" destOrd="0" presId="urn:microsoft.com/office/officeart/2005/8/layout/hList1"/>
    <dgm:cxn modelId="{D3392C87-FDE8-487C-BB41-99DC4B7C0908}" type="presOf" srcId="{3BEF2F03-1A76-4848-B1A2-4ED921B2B86B}" destId="{47FF6A79-DD50-4217-9774-F084FF6A2BE3}" srcOrd="0" destOrd="0" presId="urn:microsoft.com/office/officeart/2005/8/layout/hList1"/>
    <dgm:cxn modelId="{955808D9-ABF9-4172-9A3F-D8180EDCAF08}" srcId="{3BEF2F03-1A76-4848-B1A2-4ED921B2B86B}" destId="{049D9E7D-C25E-4286-8BDD-3D423E33E715}" srcOrd="6" destOrd="0" parTransId="{9B2BAA89-0F95-4D31-B42D-23F02F2280BB}" sibTransId="{4E437FAD-18B8-4BFE-A0A9-01A9C6BF09FB}"/>
    <dgm:cxn modelId="{6C4950B7-86D7-4CF4-A6A1-A6902C1D742E}" srcId="{3BEF2F03-1A76-4848-B1A2-4ED921B2B86B}" destId="{4954CC01-CF98-48DB-9B9B-7F01E9A99C67}" srcOrd="8" destOrd="0" parTransId="{A3C89812-76DE-424A-A118-D799DBD16DEF}" sibTransId="{7055A1E0-5F3A-4081-BC83-B1E83C6091EF}"/>
    <dgm:cxn modelId="{ACB998D7-FA90-41C3-9388-B9EA3B0EF789}" srcId="{3BEF2F03-1A76-4848-B1A2-4ED921B2B86B}" destId="{974BEFC3-74A3-4D18-8C45-97752A8D57DA}" srcOrd="1" destOrd="0" parTransId="{39C23E7D-3758-4C28-9D5A-4CB76B44A93B}" sibTransId="{BB259975-9E91-41D3-AC9E-6A79C8654ACD}"/>
    <dgm:cxn modelId="{3751BB84-9252-46FD-838B-20ECB82E487D}" type="presOf" srcId="{6BE600CB-EF37-4950-86FF-0EFF4992099F}" destId="{4138B97E-792E-480E-9266-8360A471B83F}" srcOrd="0" destOrd="1" presId="urn:microsoft.com/office/officeart/2005/8/layout/hList1"/>
    <dgm:cxn modelId="{68EC7150-EB80-4A40-9B8B-91A49A2E35DE}" srcId="{3BEF2F03-1A76-4848-B1A2-4ED921B2B86B}" destId="{DD2786E0-E6D2-459A-A15B-26C778866B28}" srcOrd="7" destOrd="0" parTransId="{8EA85965-BC28-42C7-B401-3B6E875B6C66}" sibTransId="{187C01F1-DF4E-48D8-BA43-E6D848006D84}"/>
    <dgm:cxn modelId="{5B23B85C-3982-4BA1-8F7A-AFE5472F89A8}" type="presOf" srcId="{126D7060-8EA3-473A-AB85-169A1A637B75}" destId="{7CF3B03C-B6FC-40A7-859F-410FB0F1163C}" srcOrd="0" destOrd="3" presId="urn:microsoft.com/office/officeart/2005/8/layout/hList1"/>
    <dgm:cxn modelId="{849E4DB0-2369-43ED-8421-C2E477D86961}" srcId="{3BEF2F03-1A76-4848-B1A2-4ED921B2B86B}" destId="{A646A4AD-E383-45B5-B895-6BB87E97D9BF}" srcOrd="2" destOrd="0" parTransId="{021F97CE-6826-46A8-84E6-59E22E1AF432}" sibTransId="{70C83627-86D8-40B3-8AF1-672942FE4D64}"/>
    <dgm:cxn modelId="{56700457-B1B0-44EB-9FC3-239F50075E4F}" srcId="{359DD0EA-D6BC-4255-B451-53B6E3AE37DF}" destId="{33506768-F550-4C50-BCC1-481ABD841731}" srcOrd="5" destOrd="0" parTransId="{81915113-016A-4891-8F75-99D741F8FE70}" sibTransId="{7EDC923A-2F85-4CAE-88D9-6262A094971D}"/>
    <dgm:cxn modelId="{6873C9DF-E721-4C3F-87EA-DD5BFCA3A60C}" type="presOf" srcId="{96E469C3-BCC8-4AAD-BF90-1BC30572027F}" destId="{7CF3B03C-B6FC-40A7-859F-410FB0F1163C}" srcOrd="0" destOrd="4" presId="urn:microsoft.com/office/officeart/2005/8/layout/hList1"/>
    <dgm:cxn modelId="{86B58503-A405-4764-A8BD-A38630CB042F}" type="presOf" srcId="{049D9E7D-C25E-4286-8BDD-3D423E33E715}" destId="{7CF3B03C-B6FC-40A7-859F-410FB0F1163C}" srcOrd="0" destOrd="6" presId="urn:microsoft.com/office/officeart/2005/8/layout/hList1"/>
    <dgm:cxn modelId="{5BDCB13F-9471-49B2-9814-EC97D95F36D2}" type="presOf" srcId="{974BEFC3-74A3-4D18-8C45-97752A8D57DA}" destId="{7CF3B03C-B6FC-40A7-859F-410FB0F1163C}" srcOrd="0" destOrd="1" presId="urn:microsoft.com/office/officeart/2005/8/layout/hList1"/>
    <dgm:cxn modelId="{6F9B7605-D4CD-4D63-9F53-19C971964884}" type="presOf" srcId="{EEFE384C-FD02-4028-8964-DCA4E538ACE1}" destId="{7CF3B03C-B6FC-40A7-859F-410FB0F1163C}" srcOrd="0" destOrd="9" presId="urn:microsoft.com/office/officeart/2005/8/layout/hList1"/>
    <dgm:cxn modelId="{FD08DEEA-A2C7-44DF-B407-7741F5AA5A36}" type="presOf" srcId="{FECADF09-8113-4003-BB66-945A455ABACF}" destId="{63CD2251-FC86-4B23-812F-AEAEBB3F3556}" srcOrd="0" destOrd="0" presId="urn:microsoft.com/office/officeart/2005/8/layout/hList1"/>
    <dgm:cxn modelId="{696D8D8F-E8C7-4DB7-9A93-9F42C8F1249C}" type="presOf" srcId="{DD2786E0-E6D2-459A-A15B-26C778866B28}" destId="{7CF3B03C-B6FC-40A7-859F-410FB0F1163C}" srcOrd="0" destOrd="7" presId="urn:microsoft.com/office/officeart/2005/8/layout/hList1"/>
    <dgm:cxn modelId="{C171E195-89BD-47B9-A1FD-B8312FD34293}" type="presOf" srcId="{359DD0EA-D6BC-4255-B451-53B6E3AE37DF}" destId="{7A5B0C7B-AE4B-4DE1-86EA-E959AAE95683}" srcOrd="0" destOrd="0" presId="urn:microsoft.com/office/officeart/2005/8/layout/hList1"/>
    <dgm:cxn modelId="{4F503F7C-56B9-41B7-B70B-9A37FADC76AA}" srcId="{3BEF2F03-1A76-4848-B1A2-4ED921B2B86B}" destId="{7361F7EF-70A8-4986-887F-BB04B8E03EF4}" srcOrd="5" destOrd="0" parTransId="{5203569D-7D49-4B3D-AF30-5D1E9FA5B825}" sibTransId="{BA7DC5AD-2169-406E-B57E-4C4EEAD52073}"/>
    <dgm:cxn modelId="{226A87C7-E4A3-43A6-83C2-7228B81CD026}" type="presOf" srcId="{A646A4AD-E383-45B5-B895-6BB87E97D9BF}" destId="{7CF3B03C-B6FC-40A7-859F-410FB0F1163C}" srcOrd="0" destOrd="2" presId="urn:microsoft.com/office/officeart/2005/8/layout/hList1"/>
    <dgm:cxn modelId="{9F30E176-63BB-488D-9496-B8DC5FDE3497}" srcId="{359DD0EA-D6BC-4255-B451-53B6E3AE37DF}" destId="{105E5A57-DCB8-4B2C-92D0-504793DD15A9}" srcOrd="2" destOrd="0" parTransId="{1C8D3146-D61F-43F0-BD77-87EDBC366824}" sibTransId="{C8FFC771-EFF8-4F9E-904A-74CF1B6099D6}"/>
    <dgm:cxn modelId="{F83BFE44-97BC-4E84-9069-BB324B559F0A}" srcId="{FECADF09-8113-4003-BB66-945A455ABACF}" destId="{359DD0EA-D6BC-4255-B451-53B6E3AE37DF}" srcOrd="1" destOrd="0" parTransId="{A8C598BA-9B4E-4C6B-8063-3A275B303D65}" sibTransId="{7DE4051E-0D46-4EA0-B086-28F8F3B990E2}"/>
    <dgm:cxn modelId="{421D8249-2F53-452C-AF07-3F7DECC319A6}" srcId="{3BEF2F03-1A76-4848-B1A2-4ED921B2B86B}" destId="{126D7060-8EA3-473A-AB85-169A1A637B75}" srcOrd="3" destOrd="0" parTransId="{C8DB5EC9-48F9-4458-A5EF-0845DB8E1C66}" sibTransId="{7E11C41F-B11A-4E25-86F0-5EFEB9E3983D}"/>
    <dgm:cxn modelId="{A03AB3AC-676A-4568-8EA0-DFDE2A82C334}" srcId="{359DD0EA-D6BC-4255-B451-53B6E3AE37DF}" destId="{6BE600CB-EF37-4950-86FF-0EFF4992099F}" srcOrd="1" destOrd="0" parTransId="{5FEBD2F9-EFE6-452C-8072-B626E0427C12}" sibTransId="{F994278F-79CF-4CB5-B520-87E689695BB8}"/>
    <dgm:cxn modelId="{3C954535-B233-4964-9BB1-679A936BF3FC}" type="presParOf" srcId="{63CD2251-FC86-4B23-812F-AEAEBB3F3556}" destId="{07A1DF9B-C82C-414B-8012-1F2BCC3B4F78}" srcOrd="0" destOrd="0" presId="urn:microsoft.com/office/officeart/2005/8/layout/hList1"/>
    <dgm:cxn modelId="{03798766-DAC3-4CE9-8463-44EB99AB3879}" type="presParOf" srcId="{07A1DF9B-C82C-414B-8012-1F2BCC3B4F78}" destId="{47FF6A79-DD50-4217-9774-F084FF6A2BE3}" srcOrd="0" destOrd="0" presId="urn:microsoft.com/office/officeart/2005/8/layout/hList1"/>
    <dgm:cxn modelId="{86BDBF5B-0B95-4FEB-8ECB-612F59142378}" type="presParOf" srcId="{07A1DF9B-C82C-414B-8012-1F2BCC3B4F78}" destId="{7CF3B03C-B6FC-40A7-859F-410FB0F1163C}" srcOrd="1" destOrd="0" presId="urn:microsoft.com/office/officeart/2005/8/layout/hList1"/>
    <dgm:cxn modelId="{61D7088A-30C6-4B55-8BAF-1C6D1471D6A8}" type="presParOf" srcId="{63CD2251-FC86-4B23-812F-AEAEBB3F3556}" destId="{58155B88-2377-409A-BA8A-958B50679DA5}" srcOrd="1" destOrd="0" presId="urn:microsoft.com/office/officeart/2005/8/layout/hList1"/>
    <dgm:cxn modelId="{DD6415B0-CD64-477B-ADCE-0E3BEF018F70}" type="presParOf" srcId="{63CD2251-FC86-4B23-812F-AEAEBB3F3556}" destId="{F0D25886-81C9-42A5-915F-731C69B968FA}" srcOrd="2" destOrd="0" presId="urn:microsoft.com/office/officeart/2005/8/layout/hList1"/>
    <dgm:cxn modelId="{53F65069-6DAA-453F-A983-045D92A34959}" type="presParOf" srcId="{F0D25886-81C9-42A5-915F-731C69B968FA}" destId="{7A5B0C7B-AE4B-4DE1-86EA-E959AAE95683}" srcOrd="0" destOrd="0" presId="urn:microsoft.com/office/officeart/2005/8/layout/hList1"/>
    <dgm:cxn modelId="{EB868AE3-2F26-4E86-A2C0-95A9A0A9DF3A}" type="presParOf" srcId="{F0D25886-81C9-42A5-915F-731C69B968FA}" destId="{4138B97E-792E-480E-9266-8360A471B83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CADF09-8113-4003-BB66-945A455ABACF}" type="doc">
      <dgm:prSet loTypeId="urn:microsoft.com/office/officeart/2005/8/layout/hProcess7#1" loCatId="list" qsTypeId="urn:microsoft.com/office/officeart/2005/8/quickstyle/simple1" qsCatId="simple" csTypeId="urn:microsoft.com/office/officeart/2005/8/colors/colorful2" csCatId="colorful" phldr="1"/>
      <dgm:spPr/>
      <dgm:t>
        <a:bodyPr/>
        <a:lstStyle/>
        <a:p>
          <a:endParaRPr lang="en-US"/>
        </a:p>
      </dgm:t>
    </dgm:pt>
    <dgm:pt modelId="{844CC39C-A3B3-4E09-95EB-DABB656CFF68}">
      <dgm:prSet phldrT="[Text]"/>
      <dgm:spPr/>
      <dgm:t>
        <a:bodyPr/>
        <a:lstStyle/>
        <a:p>
          <a:r>
            <a:rPr lang="en-US" dirty="0" smtClean="0"/>
            <a:t>Challenge</a:t>
          </a:r>
          <a:endParaRPr lang="en-US" dirty="0"/>
        </a:p>
      </dgm:t>
    </dgm:pt>
    <dgm:pt modelId="{43084EE2-736C-4AC6-95EE-22123F54EE66}" type="parTrans" cxnId="{AC169743-97C8-469B-9C6E-4CDE910C4558}">
      <dgm:prSet/>
      <dgm:spPr/>
      <dgm:t>
        <a:bodyPr/>
        <a:lstStyle/>
        <a:p>
          <a:endParaRPr lang="en-US"/>
        </a:p>
      </dgm:t>
    </dgm:pt>
    <dgm:pt modelId="{E7F725C6-8D49-495B-B412-83ECAB743886}" type="sibTrans" cxnId="{AC169743-97C8-469B-9C6E-4CDE910C4558}">
      <dgm:prSet/>
      <dgm:spPr/>
      <dgm:t>
        <a:bodyPr/>
        <a:lstStyle/>
        <a:p>
          <a:endParaRPr lang="en-US"/>
        </a:p>
      </dgm:t>
    </dgm:pt>
    <dgm:pt modelId="{359DD0EA-D6BC-4255-B451-53B6E3AE37DF}">
      <dgm:prSet phldrT="[Text]"/>
      <dgm:spPr/>
      <dgm:t>
        <a:bodyPr/>
        <a:lstStyle/>
        <a:p>
          <a:r>
            <a:rPr lang="en-US" dirty="0" smtClean="0"/>
            <a:t>Benefits</a:t>
          </a:r>
          <a:endParaRPr lang="en-US" dirty="0"/>
        </a:p>
      </dgm:t>
    </dgm:pt>
    <dgm:pt modelId="{A8C598BA-9B4E-4C6B-8063-3A275B303D65}" type="parTrans" cxnId="{F83BFE44-97BC-4E84-9069-BB324B559F0A}">
      <dgm:prSet/>
      <dgm:spPr/>
      <dgm:t>
        <a:bodyPr/>
        <a:lstStyle/>
        <a:p>
          <a:endParaRPr lang="en-US"/>
        </a:p>
      </dgm:t>
    </dgm:pt>
    <dgm:pt modelId="{7DE4051E-0D46-4EA0-B086-28F8F3B990E2}" type="sibTrans" cxnId="{F83BFE44-97BC-4E84-9069-BB324B559F0A}">
      <dgm:prSet/>
      <dgm:spPr/>
      <dgm:t>
        <a:bodyPr/>
        <a:lstStyle/>
        <a:p>
          <a:endParaRPr lang="en-US"/>
        </a:p>
      </dgm:t>
    </dgm:pt>
    <dgm:pt modelId="{9FCB2955-6C51-4C82-8CCC-8CD7C93FF4BB}">
      <dgm:prSet phldrT="[Text]" custT="1"/>
      <dgm:spPr/>
      <dgm:t>
        <a:bodyPr/>
        <a:lstStyle/>
        <a:p>
          <a:r>
            <a:rPr lang="en-US" sz="2000" dirty="0" smtClean="0"/>
            <a:t>A single system to manage all asset information</a:t>
          </a:r>
        </a:p>
        <a:p>
          <a:r>
            <a:rPr lang="en-US" sz="2000" dirty="0" smtClean="0"/>
            <a:t>Real-time asset condition monitoring and weighted scoring</a:t>
          </a:r>
        </a:p>
        <a:p>
          <a:r>
            <a:rPr lang="en-US" sz="2000" dirty="0" smtClean="0"/>
            <a:t>Storage and ongoing normalization of asset data</a:t>
          </a:r>
          <a:endParaRPr lang="en-US" sz="2000" dirty="0"/>
        </a:p>
      </dgm:t>
    </dgm:pt>
    <dgm:pt modelId="{15ECA355-D331-450D-8482-1775B58FDEA0}" type="parTrans" cxnId="{4310E96B-43C1-4F4E-8EA9-3C0BE03A4546}">
      <dgm:prSet/>
      <dgm:spPr/>
      <dgm:t>
        <a:bodyPr/>
        <a:lstStyle/>
        <a:p>
          <a:endParaRPr lang="en-US"/>
        </a:p>
      </dgm:t>
    </dgm:pt>
    <dgm:pt modelId="{9B1BCF56-2DA7-4E5B-BD95-F1DA8C181F9F}" type="sibTrans" cxnId="{4310E96B-43C1-4F4E-8EA9-3C0BE03A4546}">
      <dgm:prSet/>
      <dgm:spPr/>
      <dgm:t>
        <a:bodyPr/>
        <a:lstStyle/>
        <a:p>
          <a:endParaRPr lang="en-US"/>
        </a:p>
      </dgm:t>
    </dgm:pt>
    <dgm:pt modelId="{EEFE384C-FD02-4028-8964-DCA4E538ACE1}">
      <dgm:prSet phldrT="[Text]" custT="1"/>
      <dgm:spPr/>
      <dgm:t>
        <a:bodyPr/>
        <a:lstStyle/>
        <a:p>
          <a:r>
            <a:rPr lang="en-US" sz="2000" dirty="0" smtClean="0"/>
            <a:t>Visibility to asset needed to make  maintenance and upgrade decision</a:t>
          </a:r>
        </a:p>
        <a:p>
          <a:r>
            <a:rPr lang="en-US" sz="2000" dirty="0" smtClean="0"/>
            <a:t/>
          </a:r>
          <a:br>
            <a:rPr lang="en-US" sz="2000" dirty="0" smtClean="0"/>
          </a:br>
          <a:r>
            <a:rPr lang="en-US" sz="2000" dirty="0" smtClean="0"/>
            <a:t>Ensuring important work is identified and prioritized </a:t>
          </a:r>
          <a:endParaRPr lang="en-US" sz="2000" dirty="0"/>
        </a:p>
      </dgm:t>
    </dgm:pt>
    <dgm:pt modelId="{806B7718-004F-42DE-BA1E-1834B856B915}" type="parTrans" cxnId="{689BC444-4D2C-4B39-85DB-355A8333FB7F}">
      <dgm:prSet/>
      <dgm:spPr/>
      <dgm:t>
        <a:bodyPr/>
        <a:lstStyle/>
        <a:p>
          <a:endParaRPr lang="en-US"/>
        </a:p>
      </dgm:t>
    </dgm:pt>
    <dgm:pt modelId="{BDF098A0-E597-4380-98EE-F716F5BE841D}" type="sibTrans" cxnId="{689BC444-4D2C-4B39-85DB-355A8333FB7F}">
      <dgm:prSet/>
      <dgm:spPr/>
      <dgm:t>
        <a:bodyPr/>
        <a:lstStyle/>
        <a:p>
          <a:endParaRPr lang="en-US"/>
        </a:p>
      </dgm:t>
    </dgm:pt>
    <dgm:pt modelId="{7B411882-AF22-4ED7-9E0A-6C608B075A93}">
      <dgm:prSet/>
      <dgm:spPr/>
      <dgm:t>
        <a:bodyPr/>
        <a:lstStyle/>
        <a:p>
          <a:r>
            <a:rPr lang="en-US" dirty="0" smtClean="0"/>
            <a:t>Value</a:t>
          </a:r>
          <a:endParaRPr lang="en-US" dirty="0"/>
        </a:p>
      </dgm:t>
    </dgm:pt>
    <dgm:pt modelId="{F48765C0-C45D-4B73-94CD-D96B12F61EC4}" type="parTrans" cxnId="{8BBB0FDA-340F-4F06-A803-1C3B4989955F}">
      <dgm:prSet/>
      <dgm:spPr/>
      <dgm:t>
        <a:bodyPr/>
        <a:lstStyle/>
        <a:p>
          <a:endParaRPr lang="en-US"/>
        </a:p>
      </dgm:t>
    </dgm:pt>
    <dgm:pt modelId="{B0A20D2E-C83C-4CB1-AD96-FEB4C0780D86}" type="sibTrans" cxnId="{8BBB0FDA-340F-4F06-A803-1C3B4989955F}">
      <dgm:prSet/>
      <dgm:spPr/>
      <dgm:t>
        <a:bodyPr/>
        <a:lstStyle/>
        <a:p>
          <a:endParaRPr lang="en-US"/>
        </a:p>
      </dgm:t>
    </dgm:pt>
    <dgm:pt modelId="{CC52E69D-B948-4BA5-912D-E46B79412822}">
      <dgm:prSet custT="1"/>
      <dgm:spPr/>
      <dgm:t>
        <a:bodyPr/>
        <a:lstStyle/>
        <a:p>
          <a:r>
            <a:rPr lang="en-US" sz="2000" dirty="0" smtClean="0"/>
            <a:t>Clear understanding of risk</a:t>
          </a:r>
        </a:p>
        <a:p>
          <a:r>
            <a:rPr lang="en-US" sz="2000" dirty="0" smtClean="0"/>
            <a:t>High-value work is done on time and within budget</a:t>
          </a:r>
        </a:p>
        <a:p>
          <a:r>
            <a:rPr lang="en-US" sz="2000" dirty="0" smtClean="0"/>
            <a:t>Improved customer satisfaction as asset failure is reduced</a:t>
          </a:r>
          <a:endParaRPr lang="en-US" sz="2000" dirty="0"/>
        </a:p>
      </dgm:t>
    </dgm:pt>
    <dgm:pt modelId="{1373157B-7315-4F82-A385-338771BEDC17}" type="parTrans" cxnId="{2B53E6E8-9207-4D33-9F32-69C02FB5B2D3}">
      <dgm:prSet/>
      <dgm:spPr/>
      <dgm:t>
        <a:bodyPr/>
        <a:lstStyle/>
        <a:p>
          <a:endParaRPr lang="en-US"/>
        </a:p>
      </dgm:t>
    </dgm:pt>
    <dgm:pt modelId="{CD947B48-CA19-438F-B452-EF374A822DC5}" type="sibTrans" cxnId="{2B53E6E8-9207-4D33-9F32-69C02FB5B2D3}">
      <dgm:prSet/>
      <dgm:spPr/>
      <dgm:t>
        <a:bodyPr/>
        <a:lstStyle/>
        <a:p>
          <a:endParaRPr lang="en-US"/>
        </a:p>
      </dgm:t>
    </dgm:pt>
    <dgm:pt modelId="{E7A73791-13F9-4077-9B35-A0553211F51C}" type="pres">
      <dgm:prSet presAssocID="{FECADF09-8113-4003-BB66-945A455ABACF}" presName="Name0" presStyleCnt="0">
        <dgm:presLayoutVars>
          <dgm:dir/>
          <dgm:animLvl val="lvl"/>
          <dgm:resizeHandles val="exact"/>
        </dgm:presLayoutVars>
      </dgm:prSet>
      <dgm:spPr/>
      <dgm:t>
        <a:bodyPr/>
        <a:lstStyle/>
        <a:p>
          <a:endParaRPr lang="en-US"/>
        </a:p>
      </dgm:t>
    </dgm:pt>
    <dgm:pt modelId="{C9D1035D-4B23-4477-B505-A1D69B758014}" type="pres">
      <dgm:prSet presAssocID="{844CC39C-A3B3-4E09-95EB-DABB656CFF68}" presName="compositeNode" presStyleCnt="0">
        <dgm:presLayoutVars>
          <dgm:bulletEnabled val="1"/>
        </dgm:presLayoutVars>
      </dgm:prSet>
      <dgm:spPr/>
    </dgm:pt>
    <dgm:pt modelId="{E90C2FB6-A017-40CF-A7F2-35DD6AB74557}" type="pres">
      <dgm:prSet presAssocID="{844CC39C-A3B3-4E09-95EB-DABB656CFF68}" presName="bgRect" presStyleLbl="node1" presStyleIdx="0" presStyleCnt="3" custScaleX="70241" custLinFactNeighborX="16"/>
      <dgm:spPr/>
      <dgm:t>
        <a:bodyPr/>
        <a:lstStyle/>
        <a:p>
          <a:endParaRPr lang="en-US"/>
        </a:p>
      </dgm:t>
    </dgm:pt>
    <dgm:pt modelId="{3C952CE4-1CA8-4DC5-8CEA-80E78A2C864F}" type="pres">
      <dgm:prSet presAssocID="{844CC39C-A3B3-4E09-95EB-DABB656CFF68}" presName="parentNode" presStyleLbl="node1" presStyleIdx="0" presStyleCnt="3">
        <dgm:presLayoutVars>
          <dgm:chMax val="0"/>
          <dgm:bulletEnabled val="1"/>
        </dgm:presLayoutVars>
      </dgm:prSet>
      <dgm:spPr/>
      <dgm:t>
        <a:bodyPr/>
        <a:lstStyle/>
        <a:p>
          <a:endParaRPr lang="en-US"/>
        </a:p>
      </dgm:t>
    </dgm:pt>
    <dgm:pt modelId="{E0B3E052-9CF1-435E-A0B1-069D9732D9DA}" type="pres">
      <dgm:prSet presAssocID="{844CC39C-A3B3-4E09-95EB-DABB656CFF68}" presName="childNode" presStyleLbl="node1" presStyleIdx="0" presStyleCnt="3">
        <dgm:presLayoutVars>
          <dgm:bulletEnabled val="1"/>
        </dgm:presLayoutVars>
      </dgm:prSet>
      <dgm:spPr/>
      <dgm:t>
        <a:bodyPr/>
        <a:lstStyle/>
        <a:p>
          <a:endParaRPr lang="en-US"/>
        </a:p>
      </dgm:t>
    </dgm:pt>
    <dgm:pt modelId="{2E62309E-ED7A-4E79-81CA-EC5D8CCED52F}" type="pres">
      <dgm:prSet presAssocID="{E7F725C6-8D49-495B-B412-83ECAB743886}" presName="hSp" presStyleCnt="0"/>
      <dgm:spPr/>
    </dgm:pt>
    <dgm:pt modelId="{E9368384-EBA5-4143-B103-5005ABC9A324}" type="pres">
      <dgm:prSet presAssocID="{E7F725C6-8D49-495B-B412-83ECAB743886}" presName="vProcSp" presStyleCnt="0"/>
      <dgm:spPr/>
    </dgm:pt>
    <dgm:pt modelId="{714A2CAD-B8EE-4AA4-B10D-6148CB64AEC7}" type="pres">
      <dgm:prSet presAssocID="{E7F725C6-8D49-495B-B412-83ECAB743886}" presName="vSp1" presStyleCnt="0"/>
      <dgm:spPr/>
    </dgm:pt>
    <dgm:pt modelId="{B4316FDD-1B41-498F-A9DA-6983EE72C169}" type="pres">
      <dgm:prSet presAssocID="{E7F725C6-8D49-495B-B412-83ECAB743886}" presName="simulatedConn" presStyleLbl="solidFgAcc1" presStyleIdx="0" presStyleCnt="2" custScaleX="86810" custScaleY="109008" custLinFactY="-178909" custLinFactNeighborX="-2849" custLinFactNeighborY="-200000"/>
      <dgm:spPr/>
    </dgm:pt>
    <dgm:pt modelId="{406433D6-56AA-4009-AEAA-0E47C688CD53}" type="pres">
      <dgm:prSet presAssocID="{E7F725C6-8D49-495B-B412-83ECAB743886}" presName="vSp2" presStyleCnt="0"/>
      <dgm:spPr/>
    </dgm:pt>
    <dgm:pt modelId="{D4E15B4D-E3E1-45AC-A6A3-751806E09D33}" type="pres">
      <dgm:prSet presAssocID="{E7F725C6-8D49-495B-B412-83ECAB743886}" presName="sibTrans" presStyleCnt="0"/>
      <dgm:spPr/>
    </dgm:pt>
    <dgm:pt modelId="{4E1FC5D3-59DD-4F7F-BE4B-FF87178ADE67}" type="pres">
      <dgm:prSet presAssocID="{359DD0EA-D6BC-4255-B451-53B6E3AE37DF}" presName="compositeNode" presStyleCnt="0">
        <dgm:presLayoutVars>
          <dgm:bulletEnabled val="1"/>
        </dgm:presLayoutVars>
      </dgm:prSet>
      <dgm:spPr/>
    </dgm:pt>
    <dgm:pt modelId="{E43F6C8B-EAB4-4755-ACAB-073A6603CD2E}" type="pres">
      <dgm:prSet presAssocID="{359DD0EA-D6BC-4255-B451-53B6E3AE37DF}" presName="bgRect" presStyleLbl="node1" presStyleIdx="1" presStyleCnt="3" custScaleX="66048" custLinFactNeighborX="16"/>
      <dgm:spPr/>
      <dgm:t>
        <a:bodyPr/>
        <a:lstStyle/>
        <a:p>
          <a:endParaRPr lang="en-US"/>
        </a:p>
      </dgm:t>
    </dgm:pt>
    <dgm:pt modelId="{5468E367-9D88-49F5-A75C-C07210419B82}" type="pres">
      <dgm:prSet presAssocID="{359DD0EA-D6BC-4255-B451-53B6E3AE37DF}" presName="parentNode" presStyleLbl="node1" presStyleIdx="1" presStyleCnt="3">
        <dgm:presLayoutVars>
          <dgm:chMax val="0"/>
          <dgm:bulletEnabled val="1"/>
        </dgm:presLayoutVars>
      </dgm:prSet>
      <dgm:spPr/>
      <dgm:t>
        <a:bodyPr/>
        <a:lstStyle/>
        <a:p>
          <a:endParaRPr lang="en-US"/>
        </a:p>
      </dgm:t>
    </dgm:pt>
    <dgm:pt modelId="{6D951F01-4897-4A9A-89F5-83260A12D121}" type="pres">
      <dgm:prSet presAssocID="{359DD0EA-D6BC-4255-B451-53B6E3AE37DF}" presName="childNode" presStyleLbl="node1" presStyleIdx="1" presStyleCnt="3">
        <dgm:presLayoutVars>
          <dgm:bulletEnabled val="1"/>
        </dgm:presLayoutVars>
      </dgm:prSet>
      <dgm:spPr/>
      <dgm:t>
        <a:bodyPr/>
        <a:lstStyle/>
        <a:p>
          <a:endParaRPr lang="en-US"/>
        </a:p>
      </dgm:t>
    </dgm:pt>
    <dgm:pt modelId="{E2989A75-E280-47AE-A276-606085C049BD}" type="pres">
      <dgm:prSet presAssocID="{7DE4051E-0D46-4EA0-B086-28F8F3B990E2}" presName="hSp" presStyleCnt="0"/>
      <dgm:spPr/>
    </dgm:pt>
    <dgm:pt modelId="{961A68E2-58FC-49B9-8940-C4B5B8D12337}" type="pres">
      <dgm:prSet presAssocID="{7DE4051E-0D46-4EA0-B086-28F8F3B990E2}" presName="vProcSp" presStyleCnt="0"/>
      <dgm:spPr/>
    </dgm:pt>
    <dgm:pt modelId="{387210E1-8E9F-4391-B50D-743128196333}" type="pres">
      <dgm:prSet presAssocID="{7DE4051E-0D46-4EA0-B086-28F8F3B990E2}" presName="vSp1" presStyleCnt="0"/>
      <dgm:spPr/>
    </dgm:pt>
    <dgm:pt modelId="{89268F88-E8DE-44C4-B976-8BE567698201}" type="pres">
      <dgm:prSet presAssocID="{7DE4051E-0D46-4EA0-B086-28F8F3B990E2}" presName="simulatedConn" presStyleLbl="solidFgAcc1" presStyleIdx="1" presStyleCnt="2" custLinFactY="-184683" custLinFactNeighborX="9891" custLinFactNeighborY="-200000"/>
      <dgm:spPr/>
    </dgm:pt>
    <dgm:pt modelId="{87D33E63-D0AA-486F-BADE-624EF95F47F1}" type="pres">
      <dgm:prSet presAssocID="{7DE4051E-0D46-4EA0-B086-28F8F3B990E2}" presName="vSp2" presStyleCnt="0"/>
      <dgm:spPr/>
    </dgm:pt>
    <dgm:pt modelId="{5CF4653B-9F6B-433A-BA00-9165DF275C6D}" type="pres">
      <dgm:prSet presAssocID="{7DE4051E-0D46-4EA0-B086-28F8F3B990E2}" presName="sibTrans" presStyleCnt="0"/>
      <dgm:spPr/>
    </dgm:pt>
    <dgm:pt modelId="{05CE9D8E-DC13-4C3E-93CA-518AE75E766F}" type="pres">
      <dgm:prSet presAssocID="{7B411882-AF22-4ED7-9E0A-6C608B075A93}" presName="compositeNode" presStyleCnt="0">
        <dgm:presLayoutVars>
          <dgm:bulletEnabled val="1"/>
        </dgm:presLayoutVars>
      </dgm:prSet>
      <dgm:spPr/>
    </dgm:pt>
    <dgm:pt modelId="{1F48FD41-3367-465E-83B2-B57D4B480BEA}" type="pres">
      <dgm:prSet presAssocID="{7B411882-AF22-4ED7-9E0A-6C608B075A93}" presName="bgRect" presStyleLbl="node1" presStyleIdx="2" presStyleCnt="3" custScaleX="72697" custLinFactNeighborX="16"/>
      <dgm:spPr/>
      <dgm:t>
        <a:bodyPr/>
        <a:lstStyle/>
        <a:p>
          <a:endParaRPr lang="en-US"/>
        </a:p>
      </dgm:t>
    </dgm:pt>
    <dgm:pt modelId="{C30020FF-BAB8-4141-8A3B-136346C15998}" type="pres">
      <dgm:prSet presAssocID="{7B411882-AF22-4ED7-9E0A-6C608B075A93}" presName="parentNode" presStyleLbl="node1" presStyleIdx="2" presStyleCnt="3">
        <dgm:presLayoutVars>
          <dgm:chMax val="0"/>
          <dgm:bulletEnabled val="1"/>
        </dgm:presLayoutVars>
      </dgm:prSet>
      <dgm:spPr/>
      <dgm:t>
        <a:bodyPr/>
        <a:lstStyle/>
        <a:p>
          <a:endParaRPr lang="en-US"/>
        </a:p>
      </dgm:t>
    </dgm:pt>
    <dgm:pt modelId="{A0C18C06-6731-4A8A-9158-96ABE9CA7FCE}" type="pres">
      <dgm:prSet presAssocID="{7B411882-AF22-4ED7-9E0A-6C608B075A93}" presName="childNode" presStyleLbl="node1" presStyleIdx="2" presStyleCnt="3">
        <dgm:presLayoutVars>
          <dgm:bulletEnabled val="1"/>
        </dgm:presLayoutVars>
      </dgm:prSet>
      <dgm:spPr/>
      <dgm:t>
        <a:bodyPr/>
        <a:lstStyle/>
        <a:p>
          <a:endParaRPr lang="en-US"/>
        </a:p>
      </dgm:t>
    </dgm:pt>
  </dgm:ptLst>
  <dgm:cxnLst>
    <dgm:cxn modelId="{6D6F8358-7403-4ECE-863F-37EF6A6F6721}" type="presOf" srcId="{359DD0EA-D6BC-4255-B451-53B6E3AE37DF}" destId="{E43F6C8B-EAB4-4755-ACAB-073A6603CD2E}" srcOrd="0" destOrd="0" presId="urn:microsoft.com/office/officeart/2005/8/layout/hProcess7#1"/>
    <dgm:cxn modelId="{E877F79C-8CAC-4476-B150-67FF78435EEF}" type="presOf" srcId="{844CC39C-A3B3-4E09-95EB-DABB656CFF68}" destId="{3C952CE4-1CA8-4DC5-8CEA-80E78A2C864F}" srcOrd="1" destOrd="0" presId="urn:microsoft.com/office/officeart/2005/8/layout/hProcess7#1"/>
    <dgm:cxn modelId="{F83BFE44-97BC-4E84-9069-BB324B559F0A}" srcId="{FECADF09-8113-4003-BB66-945A455ABACF}" destId="{359DD0EA-D6BC-4255-B451-53B6E3AE37DF}" srcOrd="1" destOrd="0" parTransId="{A8C598BA-9B4E-4C6B-8063-3A275B303D65}" sibTransId="{7DE4051E-0D46-4EA0-B086-28F8F3B990E2}"/>
    <dgm:cxn modelId="{239A07F7-3741-4A88-9D33-FD5110FB1098}" type="presOf" srcId="{EEFE384C-FD02-4028-8964-DCA4E538ACE1}" destId="{E0B3E052-9CF1-435E-A0B1-069D9732D9DA}" srcOrd="0" destOrd="0" presId="urn:microsoft.com/office/officeart/2005/8/layout/hProcess7#1"/>
    <dgm:cxn modelId="{7878B857-9EC1-4FF0-B0A0-8A737B887748}" type="presOf" srcId="{FECADF09-8113-4003-BB66-945A455ABACF}" destId="{E7A73791-13F9-4077-9B35-A0553211F51C}" srcOrd="0" destOrd="0" presId="urn:microsoft.com/office/officeart/2005/8/layout/hProcess7#1"/>
    <dgm:cxn modelId="{344F5EAF-7FF0-45AE-9122-1876911F2954}" type="presOf" srcId="{359DD0EA-D6BC-4255-B451-53B6E3AE37DF}" destId="{5468E367-9D88-49F5-A75C-C07210419B82}" srcOrd="1" destOrd="0" presId="urn:microsoft.com/office/officeart/2005/8/layout/hProcess7#1"/>
    <dgm:cxn modelId="{2B53E6E8-9207-4D33-9F32-69C02FB5B2D3}" srcId="{7B411882-AF22-4ED7-9E0A-6C608B075A93}" destId="{CC52E69D-B948-4BA5-912D-E46B79412822}" srcOrd="0" destOrd="0" parTransId="{1373157B-7315-4F82-A385-338771BEDC17}" sibTransId="{CD947B48-CA19-438F-B452-EF374A822DC5}"/>
    <dgm:cxn modelId="{B7AE423E-1DBE-4D26-BFAC-A5B86575F1AF}" type="presOf" srcId="{9FCB2955-6C51-4C82-8CCC-8CD7C93FF4BB}" destId="{6D951F01-4897-4A9A-89F5-83260A12D121}" srcOrd="0" destOrd="0" presId="urn:microsoft.com/office/officeart/2005/8/layout/hProcess7#1"/>
    <dgm:cxn modelId="{689BC444-4D2C-4B39-85DB-355A8333FB7F}" srcId="{844CC39C-A3B3-4E09-95EB-DABB656CFF68}" destId="{EEFE384C-FD02-4028-8964-DCA4E538ACE1}" srcOrd="0" destOrd="0" parTransId="{806B7718-004F-42DE-BA1E-1834B856B915}" sibTransId="{BDF098A0-E597-4380-98EE-F716F5BE841D}"/>
    <dgm:cxn modelId="{AC169743-97C8-469B-9C6E-4CDE910C4558}" srcId="{FECADF09-8113-4003-BB66-945A455ABACF}" destId="{844CC39C-A3B3-4E09-95EB-DABB656CFF68}" srcOrd="0" destOrd="0" parTransId="{43084EE2-736C-4AC6-95EE-22123F54EE66}" sibTransId="{E7F725C6-8D49-495B-B412-83ECAB743886}"/>
    <dgm:cxn modelId="{99D3AABB-BBB8-4A30-8376-AF07F197855A}" type="presOf" srcId="{CC52E69D-B948-4BA5-912D-E46B79412822}" destId="{A0C18C06-6731-4A8A-9158-96ABE9CA7FCE}" srcOrd="0" destOrd="0" presId="urn:microsoft.com/office/officeart/2005/8/layout/hProcess7#1"/>
    <dgm:cxn modelId="{506717AD-57F7-48E6-85D8-8D744BA85C25}" type="presOf" srcId="{844CC39C-A3B3-4E09-95EB-DABB656CFF68}" destId="{E90C2FB6-A017-40CF-A7F2-35DD6AB74557}" srcOrd="0" destOrd="0" presId="urn:microsoft.com/office/officeart/2005/8/layout/hProcess7#1"/>
    <dgm:cxn modelId="{4310E96B-43C1-4F4E-8EA9-3C0BE03A4546}" srcId="{359DD0EA-D6BC-4255-B451-53B6E3AE37DF}" destId="{9FCB2955-6C51-4C82-8CCC-8CD7C93FF4BB}" srcOrd="0" destOrd="0" parTransId="{15ECA355-D331-450D-8482-1775B58FDEA0}" sibTransId="{9B1BCF56-2DA7-4E5B-BD95-F1DA8C181F9F}"/>
    <dgm:cxn modelId="{B65A00BB-821B-4FA0-B133-8C3E878D01DC}" type="presOf" srcId="{7B411882-AF22-4ED7-9E0A-6C608B075A93}" destId="{1F48FD41-3367-465E-83B2-B57D4B480BEA}" srcOrd="0" destOrd="0" presId="urn:microsoft.com/office/officeart/2005/8/layout/hProcess7#1"/>
    <dgm:cxn modelId="{B5D798C6-EB1E-4EAA-A0C9-3DEF56578ED5}" type="presOf" srcId="{7B411882-AF22-4ED7-9E0A-6C608B075A93}" destId="{C30020FF-BAB8-4141-8A3B-136346C15998}" srcOrd="1" destOrd="0" presId="urn:microsoft.com/office/officeart/2005/8/layout/hProcess7#1"/>
    <dgm:cxn modelId="{8BBB0FDA-340F-4F06-A803-1C3B4989955F}" srcId="{FECADF09-8113-4003-BB66-945A455ABACF}" destId="{7B411882-AF22-4ED7-9E0A-6C608B075A93}" srcOrd="2" destOrd="0" parTransId="{F48765C0-C45D-4B73-94CD-D96B12F61EC4}" sibTransId="{B0A20D2E-C83C-4CB1-AD96-FEB4C0780D86}"/>
    <dgm:cxn modelId="{2312D180-9E11-45C9-B963-DCE3DD24FE85}" type="presParOf" srcId="{E7A73791-13F9-4077-9B35-A0553211F51C}" destId="{C9D1035D-4B23-4477-B505-A1D69B758014}" srcOrd="0" destOrd="0" presId="urn:microsoft.com/office/officeart/2005/8/layout/hProcess7#1"/>
    <dgm:cxn modelId="{3AB20D45-3B01-4C7B-9F4A-795E42513067}" type="presParOf" srcId="{C9D1035D-4B23-4477-B505-A1D69B758014}" destId="{E90C2FB6-A017-40CF-A7F2-35DD6AB74557}" srcOrd="0" destOrd="0" presId="urn:microsoft.com/office/officeart/2005/8/layout/hProcess7#1"/>
    <dgm:cxn modelId="{25C8E70A-99FE-4F3B-8534-8AA63E66DC3A}" type="presParOf" srcId="{C9D1035D-4B23-4477-B505-A1D69B758014}" destId="{3C952CE4-1CA8-4DC5-8CEA-80E78A2C864F}" srcOrd="1" destOrd="0" presId="urn:microsoft.com/office/officeart/2005/8/layout/hProcess7#1"/>
    <dgm:cxn modelId="{1290A087-9AD6-4FBB-9A84-5B17EFB53F14}" type="presParOf" srcId="{C9D1035D-4B23-4477-B505-A1D69B758014}" destId="{E0B3E052-9CF1-435E-A0B1-069D9732D9DA}" srcOrd="2" destOrd="0" presId="urn:microsoft.com/office/officeart/2005/8/layout/hProcess7#1"/>
    <dgm:cxn modelId="{8004FA04-60E0-420C-A006-7957C6088BEE}" type="presParOf" srcId="{E7A73791-13F9-4077-9B35-A0553211F51C}" destId="{2E62309E-ED7A-4E79-81CA-EC5D8CCED52F}" srcOrd="1" destOrd="0" presId="urn:microsoft.com/office/officeart/2005/8/layout/hProcess7#1"/>
    <dgm:cxn modelId="{6509481D-164C-4FFD-BD73-F3DE2856A755}" type="presParOf" srcId="{E7A73791-13F9-4077-9B35-A0553211F51C}" destId="{E9368384-EBA5-4143-B103-5005ABC9A324}" srcOrd="2" destOrd="0" presId="urn:microsoft.com/office/officeart/2005/8/layout/hProcess7#1"/>
    <dgm:cxn modelId="{AF3DC22F-4A82-46A5-93B3-191B5239FFCD}" type="presParOf" srcId="{E9368384-EBA5-4143-B103-5005ABC9A324}" destId="{714A2CAD-B8EE-4AA4-B10D-6148CB64AEC7}" srcOrd="0" destOrd="0" presId="urn:microsoft.com/office/officeart/2005/8/layout/hProcess7#1"/>
    <dgm:cxn modelId="{D1E3E46A-F96B-40E7-A8B5-3A83AA548BDB}" type="presParOf" srcId="{E9368384-EBA5-4143-B103-5005ABC9A324}" destId="{B4316FDD-1B41-498F-A9DA-6983EE72C169}" srcOrd="1" destOrd="0" presId="urn:microsoft.com/office/officeart/2005/8/layout/hProcess7#1"/>
    <dgm:cxn modelId="{2738FFC3-8218-4512-B8AF-C51AB95224B8}" type="presParOf" srcId="{E9368384-EBA5-4143-B103-5005ABC9A324}" destId="{406433D6-56AA-4009-AEAA-0E47C688CD53}" srcOrd="2" destOrd="0" presId="urn:microsoft.com/office/officeart/2005/8/layout/hProcess7#1"/>
    <dgm:cxn modelId="{43004C67-5D04-401D-A657-D22194A3D9AF}" type="presParOf" srcId="{E7A73791-13F9-4077-9B35-A0553211F51C}" destId="{D4E15B4D-E3E1-45AC-A6A3-751806E09D33}" srcOrd="3" destOrd="0" presId="urn:microsoft.com/office/officeart/2005/8/layout/hProcess7#1"/>
    <dgm:cxn modelId="{DA6874D8-993E-4C7C-999B-3615A77F09D9}" type="presParOf" srcId="{E7A73791-13F9-4077-9B35-A0553211F51C}" destId="{4E1FC5D3-59DD-4F7F-BE4B-FF87178ADE67}" srcOrd="4" destOrd="0" presId="urn:microsoft.com/office/officeart/2005/8/layout/hProcess7#1"/>
    <dgm:cxn modelId="{01A5593F-60E1-4D5F-95B9-E56D35EF5B11}" type="presParOf" srcId="{4E1FC5D3-59DD-4F7F-BE4B-FF87178ADE67}" destId="{E43F6C8B-EAB4-4755-ACAB-073A6603CD2E}" srcOrd="0" destOrd="0" presId="urn:microsoft.com/office/officeart/2005/8/layout/hProcess7#1"/>
    <dgm:cxn modelId="{07AFAF17-EA66-4408-A3D8-B175D7040AB3}" type="presParOf" srcId="{4E1FC5D3-59DD-4F7F-BE4B-FF87178ADE67}" destId="{5468E367-9D88-49F5-A75C-C07210419B82}" srcOrd="1" destOrd="0" presId="urn:microsoft.com/office/officeart/2005/8/layout/hProcess7#1"/>
    <dgm:cxn modelId="{72CFDB49-3497-4193-B052-AEF240251C2B}" type="presParOf" srcId="{4E1FC5D3-59DD-4F7F-BE4B-FF87178ADE67}" destId="{6D951F01-4897-4A9A-89F5-83260A12D121}" srcOrd="2" destOrd="0" presId="urn:microsoft.com/office/officeart/2005/8/layout/hProcess7#1"/>
    <dgm:cxn modelId="{188C6E46-D0C6-4CA2-A29F-59AE365BDD9F}" type="presParOf" srcId="{E7A73791-13F9-4077-9B35-A0553211F51C}" destId="{E2989A75-E280-47AE-A276-606085C049BD}" srcOrd="5" destOrd="0" presId="urn:microsoft.com/office/officeart/2005/8/layout/hProcess7#1"/>
    <dgm:cxn modelId="{5BECAA51-C3EB-412F-A526-3D7CEEB73B1A}" type="presParOf" srcId="{E7A73791-13F9-4077-9B35-A0553211F51C}" destId="{961A68E2-58FC-49B9-8940-C4B5B8D12337}" srcOrd="6" destOrd="0" presId="urn:microsoft.com/office/officeart/2005/8/layout/hProcess7#1"/>
    <dgm:cxn modelId="{08DAE9F0-A653-4831-8A96-C0256AB73107}" type="presParOf" srcId="{961A68E2-58FC-49B9-8940-C4B5B8D12337}" destId="{387210E1-8E9F-4391-B50D-743128196333}" srcOrd="0" destOrd="0" presId="urn:microsoft.com/office/officeart/2005/8/layout/hProcess7#1"/>
    <dgm:cxn modelId="{7AA07487-58E1-4837-B32F-69881E1667FC}" type="presParOf" srcId="{961A68E2-58FC-49B9-8940-C4B5B8D12337}" destId="{89268F88-E8DE-44C4-B976-8BE567698201}" srcOrd="1" destOrd="0" presId="urn:microsoft.com/office/officeart/2005/8/layout/hProcess7#1"/>
    <dgm:cxn modelId="{1CB9BEE3-6B95-411F-B8D5-AEF2E1477DED}" type="presParOf" srcId="{961A68E2-58FC-49B9-8940-C4B5B8D12337}" destId="{87D33E63-D0AA-486F-BADE-624EF95F47F1}" srcOrd="2" destOrd="0" presId="urn:microsoft.com/office/officeart/2005/8/layout/hProcess7#1"/>
    <dgm:cxn modelId="{305B1437-1CAE-4E0B-8BD6-A9CD411E549B}" type="presParOf" srcId="{E7A73791-13F9-4077-9B35-A0553211F51C}" destId="{5CF4653B-9F6B-433A-BA00-9165DF275C6D}" srcOrd="7" destOrd="0" presId="urn:microsoft.com/office/officeart/2005/8/layout/hProcess7#1"/>
    <dgm:cxn modelId="{3AFE8167-55DE-4558-94E9-C02FE0AE7B92}" type="presParOf" srcId="{E7A73791-13F9-4077-9B35-A0553211F51C}" destId="{05CE9D8E-DC13-4C3E-93CA-518AE75E766F}" srcOrd="8" destOrd="0" presId="urn:microsoft.com/office/officeart/2005/8/layout/hProcess7#1"/>
    <dgm:cxn modelId="{B2CC13C5-93AB-478D-A8DA-F63F5CBEF3BF}" type="presParOf" srcId="{05CE9D8E-DC13-4C3E-93CA-518AE75E766F}" destId="{1F48FD41-3367-465E-83B2-B57D4B480BEA}" srcOrd="0" destOrd="0" presId="urn:microsoft.com/office/officeart/2005/8/layout/hProcess7#1"/>
    <dgm:cxn modelId="{42693224-A1E8-4997-B47E-074CD5444B2C}" type="presParOf" srcId="{05CE9D8E-DC13-4C3E-93CA-518AE75E766F}" destId="{C30020FF-BAB8-4141-8A3B-136346C15998}" srcOrd="1" destOrd="0" presId="urn:microsoft.com/office/officeart/2005/8/layout/hProcess7#1"/>
    <dgm:cxn modelId="{EDB451D3-3E85-4272-851D-051D81B86EC5}" type="presParOf" srcId="{05CE9D8E-DC13-4C3E-93CA-518AE75E766F}" destId="{A0C18C06-6731-4A8A-9158-96ABE9CA7FCE}" srcOrd="2" destOrd="0" presId="urn:microsoft.com/office/officeart/2005/8/layout/hProcess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5700CF-304D-4EBB-8F11-728FFB6D09BD}" type="doc">
      <dgm:prSet loTypeId="urn:microsoft.com/office/officeart/2005/8/layout/radial6" loCatId="cycle" qsTypeId="urn:microsoft.com/office/officeart/2005/8/quickstyle/simple2" qsCatId="simple" csTypeId="urn:microsoft.com/office/officeart/2005/8/colors/accent2_1" csCatId="accent2" phldr="1"/>
      <dgm:spPr/>
      <dgm:t>
        <a:bodyPr/>
        <a:lstStyle/>
        <a:p>
          <a:endParaRPr lang="en-US"/>
        </a:p>
      </dgm:t>
    </dgm:pt>
    <dgm:pt modelId="{62CA53AA-62FE-45B8-8C9C-DA8A6AC3B696}">
      <dgm:prSet phldrT="[Text]" custT="1"/>
      <dgm:spPr/>
      <dgm:t>
        <a:bodyPr/>
        <a:lstStyle/>
        <a:p>
          <a:endParaRPr lang="en-US" sz="1100" dirty="0"/>
        </a:p>
      </dgm:t>
    </dgm:pt>
    <dgm:pt modelId="{9CD3E39F-1CFD-4E9B-B8E3-1AAC3738C6B7}" type="parTrans" cxnId="{367051A8-14E8-48F5-B024-E9DC6D114058}">
      <dgm:prSet/>
      <dgm:spPr/>
      <dgm:t>
        <a:bodyPr/>
        <a:lstStyle/>
        <a:p>
          <a:endParaRPr lang="en-US" sz="1400"/>
        </a:p>
      </dgm:t>
    </dgm:pt>
    <dgm:pt modelId="{A6E04350-C9F7-462A-B4FB-F16F0460D7E7}" type="sibTrans" cxnId="{367051A8-14E8-48F5-B024-E9DC6D114058}">
      <dgm:prSet/>
      <dgm:spPr/>
      <dgm:t>
        <a:bodyPr/>
        <a:lstStyle/>
        <a:p>
          <a:endParaRPr lang="en-US" sz="1400"/>
        </a:p>
      </dgm:t>
    </dgm:pt>
    <dgm:pt modelId="{2B4CF2BD-CEE5-4C0F-8C1E-4F74D522D767}">
      <dgm:prSet phldrT="[Text]" custT="1"/>
      <dgm:spPr/>
      <dgm:t>
        <a:bodyPr/>
        <a:lstStyle/>
        <a:p>
          <a:endParaRPr lang="en-US" sz="1100" dirty="0"/>
        </a:p>
      </dgm:t>
    </dgm:pt>
    <dgm:pt modelId="{37203FB8-DD88-4BD2-92B3-CD933D9B6FBB}" type="parTrans" cxnId="{0220A339-CDFF-4218-A21A-58F958996E4F}">
      <dgm:prSet/>
      <dgm:spPr/>
      <dgm:t>
        <a:bodyPr/>
        <a:lstStyle/>
        <a:p>
          <a:endParaRPr lang="en-US" sz="1400"/>
        </a:p>
      </dgm:t>
    </dgm:pt>
    <dgm:pt modelId="{BBB0CD89-54C9-4363-B89B-673A87A13516}" type="sibTrans" cxnId="{0220A339-CDFF-4218-A21A-58F958996E4F}">
      <dgm:prSet/>
      <dgm:spPr/>
      <dgm:t>
        <a:bodyPr/>
        <a:lstStyle/>
        <a:p>
          <a:endParaRPr lang="en-US" sz="1400"/>
        </a:p>
      </dgm:t>
    </dgm:pt>
    <dgm:pt modelId="{D10C33C6-1DF8-455F-8AD8-AEAC0DA19180}">
      <dgm:prSet phldrT="[Text]" custT="1"/>
      <dgm:spPr/>
      <dgm:t>
        <a:bodyPr/>
        <a:lstStyle/>
        <a:p>
          <a:endParaRPr lang="en-US" sz="1100" dirty="0"/>
        </a:p>
      </dgm:t>
    </dgm:pt>
    <dgm:pt modelId="{9D2586C9-73B0-4B28-9416-B54B8D7277C8}" type="parTrans" cxnId="{9717BC38-02C6-44D7-A6F1-52143A5C8E3F}">
      <dgm:prSet/>
      <dgm:spPr/>
      <dgm:t>
        <a:bodyPr/>
        <a:lstStyle/>
        <a:p>
          <a:endParaRPr lang="en-US" sz="1400"/>
        </a:p>
      </dgm:t>
    </dgm:pt>
    <dgm:pt modelId="{9EA77940-8600-4AB9-9106-18514E8E5A78}" type="sibTrans" cxnId="{9717BC38-02C6-44D7-A6F1-52143A5C8E3F}">
      <dgm:prSet/>
      <dgm:spPr/>
      <dgm:t>
        <a:bodyPr/>
        <a:lstStyle/>
        <a:p>
          <a:endParaRPr lang="en-US" sz="1400"/>
        </a:p>
      </dgm:t>
    </dgm:pt>
    <dgm:pt modelId="{D5FAE612-FF28-4EF3-9B98-7C82CDD2B6B9}">
      <dgm:prSet phldrT="[Text]" custT="1"/>
      <dgm:spPr>
        <a:blipFill rotWithShape="0">
          <a:blip xmlns:r="http://schemas.openxmlformats.org/officeDocument/2006/relationships" r:embed="rId1"/>
          <a:stretch>
            <a:fillRect/>
          </a:stretch>
        </a:blipFill>
      </dgm:spPr>
      <dgm:t>
        <a:bodyPr/>
        <a:lstStyle/>
        <a:p>
          <a:endParaRPr lang="en-US" sz="1100" b="1" dirty="0"/>
        </a:p>
      </dgm:t>
    </dgm:pt>
    <dgm:pt modelId="{AC615C1C-585A-48CC-8850-6A7416A52777}" type="sibTrans" cxnId="{F74D55A8-6E70-4EB3-AA40-628D16F0CC12}">
      <dgm:prSet/>
      <dgm:spPr/>
      <dgm:t>
        <a:bodyPr/>
        <a:lstStyle/>
        <a:p>
          <a:endParaRPr lang="en-US" sz="1400"/>
        </a:p>
      </dgm:t>
    </dgm:pt>
    <dgm:pt modelId="{5426E057-99DC-4A79-8151-97B5C34303BC}" type="parTrans" cxnId="{F74D55A8-6E70-4EB3-AA40-628D16F0CC12}">
      <dgm:prSet/>
      <dgm:spPr/>
      <dgm:t>
        <a:bodyPr/>
        <a:lstStyle/>
        <a:p>
          <a:endParaRPr lang="en-US" sz="1400"/>
        </a:p>
      </dgm:t>
    </dgm:pt>
    <dgm:pt modelId="{CD70D2F9-AEE6-4279-9316-BD4CCDD3D92C}">
      <dgm:prSet phldrT="[Text]" custT="1"/>
      <dgm:spPr/>
      <dgm:t>
        <a:bodyPr/>
        <a:lstStyle/>
        <a:p>
          <a:endParaRPr lang="en-US" sz="1100" dirty="0"/>
        </a:p>
      </dgm:t>
    </dgm:pt>
    <dgm:pt modelId="{17EC0B5C-6858-44D0-BF95-AB7DE8FAC82C}" type="parTrans" cxnId="{3CE0D2BB-E502-4BA3-8E58-27060F2222AE}">
      <dgm:prSet/>
      <dgm:spPr/>
      <dgm:t>
        <a:bodyPr/>
        <a:lstStyle/>
        <a:p>
          <a:endParaRPr lang="en-US"/>
        </a:p>
      </dgm:t>
    </dgm:pt>
    <dgm:pt modelId="{EE86866F-ED73-49A6-BFE5-BD6660B820C4}" type="sibTrans" cxnId="{3CE0D2BB-E502-4BA3-8E58-27060F2222AE}">
      <dgm:prSet/>
      <dgm:spPr/>
      <dgm:t>
        <a:bodyPr/>
        <a:lstStyle/>
        <a:p>
          <a:endParaRPr lang="en-US"/>
        </a:p>
      </dgm:t>
    </dgm:pt>
    <dgm:pt modelId="{B2B66B29-3473-445B-A5DF-E4C431F51AB5}">
      <dgm:prSet phldrT="[Text]" custT="1"/>
      <dgm:spPr/>
      <dgm:t>
        <a:bodyPr/>
        <a:lstStyle/>
        <a:p>
          <a:endParaRPr lang="en-US" sz="1100" dirty="0"/>
        </a:p>
      </dgm:t>
    </dgm:pt>
    <dgm:pt modelId="{D53145A1-D41D-4810-8803-67140335A8FD}" type="sibTrans" cxnId="{B3D0AB1E-5531-4639-A464-675A951C73FF}">
      <dgm:prSet/>
      <dgm:spPr/>
      <dgm:t>
        <a:bodyPr/>
        <a:lstStyle/>
        <a:p>
          <a:endParaRPr lang="en-US" sz="1400"/>
        </a:p>
      </dgm:t>
    </dgm:pt>
    <dgm:pt modelId="{D345EA41-F4FD-425E-A23F-0716AF39905B}" type="parTrans" cxnId="{B3D0AB1E-5531-4639-A464-675A951C73FF}">
      <dgm:prSet/>
      <dgm:spPr/>
      <dgm:t>
        <a:bodyPr/>
        <a:lstStyle/>
        <a:p>
          <a:endParaRPr lang="en-US" sz="1400"/>
        </a:p>
      </dgm:t>
    </dgm:pt>
    <dgm:pt modelId="{956C5D72-AA13-444C-84AA-4EC48FD799D7}" type="pres">
      <dgm:prSet presAssocID="{D35700CF-304D-4EBB-8F11-728FFB6D09BD}" presName="Name0" presStyleCnt="0">
        <dgm:presLayoutVars>
          <dgm:chMax val="1"/>
          <dgm:dir/>
          <dgm:animLvl val="ctr"/>
          <dgm:resizeHandles val="exact"/>
        </dgm:presLayoutVars>
      </dgm:prSet>
      <dgm:spPr/>
      <dgm:t>
        <a:bodyPr/>
        <a:lstStyle/>
        <a:p>
          <a:endParaRPr lang="en-US"/>
        </a:p>
      </dgm:t>
    </dgm:pt>
    <dgm:pt modelId="{90B6D8C0-B50D-4FAE-AC6E-06A8C44FBFC8}" type="pres">
      <dgm:prSet presAssocID="{D5FAE612-FF28-4EF3-9B98-7C82CDD2B6B9}" presName="centerShape" presStyleLbl="node0" presStyleIdx="0" presStyleCnt="1"/>
      <dgm:spPr/>
      <dgm:t>
        <a:bodyPr/>
        <a:lstStyle/>
        <a:p>
          <a:endParaRPr lang="en-US"/>
        </a:p>
      </dgm:t>
    </dgm:pt>
    <dgm:pt modelId="{BBB426CE-9606-47BD-9E96-CD0AC9412F56}" type="pres">
      <dgm:prSet presAssocID="{62CA53AA-62FE-45B8-8C9C-DA8A6AC3B696}" presName="node" presStyleLbl="node1" presStyleIdx="0" presStyleCnt="5">
        <dgm:presLayoutVars>
          <dgm:bulletEnabled val="1"/>
        </dgm:presLayoutVars>
      </dgm:prSet>
      <dgm:spPr/>
      <dgm:t>
        <a:bodyPr/>
        <a:lstStyle/>
        <a:p>
          <a:endParaRPr lang="en-US"/>
        </a:p>
      </dgm:t>
    </dgm:pt>
    <dgm:pt modelId="{4633DEAD-7D5F-44A8-8C91-075BD104B08A}" type="pres">
      <dgm:prSet presAssocID="{62CA53AA-62FE-45B8-8C9C-DA8A6AC3B696}" presName="dummy" presStyleCnt="0"/>
      <dgm:spPr/>
    </dgm:pt>
    <dgm:pt modelId="{1340EB18-CE58-4C03-A843-A5676D8CAAA1}" type="pres">
      <dgm:prSet presAssocID="{A6E04350-C9F7-462A-B4FB-F16F0460D7E7}" presName="sibTrans" presStyleLbl="sibTrans2D1" presStyleIdx="0" presStyleCnt="5"/>
      <dgm:spPr/>
      <dgm:t>
        <a:bodyPr/>
        <a:lstStyle/>
        <a:p>
          <a:endParaRPr lang="en-US"/>
        </a:p>
      </dgm:t>
    </dgm:pt>
    <dgm:pt modelId="{D9F6F813-AE41-4B65-AA7E-679D652098A6}" type="pres">
      <dgm:prSet presAssocID="{B2B66B29-3473-445B-A5DF-E4C431F51AB5}" presName="node" presStyleLbl="node1" presStyleIdx="1" presStyleCnt="5">
        <dgm:presLayoutVars>
          <dgm:bulletEnabled val="1"/>
        </dgm:presLayoutVars>
      </dgm:prSet>
      <dgm:spPr/>
      <dgm:t>
        <a:bodyPr/>
        <a:lstStyle/>
        <a:p>
          <a:endParaRPr lang="en-US"/>
        </a:p>
      </dgm:t>
    </dgm:pt>
    <dgm:pt modelId="{12B2672A-76DE-4E14-AF42-BB0F27C14819}" type="pres">
      <dgm:prSet presAssocID="{B2B66B29-3473-445B-A5DF-E4C431F51AB5}" presName="dummy" presStyleCnt="0"/>
      <dgm:spPr/>
    </dgm:pt>
    <dgm:pt modelId="{B1F1A405-7546-480A-AE4B-150D2F459857}" type="pres">
      <dgm:prSet presAssocID="{D53145A1-D41D-4810-8803-67140335A8FD}" presName="sibTrans" presStyleLbl="sibTrans2D1" presStyleIdx="1" presStyleCnt="5"/>
      <dgm:spPr/>
      <dgm:t>
        <a:bodyPr/>
        <a:lstStyle/>
        <a:p>
          <a:endParaRPr lang="en-US"/>
        </a:p>
      </dgm:t>
    </dgm:pt>
    <dgm:pt modelId="{46CFAA3E-02FC-4F85-909B-9B063753F0F4}" type="pres">
      <dgm:prSet presAssocID="{2B4CF2BD-CEE5-4C0F-8C1E-4F74D522D767}" presName="node" presStyleLbl="node1" presStyleIdx="2" presStyleCnt="5">
        <dgm:presLayoutVars>
          <dgm:bulletEnabled val="1"/>
        </dgm:presLayoutVars>
      </dgm:prSet>
      <dgm:spPr/>
      <dgm:t>
        <a:bodyPr/>
        <a:lstStyle/>
        <a:p>
          <a:endParaRPr lang="en-US"/>
        </a:p>
      </dgm:t>
    </dgm:pt>
    <dgm:pt modelId="{CFDC9832-C133-4B32-B3BF-D23195796859}" type="pres">
      <dgm:prSet presAssocID="{2B4CF2BD-CEE5-4C0F-8C1E-4F74D522D767}" presName="dummy" presStyleCnt="0"/>
      <dgm:spPr/>
    </dgm:pt>
    <dgm:pt modelId="{56C0D1CE-981F-4582-9BE5-262F563DFD69}" type="pres">
      <dgm:prSet presAssocID="{BBB0CD89-54C9-4363-B89B-673A87A13516}" presName="sibTrans" presStyleLbl="sibTrans2D1" presStyleIdx="2" presStyleCnt="5"/>
      <dgm:spPr/>
      <dgm:t>
        <a:bodyPr/>
        <a:lstStyle/>
        <a:p>
          <a:endParaRPr lang="en-US"/>
        </a:p>
      </dgm:t>
    </dgm:pt>
    <dgm:pt modelId="{6E60AAA9-35F3-423D-9D10-83786FC1E19F}" type="pres">
      <dgm:prSet presAssocID="{D10C33C6-1DF8-455F-8AD8-AEAC0DA19180}" presName="node" presStyleLbl="node1" presStyleIdx="3" presStyleCnt="5">
        <dgm:presLayoutVars>
          <dgm:bulletEnabled val="1"/>
        </dgm:presLayoutVars>
      </dgm:prSet>
      <dgm:spPr/>
      <dgm:t>
        <a:bodyPr/>
        <a:lstStyle/>
        <a:p>
          <a:endParaRPr lang="en-US"/>
        </a:p>
      </dgm:t>
    </dgm:pt>
    <dgm:pt modelId="{38BD5667-AE6D-49B8-BBD0-80B2D9E92418}" type="pres">
      <dgm:prSet presAssocID="{D10C33C6-1DF8-455F-8AD8-AEAC0DA19180}" presName="dummy" presStyleCnt="0"/>
      <dgm:spPr/>
    </dgm:pt>
    <dgm:pt modelId="{6DEE8694-85AD-49F7-85E5-77AEE81EAB19}" type="pres">
      <dgm:prSet presAssocID="{9EA77940-8600-4AB9-9106-18514E8E5A78}" presName="sibTrans" presStyleLbl="sibTrans2D1" presStyleIdx="3" presStyleCnt="5"/>
      <dgm:spPr/>
      <dgm:t>
        <a:bodyPr/>
        <a:lstStyle/>
        <a:p>
          <a:endParaRPr lang="en-US"/>
        </a:p>
      </dgm:t>
    </dgm:pt>
    <dgm:pt modelId="{CE921424-FD71-408C-AB0F-B0FFB43CAD3E}" type="pres">
      <dgm:prSet presAssocID="{CD70D2F9-AEE6-4279-9316-BD4CCDD3D92C}" presName="node" presStyleLbl="node1" presStyleIdx="4" presStyleCnt="5" custScaleX="107594">
        <dgm:presLayoutVars>
          <dgm:bulletEnabled val="1"/>
        </dgm:presLayoutVars>
      </dgm:prSet>
      <dgm:spPr/>
      <dgm:t>
        <a:bodyPr/>
        <a:lstStyle/>
        <a:p>
          <a:endParaRPr lang="en-US"/>
        </a:p>
      </dgm:t>
    </dgm:pt>
    <dgm:pt modelId="{139CC52A-4DBE-49D0-B75C-173142B12C48}" type="pres">
      <dgm:prSet presAssocID="{CD70D2F9-AEE6-4279-9316-BD4CCDD3D92C}" presName="dummy" presStyleCnt="0"/>
      <dgm:spPr/>
    </dgm:pt>
    <dgm:pt modelId="{2036C569-0D53-47FD-9175-475EBC74013A}" type="pres">
      <dgm:prSet presAssocID="{EE86866F-ED73-49A6-BFE5-BD6660B820C4}" presName="sibTrans" presStyleLbl="sibTrans2D1" presStyleIdx="4" presStyleCnt="5"/>
      <dgm:spPr/>
      <dgm:t>
        <a:bodyPr/>
        <a:lstStyle/>
        <a:p>
          <a:endParaRPr lang="en-US"/>
        </a:p>
      </dgm:t>
    </dgm:pt>
  </dgm:ptLst>
  <dgm:cxnLst>
    <dgm:cxn modelId="{7A5EE0BC-8C85-4AD1-A9A8-592F7E52A57C}" type="presOf" srcId="{BBB0CD89-54C9-4363-B89B-673A87A13516}" destId="{56C0D1CE-981F-4582-9BE5-262F563DFD69}" srcOrd="0" destOrd="0" presId="urn:microsoft.com/office/officeart/2005/8/layout/radial6"/>
    <dgm:cxn modelId="{661A3FC4-00E3-44D7-B7DF-2E8A4B6D5209}" type="presOf" srcId="{D5FAE612-FF28-4EF3-9B98-7C82CDD2B6B9}" destId="{90B6D8C0-B50D-4FAE-AC6E-06A8C44FBFC8}" srcOrd="0" destOrd="0" presId="urn:microsoft.com/office/officeart/2005/8/layout/radial6"/>
    <dgm:cxn modelId="{F74D55A8-6E70-4EB3-AA40-628D16F0CC12}" srcId="{D35700CF-304D-4EBB-8F11-728FFB6D09BD}" destId="{D5FAE612-FF28-4EF3-9B98-7C82CDD2B6B9}" srcOrd="0" destOrd="0" parTransId="{5426E057-99DC-4A79-8151-97B5C34303BC}" sibTransId="{AC615C1C-585A-48CC-8850-6A7416A52777}"/>
    <dgm:cxn modelId="{3CE0D2BB-E502-4BA3-8E58-27060F2222AE}" srcId="{D5FAE612-FF28-4EF3-9B98-7C82CDD2B6B9}" destId="{CD70D2F9-AEE6-4279-9316-BD4CCDD3D92C}" srcOrd="4" destOrd="0" parTransId="{17EC0B5C-6858-44D0-BF95-AB7DE8FAC82C}" sibTransId="{EE86866F-ED73-49A6-BFE5-BD6660B820C4}"/>
    <dgm:cxn modelId="{EA69BEFC-9EF3-468B-94E1-EAB1468407CD}" type="presOf" srcId="{9EA77940-8600-4AB9-9106-18514E8E5A78}" destId="{6DEE8694-85AD-49F7-85E5-77AEE81EAB19}" srcOrd="0" destOrd="0" presId="urn:microsoft.com/office/officeart/2005/8/layout/radial6"/>
    <dgm:cxn modelId="{0220A339-CDFF-4218-A21A-58F958996E4F}" srcId="{D5FAE612-FF28-4EF3-9B98-7C82CDD2B6B9}" destId="{2B4CF2BD-CEE5-4C0F-8C1E-4F74D522D767}" srcOrd="2" destOrd="0" parTransId="{37203FB8-DD88-4BD2-92B3-CD933D9B6FBB}" sibTransId="{BBB0CD89-54C9-4363-B89B-673A87A13516}"/>
    <dgm:cxn modelId="{C5EC5CE6-1D5A-4809-A75E-EAC79349C72B}" type="presOf" srcId="{D35700CF-304D-4EBB-8F11-728FFB6D09BD}" destId="{956C5D72-AA13-444C-84AA-4EC48FD799D7}" srcOrd="0" destOrd="0" presId="urn:microsoft.com/office/officeart/2005/8/layout/radial6"/>
    <dgm:cxn modelId="{D3110308-51FA-4E91-8DED-E34C9842B0B4}" type="presOf" srcId="{EE86866F-ED73-49A6-BFE5-BD6660B820C4}" destId="{2036C569-0D53-47FD-9175-475EBC74013A}" srcOrd="0" destOrd="0" presId="urn:microsoft.com/office/officeart/2005/8/layout/radial6"/>
    <dgm:cxn modelId="{66699FAF-C1DA-40B6-B394-F92903047237}" type="presOf" srcId="{2B4CF2BD-CEE5-4C0F-8C1E-4F74D522D767}" destId="{46CFAA3E-02FC-4F85-909B-9B063753F0F4}" srcOrd="0" destOrd="0" presId="urn:microsoft.com/office/officeart/2005/8/layout/radial6"/>
    <dgm:cxn modelId="{F311D72F-7C5B-421C-B2AF-6195E6650271}" type="presOf" srcId="{CD70D2F9-AEE6-4279-9316-BD4CCDD3D92C}" destId="{CE921424-FD71-408C-AB0F-B0FFB43CAD3E}" srcOrd="0" destOrd="0" presId="urn:microsoft.com/office/officeart/2005/8/layout/radial6"/>
    <dgm:cxn modelId="{6026AB4C-2F1C-48C4-9A39-B066AAB27271}" type="presOf" srcId="{A6E04350-C9F7-462A-B4FB-F16F0460D7E7}" destId="{1340EB18-CE58-4C03-A843-A5676D8CAAA1}" srcOrd="0" destOrd="0" presId="urn:microsoft.com/office/officeart/2005/8/layout/radial6"/>
    <dgm:cxn modelId="{367051A8-14E8-48F5-B024-E9DC6D114058}" srcId="{D5FAE612-FF28-4EF3-9B98-7C82CDD2B6B9}" destId="{62CA53AA-62FE-45B8-8C9C-DA8A6AC3B696}" srcOrd="0" destOrd="0" parTransId="{9CD3E39F-1CFD-4E9B-B8E3-1AAC3738C6B7}" sibTransId="{A6E04350-C9F7-462A-B4FB-F16F0460D7E7}"/>
    <dgm:cxn modelId="{9717BC38-02C6-44D7-A6F1-52143A5C8E3F}" srcId="{D5FAE612-FF28-4EF3-9B98-7C82CDD2B6B9}" destId="{D10C33C6-1DF8-455F-8AD8-AEAC0DA19180}" srcOrd="3" destOrd="0" parTransId="{9D2586C9-73B0-4B28-9416-B54B8D7277C8}" sibTransId="{9EA77940-8600-4AB9-9106-18514E8E5A78}"/>
    <dgm:cxn modelId="{F30E5169-8C97-4393-995C-21F0DAD791F4}" type="presOf" srcId="{B2B66B29-3473-445B-A5DF-E4C431F51AB5}" destId="{D9F6F813-AE41-4B65-AA7E-679D652098A6}" srcOrd="0" destOrd="0" presId="urn:microsoft.com/office/officeart/2005/8/layout/radial6"/>
    <dgm:cxn modelId="{B3D0AB1E-5531-4639-A464-675A951C73FF}" srcId="{D5FAE612-FF28-4EF3-9B98-7C82CDD2B6B9}" destId="{B2B66B29-3473-445B-A5DF-E4C431F51AB5}" srcOrd="1" destOrd="0" parTransId="{D345EA41-F4FD-425E-A23F-0716AF39905B}" sibTransId="{D53145A1-D41D-4810-8803-67140335A8FD}"/>
    <dgm:cxn modelId="{71549655-609E-40D9-8048-90C2B3B034FB}" type="presOf" srcId="{62CA53AA-62FE-45B8-8C9C-DA8A6AC3B696}" destId="{BBB426CE-9606-47BD-9E96-CD0AC9412F56}" srcOrd="0" destOrd="0" presId="urn:microsoft.com/office/officeart/2005/8/layout/radial6"/>
    <dgm:cxn modelId="{AB89DFBE-3B4D-4C45-8E20-13E15418692A}" type="presOf" srcId="{D53145A1-D41D-4810-8803-67140335A8FD}" destId="{B1F1A405-7546-480A-AE4B-150D2F459857}" srcOrd="0" destOrd="0" presId="urn:microsoft.com/office/officeart/2005/8/layout/radial6"/>
    <dgm:cxn modelId="{C43626B4-9FAE-4A6E-AD8F-274E81C1C595}" type="presOf" srcId="{D10C33C6-1DF8-455F-8AD8-AEAC0DA19180}" destId="{6E60AAA9-35F3-423D-9D10-83786FC1E19F}" srcOrd="0" destOrd="0" presId="urn:microsoft.com/office/officeart/2005/8/layout/radial6"/>
    <dgm:cxn modelId="{F6BBFC1D-6A28-49BA-BE1E-9C21FB575915}" type="presParOf" srcId="{956C5D72-AA13-444C-84AA-4EC48FD799D7}" destId="{90B6D8C0-B50D-4FAE-AC6E-06A8C44FBFC8}" srcOrd="0" destOrd="0" presId="urn:microsoft.com/office/officeart/2005/8/layout/radial6"/>
    <dgm:cxn modelId="{68F71D7B-A0A2-4ECE-AD50-6729EE31D2CD}" type="presParOf" srcId="{956C5D72-AA13-444C-84AA-4EC48FD799D7}" destId="{BBB426CE-9606-47BD-9E96-CD0AC9412F56}" srcOrd="1" destOrd="0" presId="urn:microsoft.com/office/officeart/2005/8/layout/radial6"/>
    <dgm:cxn modelId="{99A2D630-39E5-41F1-9620-69B7F380F880}" type="presParOf" srcId="{956C5D72-AA13-444C-84AA-4EC48FD799D7}" destId="{4633DEAD-7D5F-44A8-8C91-075BD104B08A}" srcOrd="2" destOrd="0" presId="urn:microsoft.com/office/officeart/2005/8/layout/radial6"/>
    <dgm:cxn modelId="{1E20EE85-B0BA-4859-97C4-67452BA3C180}" type="presParOf" srcId="{956C5D72-AA13-444C-84AA-4EC48FD799D7}" destId="{1340EB18-CE58-4C03-A843-A5676D8CAAA1}" srcOrd="3" destOrd="0" presId="urn:microsoft.com/office/officeart/2005/8/layout/radial6"/>
    <dgm:cxn modelId="{282D5307-BA64-4CD8-9E6A-63FADDAB01CC}" type="presParOf" srcId="{956C5D72-AA13-444C-84AA-4EC48FD799D7}" destId="{D9F6F813-AE41-4B65-AA7E-679D652098A6}" srcOrd="4" destOrd="0" presId="urn:microsoft.com/office/officeart/2005/8/layout/radial6"/>
    <dgm:cxn modelId="{67D90D41-D571-4404-A2B8-DACFA9C43B85}" type="presParOf" srcId="{956C5D72-AA13-444C-84AA-4EC48FD799D7}" destId="{12B2672A-76DE-4E14-AF42-BB0F27C14819}" srcOrd="5" destOrd="0" presId="urn:microsoft.com/office/officeart/2005/8/layout/radial6"/>
    <dgm:cxn modelId="{A4B466B4-DF15-4459-9034-150F5BAEE4E3}" type="presParOf" srcId="{956C5D72-AA13-444C-84AA-4EC48FD799D7}" destId="{B1F1A405-7546-480A-AE4B-150D2F459857}" srcOrd="6" destOrd="0" presId="urn:microsoft.com/office/officeart/2005/8/layout/radial6"/>
    <dgm:cxn modelId="{7F5C478B-6354-4042-A447-02A79FE7F58B}" type="presParOf" srcId="{956C5D72-AA13-444C-84AA-4EC48FD799D7}" destId="{46CFAA3E-02FC-4F85-909B-9B063753F0F4}" srcOrd="7" destOrd="0" presId="urn:microsoft.com/office/officeart/2005/8/layout/radial6"/>
    <dgm:cxn modelId="{CCE008B2-0E66-4E34-B949-D2C11E63FC3A}" type="presParOf" srcId="{956C5D72-AA13-444C-84AA-4EC48FD799D7}" destId="{CFDC9832-C133-4B32-B3BF-D23195796859}" srcOrd="8" destOrd="0" presId="urn:microsoft.com/office/officeart/2005/8/layout/radial6"/>
    <dgm:cxn modelId="{68382D3E-F88A-4AAB-8D8C-87F926B7B28F}" type="presParOf" srcId="{956C5D72-AA13-444C-84AA-4EC48FD799D7}" destId="{56C0D1CE-981F-4582-9BE5-262F563DFD69}" srcOrd="9" destOrd="0" presId="urn:microsoft.com/office/officeart/2005/8/layout/radial6"/>
    <dgm:cxn modelId="{71A3533F-FC3A-4868-A1FF-0D68C5353802}" type="presParOf" srcId="{956C5D72-AA13-444C-84AA-4EC48FD799D7}" destId="{6E60AAA9-35F3-423D-9D10-83786FC1E19F}" srcOrd="10" destOrd="0" presId="urn:microsoft.com/office/officeart/2005/8/layout/radial6"/>
    <dgm:cxn modelId="{1DF29797-325C-4B69-B57E-EF667A53E5ED}" type="presParOf" srcId="{956C5D72-AA13-444C-84AA-4EC48FD799D7}" destId="{38BD5667-AE6D-49B8-BBD0-80B2D9E92418}" srcOrd="11" destOrd="0" presId="urn:microsoft.com/office/officeart/2005/8/layout/radial6"/>
    <dgm:cxn modelId="{3A4427D3-12A6-4A0B-9AD1-A32A50E44116}" type="presParOf" srcId="{956C5D72-AA13-444C-84AA-4EC48FD799D7}" destId="{6DEE8694-85AD-49F7-85E5-77AEE81EAB19}" srcOrd="12" destOrd="0" presId="urn:microsoft.com/office/officeart/2005/8/layout/radial6"/>
    <dgm:cxn modelId="{FAEFBB3F-99E7-4E29-BE40-B808ABC229F0}" type="presParOf" srcId="{956C5D72-AA13-444C-84AA-4EC48FD799D7}" destId="{CE921424-FD71-408C-AB0F-B0FFB43CAD3E}" srcOrd="13" destOrd="0" presId="urn:microsoft.com/office/officeart/2005/8/layout/radial6"/>
    <dgm:cxn modelId="{068B6546-9714-4980-8F78-0DB58024F0E9}" type="presParOf" srcId="{956C5D72-AA13-444C-84AA-4EC48FD799D7}" destId="{139CC52A-4DBE-49D0-B75C-173142B12C48}" srcOrd="14" destOrd="0" presId="urn:microsoft.com/office/officeart/2005/8/layout/radial6"/>
    <dgm:cxn modelId="{A2E63F21-D180-4B55-BC0D-18A6A7C76ADA}" type="presParOf" srcId="{956C5D72-AA13-444C-84AA-4EC48FD799D7}" destId="{2036C569-0D53-47FD-9175-475EBC74013A}" srcOrd="15" destOrd="0" presId="urn:microsoft.com/office/officeart/2005/8/layout/radial6"/>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6C569-0D53-47FD-9175-475EBC74013A}">
      <dsp:nvSpPr>
        <dsp:cNvPr id="0" name=""/>
        <dsp:cNvSpPr/>
      </dsp:nvSpPr>
      <dsp:spPr>
        <a:xfrm>
          <a:off x="317208" y="1047647"/>
          <a:ext cx="2403100" cy="2403100"/>
        </a:xfrm>
        <a:prstGeom prst="blockArc">
          <a:avLst>
            <a:gd name="adj1" fmla="val 11880000"/>
            <a:gd name="adj2" fmla="val 162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DEE8694-85AD-49F7-85E5-77AEE81EAB19}">
      <dsp:nvSpPr>
        <dsp:cNvPr id="0" name=""/>
        <dsp:cNvSpPr/>
      </dsp:nvSpPr>
      <dsp:spPr>
        <a:xfrm>
          <a:off x="317208" y="1047647"/>
          <a:ext cx="2403100" cy="2403100"/>
        </a:xfrm>
        <a:prstGeom prst="blockArc">
          <a:avLst>
            <a:gd name="adj1" fmla="val 7560000"/>
            <a:gd name="adj2" fmla="val 1188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6C0D1CE-981F-4582-9BE5-262F563DFD69}">
      <dsp:nvSpPr>
        <dsp:cNvPr id="0" name=""/>
        <dsp:cNvSpPr/>
      </dsp:nvSpPr>
      <dsp:spPr>
        <a:xfrm>
          <a:off x="317208" y="1047647"/>
          <a:ext cx="2403100" cy="2403100"/>
        </a:xfrm>
        <a:prstGeom prst="blockArc">
          <a:avLst>
            <a:gd name="adj1" fmla="val 3240000"/>
            <a:gd name="adj2" fmla="val 756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1F1A405-7546-480A-AE4B-150D2F459857}">
      <dsp:nvSpPr>
        <dsp:cNvPr id="0" name=""/>
        <dsp:cNvSpPr/>
      </dsp:nvSpPr>
      <dsp:spPr>
        <a:xfrm>
          <a:off x="317208" y="1047647"/>
          <a:ext cx="2403100" cy="2403100"/>
        </a:xfrm>
        <a:prstGeom prst="blockArc">
          <a:avLst>
            <a:gd name="adj1" fmla="val 20520000"/>
            <a:gd name="adj2" fmla="val 324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40EB18-CE58-4C03-A843-A5676D8CAAA1}">
      <dsp:nvSpPr>
        <dsp:cNvPr id="0" name=""/>
        <dsp:cNvSpPr/>
      </dsp:nvSpPr>
      <dsp:spPr>
        <a:xfrm>
          <a:off x="317208" y="1047647"/>
          <a:ext cx="2403100" cy="2403100"/>
        </a:xfrm>
        <a:prstGeom prst="blockArc">
          <a:avLst>
            <a:gd name="adj1" fmla="val 16200000"/>
            <a:gd name="adj2" fmla="val 2052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0B6D8C0-B50D-4FAE-AC6E-06A8C44FBFC8}">
      <dsp:nvSpPr>
        <dsp:cNvPr id="0" name=""/>
        <dsp:cNvSpPr/>
      </dsp:nvSpPr>
      <dsp:spPr>
        <a:xfrm>
          <a:off x="965751" y="1696191"/>
          <a:ext cx="1106012" cy="1106012"/>
        </a:xfrm>
        <a:prstGeom prst="ellipse">
          <a:avLst/>
        </a:prstGeom>
        <a:blipFill rotWithShape="0">
          <a:blip xmlns:r="http://schemas.openxmlformats.org/officeDocument/2006/relationships" r:embed="rId1"/>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1127723" y="1858163"/>
        <a:ext cx="782068" cy="782068"/>
      </dsp:txXfrm>
    </dsp:sp>
    <dsp:sp modelId="{BBB426CE-9606-47BD-9E96-CD0AC9412F56}">
      <dsp:nvSpPr>
        <dsp:cNvPr id="0" name=""/>
        <dsp:cNvSpPr/>
      </dsp:nvSpPr>
      <dsp:spPr>
        <a:xfrm>
          <a:off x="1131653" y="688414"/>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245033" y="801794"/>
        <a:ext cx="547449" cy="547449"/>
      </dsp:txXfrm>
    </dsp:sp>
    <dsp:sp modelId="{D9F6F813-AE41-4B65-AA7E-679D652098A6}">
      <dsp:nvSpPr>
        <dsp:cNvPr id="0" name=""/>
        <dsp:cNvSpPr/>
      </dsp:nvSpPr>
      <dsp:spPr>
        <a:xfrm>
          <a:off x="2247888" y="1499406"/>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2361268" y="1612786"/>
        <a:ext cx="547449" cy="547449"/>
      </dsp:txXfrm>
    </dsp:sp>
    <dsp:sp modelId="{46CFAA3E-02FC-4F85-909B-9B063753F0F4}">
      <dsp:nvSpPr>
        <dsp:cNvPr id="0" name=""/>
        <dsp:cNvSpPr/>
      </dsp:nvSpPr>
      <dsp:spPr>
        <a:xfrm>
          <a:off x="1821524"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934904" y="2924999"/>
        <a:ext cx="547449" cy="547449"/>
      </dsp:txXfrm>
    </dsp:sp>
    <dsp:sp modelId="{6E60AAA9-35F3-423D-9D10-83786FC1E19F}">
      <dsp:nvSpPr>
        <dsp:cNvPr id="0" name=""/>
        <dsp:cNvSpPr/>
      </dsp:nvSpPr>
      <dsp:spPr>
        <a:xfrm>
          <a:off x="441782"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555162" y="2924999"/>
        <a:ext cx="547449" cy="547449"/>
      </dsp:txXfrm>
    </dsp:sp>
    <dsp:sp modelId="{CE921424-FD71-408C-AB0F-B0FFB43CAD3E}">
      <dsp:nvSpPr>
        <dsp:cNvPr id="0" name=""/>
        <dsp:cNvSpPr/>
      </dsp:nvSpPr>
      <dsp:spPr>
        <a:xfrm>
          <a:off x="-13977" y="1499406"/>
          <a:ext cx="833002"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08013" y="1612786"/>
        <a:ext cx="589022" cy="54744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98F70-C1E2-47A3-A608-B19DCE702B33}" type="datetimeFigureOut">
              <a:rPr lang="en-US" smtClean="0"/>
              <a:t>4/13/2017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539F-DC6E-4497-9424-3C9703CD40CE}" type="slidenum">
              <a:rPr lang="en-US" smtClean="0"/>
              <a:t>‹#›</a:t>
            </a:fld>
            <a:endParaRPr lang="en-US"/>
          </a:p>
        </p:txBody>
      </p:sp>
    </p:spTree>
    <p:extLst>
      <p:ext uri="{BB962C8B-B14F-4D97-AF65-F5344CB8AC3E}">
        <p14:creationId xmlns:p14="http://schemas.microsoft.com/office/powerpoint/2010/main" val="397367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0591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30</a:t>
            </a:fld>
            <a:endParaRPr lang="en-US"/>
          </a:p>
        </p:txBody>
      </p:sp>
    </p:spTree>
    <p:extLst>
      <p:ext uri="{BB962C8B-B14F-4D97-AF65-F5344CB8AC3E}">
        <p14:creationId xmlns:p14="http://schemas.microsoft.com/office/powerpoint/2010/main" val="1817036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3903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1033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8059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40</a:t>
            </a:fld>
            <a:endParaRPr lang="en-US"/>
          </a:p>
        </p:txBody>
      </p:sp>
    </p:spTree>
    <p:extLst>
      <p:ext uri="{BB962C8B-B14F-4D97-AF65-F5344CB8AC3E}">
        <p14:creationId xmlns:p14="http://schemas.microsoft.com/office/powerpoint/2010/main" val="3944298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41</a:t>
            </a:fld>
            <a:endParaRPr lang="en-US"/>
          </a:p>
        </p:txBody>
      </p:sp>
    </p:spTree>
    <p:extLst>
      <p:ext uri="{BB962C8B-B14F-4D97-AF65-F5344CB8AC3E}">
        <p14:creationId xmlns:p14="http://schemas.microsoft.com/office/powerpoint/2010/main" val="100795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44</a:t>
            </a:fld>
            <a:endParaRPr lang="en-US"/>
          </a:p>
        </p:txBody>
      </p:sp>
    </p:spTree>
    <p:extLst>
      <p:ext uri="{BB962C8B-B14F-4D97-AF65-F5344CB8AC3E}">
        <p14:creationId xmlns:p14="http://schemas.microsoft.com/office/powerpoint/2010/main" val="1931107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45</a:t>
            </a:fld>
            <a:endParaRPr lang="en-US"/>
          </a:p>
        </p:txBody>
      </p:sp>
    </p:spTree>
    <p:extLst>
      <p:ext uri="{BB962C8B-B14F-4D97-AF65-F5344CB8AC3E}">
        <p14:creationId xmlns:p14="http://schemas.microsoft.com/office/powerpoint/2010/main" val="1067305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46</a:t>
            </a:fld>
            <a:endParaRPr lang="en-US"/>
          </a:p>
        </p:txBody>
      </p:sp>
    </p:spTree>
    <p:extLst>
      <p:ext uri="{BB962C8B-B14F-4D97-AF65-F5344CB8AC3E}">
        <p14:creationId xmlns:p14="http://schemas.microsoft.com/office/powerpoint/2010/main" val="3694299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47</a:t>
            </a:fld>
            <a:endParaRPr lang="en-US"/>
          </a:p>
        </p:txBody>
      </p:sp>
    </p:spTree>
    <p:extLst>
      <p:ext uri="{BB962C8B-B14F-4D97-AF65-F5344CB8AC3E}">
        <p14:creationId xmlns:p14="http://schemas.microsoft.com/office/powerpoint/2010/main" val="257143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68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48</a:t>
            </a:fld>
            <a:endParaRPr lang="en-US"/>
          </a:p>
        </p:txBody>
      </p:sp>
    </p:spTree>
    <p:extLst>
      <p:ext uri="{BB962C8B-B14F-4D97-AF65-F5344CB8AC3E}">
        <p14:creationId xmlns:p14="http://schemas.microsoft.com/office/powerpoint/2010/main" val="977548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49</a:t>
            </a:fld>
            <a:endParaRPr lang="en-US"/>
          </a:p>
        </p:txBody>
      </p:sp>
    </p:spTree>
    <p:extLst>
      <p:ext uri="{BB962C8B-B14F-4D97-AF65-F5344CB8AC3E}">
        <p14:creationId xmlns:p14="http://schemas.microsoft.com/office/powerpoint/2010/main" val="3542620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51</a:t>
            </a:fld>
            <a:endParaRPr lang="en-US"/>
          </a:p>
        </p:txBody>
      </p:sp>
    </p:spTree>
    <p:extLst>
      <p:ext uri="{BB962C8B-B14F-4D97-AF65-F5344CB8AC3E}">
        <p14:creationId xmlns:p14="http://schemas.microsoft.com/office/powerpoint/2010/main" val="1830002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101013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55</a:t>
            </a:fld>
            <a:endParaRPr lang="en-US"/>
          </a:p>
        </p:txBody>
      </p:sp>
    </p:spTree>
    <p:extLst>
      <p:ext uri="{BB962C8B-B14F-4D97-AF65-F5344CB8AC3E}">
        <p14:creationId xmlns:p14="http://schemas.microsoft.com/office/powerpoint/2010/main" val="467162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56</a:t>
            </a:fld>
            <a:endParaRPr lang="en-US"/>
          </a:p>
        </p:txBody>
      </p:sp>
    </p:spTree>
    <p:extLst>
      <p:ext uri="{BB962C8B-B14F-4D97-AF65-F5344CB8AC3E}">
        <p14:creationId xmlns:p14="http://schemas.microsoft.com/office/powerpoint/2010/main" val="191248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4270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B65B-A12C-464C-A8B7-E5C70EC75558}" type="slidenum">
              <a:rPr lang="en-US" smtClean="0"/>
              <a:pPr/>
              <a:t>4</a:t>
            </a:fld>
            <a:endParaRPr lang="en-US" dirty="0"/>
          </a:p>
        </p:txBody>
      </p:sp>
    </p:spTree>
    <p:extLst>
      <p:ext uri="{BB962C8B-B14F-4D97-AF65-F5344CB8AC3E}">
        <p14:creationId xmlns:p14="http://schemas.microsoft.com/office/powerpoint/2010/main" val="8290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5</a:t>
            </a:fld>
            <a:endParaRPr lang="en-US"/>
          </a:p>
        </p:txBody>
      </p:sp>
    </p:spTree>
    <p:extLst>
      <p:ext uri="{BB962C8B-B14F-4D97-AF65-F5344CB8AC3E}">
        <p14:creationId xmlns:p14="http://schemas.microsoft.com/office/powerpoint/2010/main" val="352280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6</a:t>
            </a:fld>
            <a:endParaRPr lang="en-US"/>
          </a:p>
        </p:txBody>
      </p:sp>
    </p:spTree>
    <p:extLst>
      <p:ext uri="{BB962C8B-B14F-4D97-AF65-F5344CB8AC3E}">
        <p14:creationId xmlns:p14="http://schemas.microsoft.com/office/powerpoint/2010/main" val="265862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B65B-A12C-464C-A8B7-E5C70EC75558}" type="slidenum">
              <a:rPr lang="en-US" smtClean="0"/>
              <a:pPr/>
              <a:t>7</a:t>
            </a:fld>
            <a:endParaRPr lang="en-US"/>
          </a:p>
        </p:txBody>
      </p:sp>
    </p:spTree>
    <p:extLst>
      <p:ext uri="{BB962C8B-B14F-4D97-AF65-F5344CB8AC3E}">
        <p14:creationId xmlns:p14="http://schemas.microsoft.com/office/powerpoint/2010/main" val="1909090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B65B-A12C-464C-A8B7-E5C70EC75558}" type="slidenum">
              <a:rPr lang="en-US" smtClean="0"/>
              <a:pPr/>
              <a:t>16</a:t>
            </a:fld>
            <a:endParaRPr lang="en-US" dirty="0"/>
          </a:p>
        </p:txBody>
      </p:sp>
    </p:spTree>
    <p:extLst>
      <p:ext uri="{BB962C8B-B14F-4D97-AF65-F5344CB8AC3E}">
        <p14:creationId xmlns:p14="http://schemas.microsoft.com/office/powerpoint/2010/main" val="103640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28</a:t>
            </a:fld>
            <a:endParaRPr lang="en-US"/>
          </a:p>
        </p:txBody>
      </p:sp>
    </p:spTree>
    <p:extLst>
      <p:ext uri="{BB962C8B-B14F-4D97-AF65-F5344CB8AC3E}">
        <p14:creationId xmlns:p14="http://schemas.microsoft.com/office/powerpoint/2010/main" val="3461841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29</a:t>
            </a:fld>
            <a:endParaRPr lang="en-US"/>
          </a:p>
        </p:txBody>
      </p:sp>
    </p:spTree>
    <p:extLst>
      <p:ext uri="{BB962C8B-B14F-4D97-AF65-F5344CB8AC3E}">
        <p14:creationId xmlns:p14="http://schemas.microsoft.com/office/powerpoint/2010/main" val="1898033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E2279D5C-A2CB-459C-BF3F-7327B2E5E9F5}" type="datetime1">
              <a:rPr lang="en-US" smtClean="0"/>
              <a:t>4/13/2017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6861510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DFBB260-1C07-446B-B0A2-03803F0F05E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8951394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2CC7741-D53B-42CC-BC0E-F6EA51DA07E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196561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C50EEDE-18A2-4B4B-97BA-9C1A02114CF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7420672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1542DDE-81C0-4772-ACE4-52ADFFC8FC7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4004723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EBFD66D-0EEB-4C54-9409-9AD0D4E93A5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7141672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CE4654A-659F-4710-A718-F13B4FF7947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8867200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32A4CF5-5749-4FE1-9518-AF157514F8B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972453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368564150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148201969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BB1B536-AB0F-46DE-85F9-2DEC4995783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0614357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8867FC9-1A7B-49BE-B84A-77BD62DD4C8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157959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F3D73D-AEA2-4072-8AD3-2AD4DFF51F2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716732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F05F145-45F6-4EB4-AA6B-3872EA31BEB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749789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B94D5B7-404B-449A-BFC1-15FE478A59B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9462714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CEDF7B8-B559-44AB-81CC-25486F735B7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0225008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8389BA6-6F60-4CCC-BCE0-B49DA2CC0D9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4969944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D579AFA-168C-466A-8E81-370EA4E897C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2694779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6F1ADF5-6070-410D-8940-58F6150C702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977529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5BCAAF8-CDAF-436F-836B-74C87560275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8149194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44952A1-D722-44B2-915F-9B72F19C288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5158305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32C02F0-9781-475F-9973-2D5642E7ACC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3605225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50796732-EA78-4E8E-B3A8-1073983150B5}" type="datetime1">
              <a:rPr lang="en-US" smtClean="0"/>
              <a:t>4/13/2017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COPYRIGHT © 2017 DATA DIRECT FZ LLC  ALL RIGHTS RESERVED</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409003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B0B1688-968F-4F4C-A0EC-71B2E10191F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6244612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1E51A52-04E5-4A40-8AB4-FAB943E9B49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6365125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522DE449-2335-4569-96FB-6D2F9A672DED}" type="datetime1">
              <a:rPr lang="en-US" smtClean="0"/>
              <a:t>4/13/2017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8548152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65CD957-F441-425B-93F1-D86AF1E3E2D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0645215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4B5DD96-BDEC-4141-956D-DAC27858BC8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39697226"/>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FADE92-0641-4276-AD5F-082D4FF0617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4838298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7BBBBC3-4577-48AD-A6EA-19FD5BD9168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3895587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C16AF61-E629-4E10-A1FA-D35952EE2BA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4374801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0E3BCB2-9C25-4211-819F-BB0C057B2A8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2927205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34791D1-9D35-4A87-AF5E-CBA8CE58881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3514204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9C8D1F-835C-4A1E-B438-919CCACC3ED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2361648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AB4AA7-1FEF-4DF1-987F-23305F26C99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4747014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094EA82-0C67-4335-AF7F-734DB4AE0D7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4747661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6584BDD-F463-4899-A8A7-428302B9A9B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9797802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745BC84-B7A3-4C47-8C4F-A04B3C582E4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444058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5FC09F4-317E-4CF3-B93C-77E19A7346D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8651049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4CD25F2-31F0-438F-BCAF-CDD290D270F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9426722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CCF23FF-6116-4A77-81BD-3A4A260A400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1650816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CB36910-22E8-456C-8160-87181ACC688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81486179"/>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982C980-F0FC-449E-BF28-0B6A95A430A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8422969"/>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76C347C-5BA1-42B7-8075-F9EF83F755F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7464827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B598CA6-18B1-4C75-BF0B-700BB75BF21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462271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D2CDB80-16DA-46BB-8AB7-06A4E6D8BEF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0563793"/>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37ECAE4-C9D1-45D1-8953-4C5F6599973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8646988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C26BA23-D191-42BC-87B8-B1F788A96E6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69195606"/>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2F121EA-34B0-4DB3-9AD2-9873E7A0D29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542873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13BEB1-FFF0-4D03-A407-B96D719452B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4704371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D65AA82-7E2D-4A47-86DF-31E6BA97BE3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9520826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AF320A-047C-4DD4-9341-F75B0CAD844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smtClean="0">
                <a:solidFill>
                  <a:srgbClr val="F17C3F">
                    <a:lumMod val="40000"/>
                    <a:lumOff val="60000"/>
                  </a:srgbClr>
                </a:solidFill>
              </a:rPr>
              <a:t>W</a:t>
            </a:r>
            <a:endParaRPr lang="en-US" sz="3600">
              <a:solidFill>
                <a:srgbClr val="F17C3F">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2719371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BD3934-2BE2-4A2B-AD9E-F64D0C2A01C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smtClean="0">
                <a:solidFill>
                  <a:srgbClr val="7BB21B">
                    <a:lumMod val="40000"/>
                    <a:lumOff val="60000"/>
                  </a:srgbClr>
                </a:solidFill>
              </a:rPr>
              <a:t>O</a:t>
            </a:r>
            <a:endParaRPr lang="en-US" sz="3600">
              <a:solidFill>
                <a:srgbClr val="7BB21B">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364226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6D757F3-CD7E-4019-8ACB-DFD0A031224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436875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72A90BD-2A7F-4E55-A39A-A9F28B12CD2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653420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46797C4-A806-4343-A7D7-3832EF52B7B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56611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1A14B51-AD27-4D27-83C8-16F56BC1964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7163884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CB7B010-6FF7-4FAD-BFDF-F7FC66EC364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7925221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091FF73-7A6B-4635-A267-F81F4D0F7AF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76560768"/>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5D21B5F-93B0-47F8-9722-B84604A2430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1975375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2982C50-ABA9-48AF-AD70-6D5DD67190D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52190493"/>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A1EDA97-2BEC-4679-A868-9DCBA39DA7E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08075069"/>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785947C-D0EB-40B0-A39A-AE5B1588A81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8614435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8D6DA05-6263-4C63-B458-0EA43FF6F13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86577096"/>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FCB679A-1BE5-4B8E-B89E-13CC998D563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6046886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FE37BBC-ABB3-48AE-AEED-751A3C68134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746765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11AA1D-009B-4A4A-9E8E-17FE057436F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71484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54DF851-780C-46A8-89EB-9142809C6B4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4232419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BA3DAFB5-7C20-4353-BC13-374ABBB11A0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1155529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F9CDEB29-990B-4320-A044-5FFD2E5823D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44654848"/>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E5DA2A9-B15B-40B6-9EA1-FB3BC24B4A5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44772565"/>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E16E1C5-DE01-4ADC-B03E-42260B79DE8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00172935"/>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53C5DB29-C71B-4D21-99CF-B1F9218A2BC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3488351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357E25A7-03A2-4FEE-A7D8-61F52C27B1A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475751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1C47A84D-AC06-438F-9D4D-B6E1C153A79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6291772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4FD6E1-2C4C-4BD2-827C-B12FF03708B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7206477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472CA3D-0A98-433A-BE6D-B123C16A91E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6009608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5242F84-F2C7-4B24-9996-8404317EB8A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885553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D0BEC56-3CBC-4A45-BA3E-ABBF257FB16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44669292"/>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4CC6261-FAF0-4557-993E-0520820787D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17623948"/>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6629B22-0850-4518-82A8-9B7969E3C1C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015664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BC37F2-2426-45BC-A4B0-A6AECC3CB44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2868732705"/>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25B581A-4242-4612-877E-073AFF250CC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830671609"/>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A8C978-0ECE-4FFF-A71D-CAEE126B805A}"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29470185"/>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5FC9261-C045-4117-9939-0A3D7AD47006}"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3148324743"/>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7488B9-19EC-479C-BCF3-7932CB2BE528}"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3270788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671F2D20-5C10-43A0-AD02-02961356A5FF}" type="datetime1">
              <a:rPr lang="en-US" smtClean="0"/>
              <a:t>4/13/2017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934210975"/>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3A7A2AF-CE6B-43F0-9EF5-88F04492E44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60764673"/>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56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1897055903"/>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32BF723-5E22-4C4E-9A49-892C662F779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1049887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6822E6-17F5-41BA-8950-952710EC898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174250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B47ECE-DFEA-47DA-8337-C3AD9FA9667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76443702"/>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CA4259-75BC-4DE8-9CF7-481AF9CAE04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1930678297"/>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65D646E-8141-4952-9EE7-D79538ED05B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21880996"/>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6E75EDB-8094-4AA4-9781-915C20D9086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5385548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DD5E9D2-2421-43B0-A75E-AF9CB4EAEF4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54289374"/>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DE79237-6698-4E28-AA33-DD36D138CCB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86486888"/>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6388D29-1965-4307-9FD3-580668AC634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42680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EA17A9F-391B-4108-98BB-20B875E601A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231884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4061623033"/>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FA3AAEC-8A2C-4950-B0FD-A0BC21F6334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0842707"/>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647CAE2-3DC1-4712-BE17-75355A95B7D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35821594"/>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712336D-8556-4483-A061-0DDCE38E11E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94227357"/>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804A65C-9B4F-4987-81CC-EB0CC627F04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42931608"/>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760327672"/>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1083521312"/>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85DBF0-4B00-4C22-8677-74FD89FA659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46590856"/>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E50D7D-5056-4498-B0D2-56A0274A7E0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156841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EC1243F-AEBB-429F-AA72-944D1E3D729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060318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C13C0DA-9D7D-419B-B4B9-A7BE6EADF68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02181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71BE43-3916-4408-BCB3-4F6DE1D495F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593415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05FCF97-94C9-4B3C-AF79-69E135A888B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4652428"/>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E660F67-5DAC-44D9-A6FD-93015F30400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68246227"/>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E7CA386-1634-4C3A-9436-95925B12ABD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53141510"/>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7CAFD6-8737-4753-B22A-0ACFB8C8348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64064966"/>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946BA4D-79CB-49E9-975E-48AF5C2C9CF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7346771"/>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5BDD4C4-8A62-4197-8BEE-7C0FB1C01DF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577773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7A65C0B-FBCC-4D05-9A4C-919A393F845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98280076"/>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4D10C6-36E9-410E-85F9-D639819E068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2283679"/>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79D4CE66-25D8-4602-97A4-DF5120DA5ECE}" type="datetime1">
              <a:rPr lang="en-US" smtClean="0"/>
              <a:t>4/13/2017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COPYRIGHT © 2017 DATA DIRECT FZ LLC  ALL RIGHTS RESERVED</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4518680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C011EB2-5AC0-4622-9FB4-C1C937F08F0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17873094"/>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90EFAFA2-112C-48B3-97F9-4CF182ECB675}" type="datetime1">
              <a:rPr lang="en-US" smtClean="0"/>
              <a:t>4/13/2017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929274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24A53B-FF30-45E1-8A43-1F9910D0D4A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046326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B944BA0-167F-455F-9AC2-4808BD9D26D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37754304"/>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087A8FD-6BD1-440F-B44A-843F1039186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83358902"/>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2D079E8-C0E7-43F4-9CAD-FFED21051BD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37316317"/>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FEFDEDB-1355-49CA-A9E7-69FFC5AD1FB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75930873"/>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038E85B-183D-47F3-B1CD-586AC58AA23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1818038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7816BFF-EB96-47A4-9F2D-2298AAF4015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9873234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1B553C9-1042-4599-A231-6ABD8DD429C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26475857"/>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03B1877-43BD-4AEA-835B-74BAD5677CE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22323507"/>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BA1DA75-8BA5-4FCB-B97A-798D4871627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1997187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FC6E038-DC13-4B30-A4FC-06F5A52ED85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26049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67927FC-FB24-460C-96D5-F540F10439D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9535927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F1B972A-3D84-4F01-BCE6-71AC53F85B7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09556222"/>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0B2C61-15C2-4C1E-B448-E2951DEAD96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6810991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0AF43DA-09C1-4816-9464-EA42765A7CA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45227224"/>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8AF3A58-7E58-4704-B12A-D0BF81DE55D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4139259"/>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C518934-E736-4091-B4A5-B39A5124DE7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81565182"/>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795F07E-184F-4891-8C84-6858A6363BC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63785114"/>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B64ECA4-FE3A-4DC2-8DD9-0C7BDD056CC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8258277"/>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12050CC-CDB9-4BA4-9E3E-1D084308666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6084417"/>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20D7BA1-B18C-4856-B25C-FD879422BF9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93486201"/>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122EEF-5F07-4A54-8AFB-92078251A47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627529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890CAA-26BC-470A-ACA8-D8A6FE77043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28420209"/>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F1C8551-71FF-4970-9834-EDF6C99B4CF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50816110"/>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90BE343-EA0A-4A30-832B-27C91A7C4FC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10542629"/>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AF952B9-612D-421F-8D7B-4C71C6A5519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80957472"/>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9D429D9-B6EF-4B00-8E59-20236D29624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smtClean="0">
                <a:solidFill>
                  <a:srgbClr val="F17C3F">
                    <a:lumMod val="40000"/>
                    <a:lumOff val="60000"/>
                  </a:srgbClr>
                </a:solidFill>
              </a:rPr>
              <a:t>W</a:t>
            </a:r>
            <a:endParaRPr lang="en-US" sz="3600">
              <a:solidFill>
                <a:srgbClr val="F17C3F">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4219339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DD1EAFE-F900-4E1D-B1CF-15FBF822144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smtClean="0">
                <a:solidFill>
                  <a:srgbClr val="7BB21B">
                    <a:lumMod val="40000"/>
                    <a:lumOff val="60000"/>
                  </a:srgbClr>
                </a:solidFill>
              </a:rPr>
              <a:t>O</a:t>
            </a:r>
            <a:endParaRPr lang="en-US" sz="3600">
              <a:solidFill>
                <a:srgbClr val="7BB21B">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22166406"/>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1FAA7D6-9AF2-4C00-A398-33886ED8B2E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51767203"/>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7880045-735B-4384-BDDC-9FCB38F5A6B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85916477"/>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3C66331-F9D0-4A40-953E-6752A917CF5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61871517"/>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2B845DC-BBE7-4091-8435-54E9098B4E9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55465576"/>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8E47D3B-C21A-4BED-9B0C-8F2A436B677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258195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AD5518B-BCF0-464C-B623-B12BC3EA4C8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27084087"/>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8A6969-9EAD-4C46-B956-D4BE4AD9450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72179193"/>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CD57111-2BB7-4897-AD8D-F5DF203DD7E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6439093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F135145-6271-4CA9-B58F-6A97BFFD0E0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37528285"/>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77DB58-1D6A-4FFF-AC97-A8B7BB3D8C3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83366315"/>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ADD92E0-9F7A-40F5-AC16-32EF8CE53CF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51088483"/>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9AB2B06-1AB3-4B7A-B517-9C4AFA010E2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75598339"/>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0F2FA81-05F0-460A-B1B1-1569CC13AEA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2095628"/>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3FF6127-456E-400B-80EB-4BA00D4B26A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6946939"/>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CCC1973-9BA7-473A-B3FF-FBE250CA830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5859566"/>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4A66588-92D2-4B42-9920-C410914CB5C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350274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06599B-35F2-4994-B0ED-A5740B31740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15303370"/>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7BE3950C-A005-4D7B-83B3-1FC4EA08E40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87664289"/>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888D632-84AF-498D-9CA5-4B15A7A2446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1843702"/>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BE02282-2A83-4421-90CB-963241A3DB0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14196539"/>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7FB08E9B-612A-478A-AE57-A0B6A42237D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44935795"/>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4C8777F-4302-4114-B74E-DD60156E5F9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76342066"/>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EE410E4-6855-4914-918D-111CA908744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7041868"/>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4D10DC7-80CB-44FF-A383-0932060458E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1679603"/>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6036A4C-33E0-4719-9826-FA4DD592664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962393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2CF4A74-5CCA-4F4D-A29D-CD6FCF113B8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89078997"/>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35FBADC-478E-4917-A985-89E671DF3E2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5273007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030F79-040B-4A24-AE22-72BB3194E62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38300539"/>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85CD158-D244-4A27-B753-A3FF871C751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568047615"/>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B28E83E-3598-4547-88D9-478207F43D7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2390082662"/>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CC8143-598B-4E2F-AFE0-29B1A413A005}"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60006883"/>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0F1143-14F9-4F32-8322-533BC918752A}"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976091880"/>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455309-06CE-4198-8E30-94F2E4A75A8D}"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38172587"/>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2/6/2013</a:t>
            </a:r>
            <a:endParaRPr lang="en-GB"/>
          </a:p>
        </p:txBody>
      </p:sp>
      <p:sp>
        <p:nvSpPr>
          <p:cNvPr id="6" name="Footer Placeholder 5"/>
          <p:cNvSpPr>
            <a:spLocks noGrp="1"/>
          </p:cNvSpPr>
          <p:nvPr>
            <p:ph type="ftr" sz="quarter" idx="11"/>
          </p:nvPr>
        </p:nvSpPr>
        <p:spPr/>
        <p:txBody>
          <a:bodyPr/>
          <a:lstStyle/>
          <a:p>
            <a:r>
              <a:rPr lang="en-US" smtClean="0"/>
              <a:t>Copyright © Data Direct FZ LLC</a:t>
            </a:r>
            <a:endParaRPr lang="en-GB"/>
          </a:p>
        </p:txBody>
      </p:sp>
      <p:sp>
        <p:nvSpPr>
          <p:cNvPr id="7" name="Slide Number Placeholder 6"/>
          <p:cNvSpPr>
            <a:spLocks noGrp="1"/>
          </p:cNvSpPr>
          <p:nvPr>
            <p:ph type="sldNum" sz="quarter" idx="12"/>
          </p:nvPr>
        </p:nvSpPr>
        <p:spPr/>
        <p:txBody>
          <a:bodyPr/>
          <a:lstStyle/>
          <a:p>
            <a:fld id="{9737B893-E5E6-490F-A7AE-D24B94BF6F47}" type="slidenum">
              <a:rPr lang="en-GB" smtClean="0"/>
              <a:pPr/>
              <a:t>‹#›</a:t>
            </a:fld>
            <a:endParaRPr lang="en-GB"/>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172527629"/>
      </p:ext>
    </p:extLst>
  </p:cSld>
  <p:clrMapOvr>
    <a:masterClrMapping/>
  </p:clrMapOvr>
  <p:transition spd="med">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r>
              <a:rPr lang="en-US" smtClean="0"/>
              <a:t>2/6/2013</a:t>
            </a:r>
            <a:endParaRPr lang="en-GB"/>
          </a:p>
        </p:txBody>
      </p:sp>
      <p:sp>
        <p:nvSpPr>
          <p:cNvPr id="5" name="Footer Placeholder 4"/>
          <p:cNvSpPr>
            <a:spLocks noGrp="1"/>
          </p:cNvSpPr>
          <p:nvPr>
            <p:ph type="ftr" sz="quarter" idx="11"/>
          </p:nvPr>
        </p:nvSpPr>
        <p:spPr>
          <a:xfrm>
            <a:off x="3864864" y="6355080"/>
            <a:ext cx="4632960" cy="365760"/>
          </a:xfrm>
        </p:spPr>
        <p:txBody>
          <a:bodyPr/>
          <a:lstStyle/>
          <a:p>
            <a:r>
              <a:rPr lang="en-US" smtClean="0"/>
              <a:t>Copyright © Data Direct FZ LLC</a:t>
            </a:r>
            <a:endParaRPr lang="en-GB"/>
          </a:p>
        </p:txBody>
      </p:sp>
      <p:sp>
        <p:nvSpPr>
          <p:cNvPr id="6" name="Slide Number Placeholder 5"/>
          <p:cNvSpPr>
            <a:spLocks noGrp="1"/>
          </p:cNvSpPr>
          <p:nvPr>
            <p:ph type="sldNum" sz="quarter" idx="12"/>
          </p:nvPr>
        </p:nvSpPr>
        <p:spPr>
          <a:xfrm>
            <a:off x="1426464" y="6355080"/>
            <a:ext cx="2027936" cy="365760"/>
          </a:xfrm>
        </p:spPr>
        <p:txBody>
          <a:bodyPr/>
          <a:lstStyle/>
          <a:p>
            <a:fld id="{9737B893-E5E6-490F-A7AE-D24B94BF6F47}" type="slidenum">
              <a:rPr lang="en-GB" smtClean="0"/>
              <a:pPr/>
              <a:t>‹#›</a:t>
            </a:fld>
            <a:endParaRPr lang="en-GB"/>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6931891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2/6/2013</a:t>
            </a:r>
            <a:endParaRPr lang="en-GB"/>
          </a:p>
        </p:txBody>
      </p:sp>
      <p:sp>
        <p:nvSpPr>
          <p:cNvPr id="8" name="Footer Placeholder 7"/>
          <p:cNvSpPr>
            <a:spLocks noGrp="1"/>
          </p:cNvSpPr>
          <p:nvPr>
            <p:ph type="ftr" sz="quarter" idx="11"/>
          </p:nvPr>
        </p:nvSpPr>
        <p:spPr/>
        <p:txBody>
          <a:bodyPr/>
          <a:lstStyle/>
          <a:p>
            <a:r>
              <a:rPr lang="en-US" smtClean="0"/>
              <a:t>Copyright © Data Direct FZ LLC</a:t>
            </a:r>
            <a:endParaRPr lang="en-GB"/>
          </a:p>
        </p:txBody>
      </p:sp>
      <p:sp>
        <p:nvSpPr>
          <p:cNvPr id="9" name="Slide Number Placeholder 8"/>
          <p:cNvSpPr>
            <a:spLocks noGrp="1"/>
          </p:cNvSpPr>
          <p:nvPr>
            <p:ph type="sldNum" sz="quarter" idx="12"/>
          </p:nvPr>
        </p:nvSpPr>
        <p:spPr/>
        <p:txBody>
          <a:bodyPr/>
          <a:lstStyle/>
          <a:p>
            <a:fld id="{9737B893-E5E6-490F-A7AE-D24B94BF6F47}" type="slidenum">
              <a:rPr lang="en-GB" smtClean="0"/>
              <a:pPr/>
              <a:t>‹#›</a:t>
            </a:fld>
            <a:endParaRPr lang="en-GB"/>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21576316"/>
      </p:ext>
    </p:extLst>
  </p:cSld>
  <p:clrMapOvr>
    <a:masterClrMapping/>
  </p:clrMapOvr>
  <p:transition spd="med">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6" name="Rectangle 5"/>
          <p:cNvSpPr/>
          <p:nvPr userDrawn="1"/>
        </p:nvSpPr>
        <p:spPr>
          <a:xfrm>
            <a:off x="0" y="0"/>
            <a:ext cx="9144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Shape 32"/>
          <p:cNvSpPr/>
          <p:nvPr/>
        </p:nvSpPr>
        <p:spPr>
          <a:xfrm>
            <a:off x="304800" y="-13916"/>
            <a:ext cx="10972419" cy="6885848"/>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3" name="Shape 33"/>
          <p:cNvSpPr/>
          <p:nvPr/>
        </p:nvSpPr>
        <p:spPr>
          <a:xfrm>
            <a:off x="406400" y="-27848"/>
            <a:ext cx="10972419" cy="6885848"/>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4" name="Shape 34"/>
          <p:cNvSpPr txBox="1">
            <a:spLocks noGrp="1"/>
          </p:cNvSpPr>
          <p:nvPr>
            <p:ph type="title"/>
          </p:nvPr>
        </p:nvSpPr>
        <p:spPr>
          <a:xfrm>
            <a:off x="1117800" y="2410534"/>
            <a:ext cx="7098800" cy="6475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body" idx="1"/>
          </p:nvPr>
        </p:nvSpPr>
        <p:spPr>
          <a:xfrm>
            <a:off x="1117667" y="3225800"/>
            <a:ext cx="7098800" cy="3007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31941398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E139C96C-B9EF-424C-AA9B-71CE4C207D31}" type="datetime1">
              <a:rPr lang="en-US" smtClean="0"/>
              <a:t>4/13/2017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2882829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F870C0-F732-40BB-A591-C5094EC2DFB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87248655"/>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E0676E-62E8-45C9-B443-240990B8E0D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9097641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5753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A075EB0-04B5-47ED-8FBE-1063E052E12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74677948"/>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1F2D5B8-22BD-4D19-ABB0-39B017B08AA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48296241"/>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9BDAF49-A386-4F46-931C-44595A18F6E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49967200"/>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4DAE722-0F87-4916-B903-1127B87BFE2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3590532280"/>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374B7FC-6FEC-4ED8-82BF-0D137909ED7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50728111"/>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ACAD6A8-5830-48D8-A0CE-F9CB8E480AF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88945559"/>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EB7308E-67E8-4629-A1B0-944AEEEB69B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19473573"/>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92FA48A-1518-4E0E-95EF-C30D11376B8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7041758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CFE9A1-AE34-441C-9478-4C82DC3FE88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95070598"/>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9AB328C-E6F7-4E0F-9E67-7240D623851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4350669"/>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4E725F-4F84-424F-AA57-DF66257BCAD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40472032"/>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3641D33-8C9E-431F-97DF-04A7448BC3B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7276147"/>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61F76E0-DC0F-410E-8DBC-249C3541658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52710075"/>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0A5718F-A8A9-4A89-8917-560D23FF2DA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9121361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D57259A-C986-48AC-887D-F8CDF90E4FB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41293387"/>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1107731933"/>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3274430551"/>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8B5133-5EB3-4855-BF8F-FCACE97D06B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8956282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771F491-1CB0-44BE-92AB-97E5A7E4954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793734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42CCB4-4D84-4285-944E-2EF399CF4D5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81045669"/>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E8F8599-3AFF-469D-8F4C-7EB4C6EBDDE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8533721"/>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DCA9D94-1220-495F-A15D-491D92BC219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55720617"/>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61A1DDE-9210-4179-AC35-2609F4E2233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1830915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6E1FA3A-2903-477D-AE53-0C83F9790CD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96121340"/>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390CDB-9D9B-4F6A-9D16-B8CEEB04B13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6665831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E951737-7D55-4109-A893-570A5E82F0B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9661440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0E08F88-FE1B-4E5B-96CD-C4DBC308062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714876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C03C045-3795-4A07-A6C5-54C39988C1A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7800068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EF8D786-DF5A-450B-85F9-8F0D3AA1AFA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98244203"/>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DACB650E-057E-4B42-8ED8-3364F1D4D359}" type="datetime1">
              <a:rPr lang="en-US" smtClean="0"/>
              <a:t>4/13/2017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COPYRIGHT © 2017 DATA DIRECT FZ LLC  ALL RIGHTS RESERVED</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277379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64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CCCD580-5294-4B2E-B8BD-237484E88E2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2329372"/>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ED72F9F-85C0-46F2-A353-1B6547ECB5B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82513008"/>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2EDC0E51-932D-4C99-9FE1-C311E1A8D935}" type="datetime1">
              <a:rPr lang="en-US" smtClean="0"/>
              <a:t>4/13/2017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59824331"/>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92B36A0-88DB-4648-9021-DECF8F25253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83556773"/>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A4E5B64-F87E-4C5F-81B1-A1E6F307D72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53245860"/>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5F9C5F3-FC3B-40C9-AF72-30528B534A0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67228002"/>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257A11C-73BD-4701-9D13-D329F9B61D1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07583719"/>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1A5B5AF-3A44-43BE-B499-5B47BD506B0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30630380"/>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520B044-9435-407F-901B-37E15A46CDB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54454274"/>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F947F4A-0DAA-43CA-84E5-3C2C7F7FAF2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52908948"/>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967DE5-7AC6-444F-B787-C59FDFB7E74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598536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032F365E-6AF1-4133-8F9F-C4485E1839AE}" type="datetime1">
              <a:rPr lang="en-US" smtClean="0"/>
              <a:t>4/13/2017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COPYRIGHT © 2017 DATA DIRECT FZ LLC  ALL RIGHTS RESERVED</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43084186"/>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3785A80-EC4A-4635-A8AD-A7BDDAD0532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3316956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62B5E0A-E362-4CE9-A4E8-CB4A29EF635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88546530"/>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5C88B0B-1446-4097-A9DB-B6F1DA28B73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71947330"/>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B77CE79-A400-481B-9A10-004C6A34810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95924992"/>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2404D9-3B34-4E6D-8EC7-775545374E0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97718985"/>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080CD2-67A7-4AEC-A94B-481388A672B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2644898"/>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6B1758-1805-4DC3-A7F4-07F24C9EA85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52781417"/>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F5BEE0-A18F-42D7-8A19-900329805CE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09169766"/>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CBAC04-6E77-41E4-AE66-A516F5D0E91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29025764"/>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9437113-8902-45A1-AA59-2D48D46D388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7884054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1D33F5E-67DE-479F-B7E1-148F5EFA7FC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86783106"/>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DAF9FCA-E0EC-4A3B-BD6F-A5CFB1F20CC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9130832"/>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0EAD937-B649-47DE-952E-5BEC6D951A6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77203836"/>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B41C993-0AB8-4531-BB9D-67769B464A0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18561096"/>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15D0022-4191-4320-87DE-8ED13CF2DE1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07390181"/>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8CA6F58-F9D0-4B7E-8935-0E47D03E725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02710625"/>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3439123-B619-4D2F-BC51-2431773B8D2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smtClean="0">
                <a:solidFill>
                  <a:srgbClr val="F17C3F">
                    <a:lumMod val="40000"/>
                    <a:lumOff val="60000"/>
                  </a:srgbClr>
                </a:solidFill>
              </a:rPr>
              <a:t>W</a:t>
            </a:r>
            <a:endParaRPr lang="en-US" sz="3600">
              <a:solidFill>
                <a:srgbClr val="F17C3F">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108471"/>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A73EFBA-4400-4CB5-94BF-674E948D1DA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smtClean="0">
                <a:solidFill>
                  <a:srgbClr val="7BB21B">
                    <a:lumMod val="40000"/>
                    <a:lumOff val="60000"/>
                  </a:srgbClr>
                </a:solidFill>
              </a:rPr>
              <a:t>O</a:t>
            </a:r>
            <a:endParaRPr lang="en-US" sz="3600">
              <a:solidFill>
                <a:srgbClr val="7BB21B">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65701206"/>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2E2C4AA-3DFC-4E1B-8763-65028A034BE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71281733"/>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CBDAB36-FCD6-48FE-B732-9BEDC6D0E82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3087973"/>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E1546A8-8721-4C61-B885-DDAC0442B9A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931957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C9DFD208-2A02-4B82-8CCB-B26CF34B6EAF}" type="datetime1">
              <a:rPr lang="en-US" smtClean="0"/>
              <a:t>4/13/2017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9983280"/>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7D44D6-E055-47EF-865D-8032D5C3CBD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7565688"/>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4B3BFF3-7FC7-46BC-8D73-68880E0E75A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9154081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A6345B5-09D2-4C56-871F-F339FBF58C9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9892846"/>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2AC6FBC-9E9D-4AEC-BC87-2EF13C777E7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74852103"/>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F6BC3FA-7A8A-4872-9222-0D1DD97134A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20752609"/>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A4530A-1361-48AD-8D83-A28A1BA50D4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77627661"/>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64A0878-F842-4A84-80D9-8B0F7BF8533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14595329"/>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917611C-D47F-4DB5-A902-169B1F51B5E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68792537"/>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958A3BC-4353-4168-A53F-6FE82C312C7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64862388"/>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9176FC-26FF-4C92-9A2B-F52B256AEC4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7455692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65E9A87-CEBD-4B4F-971D-327BAB89919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6784878"/>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51B308F-B810-451F-A421-B99DF1C4ACF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3945516"/>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B27E853-6427-47F2-BCE4-5A1CDC55399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3008107"/>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9A006C31-54B7-47A5-8371-2796982B0FD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20682952"/>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FC3E6A9-128E-4A20-8B8A-FDE402ADE3A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91871838"/>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4EF20177-F6B7-4F70-926D-0E5928C21A1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99330870"/>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465D91A-5FBD-4270-ABDD-8DC2593FFFA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87811039"/>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7C34737-CADE-4701-9FA0-B4E4D56CD21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40145533"/>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A376200-858A-4E25-A066-73BE86E82AA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36976400"/>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1598453-45B6-4621-92A7-8AFCE0768AB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03016239"/>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EEFC18-9BC7-4525-B526-BDD34CF93FF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7575237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B7C00AE-5929-49F6-A9CB-293B16EA4C9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63848877"/>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306F509-EF03-4E78-89A9-1D00F981892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48562306"/>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A61E0B7-3D6C-45ED-8515-44D08E6CCA8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23130693"/>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967498E-A6FE-465A-881D-703AF7BC775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93529719"/>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A6A5B18-59A9-4989-8915-31D948A32CB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40389830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A1C6C8-AEDA-465C-90BF-F0FA04D36870}"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78788104"/>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EBA6F1-9BE8-43AF-8BB3-EEA52561C555}"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428168660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8CFA1A-7953-44EC-95C2-9E5ADBDF422E}"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5511630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4B6E06E-95E1-4743-9309-DF478C454D9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5078541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08E6D1A-0E44-4611-A79B-3D1E7C8C3F3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7227008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D028DC-AFFC-4606-ABFD-16826CF6682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9412630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278A192-003C-486F-899D-1D3932AF7A0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255686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B91FE3B-5DE1-4652-9A14-E8AF4EC351E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896279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0616BD-1BDB-4070-BDC0-0A70FAF13D6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603918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447F4F1-952B-4B0C-8084-1E4EDFE2246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8128866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B6ECCC9-4CA7-4367-B3E3-46CBF646D02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1024816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D235781-4732-4DA8-A3AA-1A541CBA6F9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4273979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9573F15-2E2B-4F9B-81F3-0450EE55246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961262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8529E7A-CD47-4DB2-A354-531EF5593EA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8200205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D1DD3FB-FB97-4739-8086-63CCEB263B6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1945029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A1A1B6C-C10A-4925-866F-81D4EF3BB04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8251878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E93802D-C9CA-43D6-A921-F478407EE32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8920240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28A1A6-6BE2-4334-BABD-9F56FE93CDD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291893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4595689-F614-484B-88BA-DB8D5D5936E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1592199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6F8134B-1C3E-4779-9280-A38EB86C2F2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0135718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ABA180-1406-4459-B1DE-2A809D2570C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4492712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3943386-24E5-400D-A349-2AE1661950D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5704449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A1E26BF-28A6-434C-9CB4-EDE621CC2AF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6206927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49A5440-F132-4281-9789-8C9A17E5397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3820010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C12222B-F5B5-4E85-B4BB-4400E364E06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7905772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275A1D-1603-4D84-B0ED-D782D6E7360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2797346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E41C00D-82A0-41B3-9E0A-A9A09763DB2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smtClean="0">
                <a:solidFill>
                  <a:srgbClr val="F17C3F">
                    <a:lumMod val="40000"/>
                    <a:lumOff val="60000"/>
                  </a:srgbClr>
                </a:solidFill>
              </a:rPr>
              <a:t>W</a:t>
            </a:r>
            <a:endParaRPr lang="en-US" sz="3600">
              <a:solidFill>
                <a:srgbClr val="F17C3F">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8032215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C37B89A-56B6-446B-885D-31A8199D697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smtClean="0">
                <a:solidFill>
                  <a:srgbClr val="7BB21B">
                    <a:lumMod val="40000"/>
                    <a:lumOff val="60000"/>
                  </a:srgbClr>
                </a:solidFill>
              </a:rPr>
              <a:t>O</a:t>
            </a:r>
            <a:endParaRPr lang="en-US" sz="3600">
              <a:solidFill>
                <a:srgbClr val="7BB21B">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6950804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10D7FCC-306D-4789-A8B7-9557684B1AA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697830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BE6E2EC-04FA-4DB6-BC48-1B63F48962C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3349607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B4C77BC-A9A3-4671-98C9-27A8ABB9C77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3440262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452BE93-47AC-4BB1-B07A-D7FFC2E2B02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052339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EF8A94B-B60B-4754-9AEA-35F69592BD51}"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0058023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5FC1A03-4781-425E-B1EF-CF9FEE75AD2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0299759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D570D85-0B3C-420D-89EA-B2FCE61E126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750463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782CCE-3F00-41EC-B3C2-A3A7DC78C1D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0643679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CA7C8F1-0738-423D-B8F6-6B52453CC0F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4926278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37FF4C3-5731-413D-91C7-2AD88EF20AE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461629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53DF66-0D73-48B9-A53A-D9678ABAB42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95455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9108FF-EC9B-4106-B83E-1C60252D5BF0}"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322473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033E039-60FA-4FE1-A760-CA38C4315BDC}"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160551379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EF43D2D-3A92-4443-89B8-C6D5630420C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4284110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FA0077D-3DBA-4490-80DB-58B150D1988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0902221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7C2F2D55-E23A-400E-B49C-3BFECFE4803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3893472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72D836D-C95E-41AC-AB8B-0865BC13546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2812402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1A26138C-57D1-406C-97F3-C2EE3AE6881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996614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FFE9D138-FE0E-4C02-B9A2-CAE72B712A6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25916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3C7BD63-927A-437E-9541-74EA44C47FE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2973313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914BFB65-9D75-407F-8C8C-ED0049E5914D}"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624830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3C37726-37F4-4E7C-A166-0B0D661F7C0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4239742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5F836B6-6C66-4EE9-BCBB-ED27C3B2A02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46442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6DDECD4-0F71-4D29-B5FB-6DE29FC442D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4765306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4504AE1-2564-4305-B205-46B62E1BDF1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472926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616F791-6C9D-4C98-8330-04A92E7F340A}"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540634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A7B50B3-DC02-42AE-BC21-B2D4963DF3E4}"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0549768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165FA1-5C8C-4646-BA94-7D1BB54897A6}"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2546376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3BE8AE0-A800-4F69-BAB5-FE2E71E1A0E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48122781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ABFBA29-6080-4DC4-9C3E-419B81D41D9B}"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168329861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B927486-1689-4682-93B6-C4BADB078F6F}"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5954147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969D6C-8F58-4700-B037-5278116BAD90}"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169662971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364950A-B3DE-472B-9B0F-13ED60A03881}" type="datetime1">
              <a:rPr lang="en-US" smtClean="0">
                <a:solidFill>
                  <a:srgbClr val="273339">
                    <a:tint val="75000"/>
                  </a:srgbClr>
                </a:solidFill>
              </a:rPr>
              <a:t>4/13/2017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4046221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5333D4AC-2DFE-4D43-8A07-A4BFFDB55310}" type="datetime1">
              <a:rPr lang="en-US" smtClean="0"/>
              <a:t>4/13/2017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223422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BC96727-3F05-4146-AAE4-B5B2284C912E}"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6215621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958914A-B010-47BB-9BCA-D60CCFC77A2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1394616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982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ECBE7B6-1B70-4208-A328-3E7DDE586FE9}"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7582368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B825073-485C-4FCE-8E15-6E3A17E42E3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0182252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BF9AFDA-FAA7-4EEC-848A-56592A7A87CF}"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8094245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92A5D01-9ED1-4C10-A6D2-D8A189AB86D8}"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30631506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C6419C6-2462-4BD9-B589-0FA3DE2D3415}"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5381254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4FDCEE9-C273-4F67-A1A4-E65DEA127AD7}"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2272950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CE1421E-7B1A-4F72-B56A-DE1105A3B113}"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7426019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FE9423A-EF72-4C9F-A13B-1FD46A8BF1B2}" type="datetime1">
              <a:rPr lang="en-US" smtClean="0"/>
              <a:t>4/13/2017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596148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50" Type="http://schemas.openxmlformats.org/officeDocument/2006/relationships/slideLayout" Target="../slideLayouts/slideLayout138.xml"/><Relationship Id="rId55" Type="http://schemas.openxmlformats.org/officeDocument/2006/relationships/slideLayout" Target="../slideLayouts/slideLayout143.xml"/><Relationship Id="rId63" Type="http://schemas.openxmlformats.org/officeDocument/2006/relationships/slideLayout" Target="../slideLayouts/slideLayout151.xml"/><Relationship Id="rId68" Type="http://schemas.openxmlformats.org/officeDocument/2006/relationships/slideLayout" Target="../slideLayouts/slideLayout156.xml"/><Relationship Id="rId76" Type="http://schemas.openxmlformats.org/officeDocument/2006/relationships/slideLayout" Target="../slideLayouts/slideLayout164.xml"/><Relationship Id="rId84" Type="http://schemas.openxmlformats.org/officeDocument/2006/relationships/slideLayout" Target="../slideLayouts/slideLayout172.xml"/><Relationship Id="rId89" Type="http://schemas.openxmlformats.org/officeDocument/2006/relationships/theme" Target="../theme/theme2.xml"/><Relationship Id="rId7" Type="http://schemas.openxmlformats.org/officeDocument/2006/relationships/slideLayout" Target="../slideLayouts/slideLayout95.xml"/><Relationship Id="rId71" Type="http://schemas.openxmlformats.org/officeDocument/2006/relationships/slideLayout" Target="../slideLayouts/slideLayout159.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3" Type="http://schemas.openxmlformats.org/officeDocument/2006/relationships/slideLayout" Target="../slideLayouts/slideLayout141.xml"/><Relationship Id="rId58" Type="http://schemas.openxmlformats.org/officeDocument/2006/relationships/slideLayout" Target="../slideLayouts/slideLayout146.xml"/><Relationship Id="rId66" Type="http://schemas.openxmlformats.org/officeDocument/2006/relationships/slideLayout" Target="../slideLayouts/slideLayout154.xml"/><Relationship Id="rId74" Type="http://schemas.openxmlformats.org/officeDocument/2006/relationships/slideLayout" Target="../slideLayouts/slideLayout162.xml"/><Relationship Id="rId79" Type="http://schemas.openxmlformats.org/officeDocument/2006/relationships/slideLayout" Target="../slideLayouts/slideLayout167.xml"/><Relationship Id="rId87" Type="http://schemas.openxmlformats.org/officeDocument/2006/relationships/slideLayout" Target="../slideLayouts/slideLayout175.xml"/><Relationship Id="rId5" Type="http://schemas.openxmlformats.org/officeDocument/2006/relationships/slideLayout" Target="../slideLayouts/slideLayout93.xml"/><Relationship Id="rId61" Type="http://schemas.openxmlformats.org/officeDocument/2006/relationships/slideLayout" Target="../slideLayouts/slideLayout149.xml"/><Relationship Id="rId82" Type="http://schemas.openxmlformats.org/officeDocument/2006/relationships/slideLayout" Target="../slideLayouts/slideLayout170.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56" Type="http://schemas.openxmlformats.org/officeDocument/2006/relationships/slideLayout" Target="../slideLayouts/slideLayout144.xml"/><Relationship Id="rId64" Type="http://schemas.openxmlformats.org/officeDocument/2006/relationships/slideLayout" Target="../slideLayouts/slideLayout152.xml"/><Relationship Id="rId69" Type="http://schemas.openxmlformats.org/officeDocument/2006/relationships/slideLayout" Target="../slideLayouts/slideLayout157.xml"/><Relationship Id="rId77" Type="http://schemas.openxmlformats.org/officeDocument/2006/relationships/slideLayout" Target="../slideLayouts/slideLayout165.xml"/><Relationship Id="rId8" Type="http://schemas.openxmlformats.org/officeDocument/2006/relationships/slideLayout" Target="../slideLayouts/slideLayout96.xml"/><Relationship Id="rId51" Type="http://schemas.openxmlformats.org/officeDocument/2006/relationships/slideLayout" Target="../slideLayouts/slideLayout139.xml"/><Relationship Id="rId72" Type="http://schemas.openxmlformats.org/officeDocument/2006/relationships/slideLayout" Target="../slideLayouts/slideLayout160.xml"/><Relationship Id="rId80" Type="http://schemas.openxmlformats.org/officeDocument/2006/relationships/slideLayout" Target="../slideLayouts/slideLayout168.xml"/><Relationship Id="rId85" Type="http://schemas.openxmlformats.org/officeDocument/2006/relationships/slideLayout" Target="../slideLayouts/slideLayout173.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59" Type="http://schemas.openxmlformats.org/officeDocument/2006/relationships/slideLayout" Target="../slideLayouts/slideLayout147.xml"/><Relationship Id="rId67" Type="http://schemas.openxmlformats.org/officeDocument/2006/relationships/slideLayout" Target="../slideLayouts/slideLayout155.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54" Type="http://schemas.openxmlformats.org/officeDocument/2006/relationships/slideLayout" Target="../slideLayouts/slideLayout142.xml"/><Relationship Id="rId62" Type="http://schemas.openxmlformats.org/officeDocument/2006/relationships/slideLayout" Target="../slideLayouts/slideLayout150.xml"/><Relationship Id="rId70" Type="http://schemas.openxmlformats.org/officeDocument/2006/relationships/slideLayout" Target="../slideLayouts/slideLayout158.xml"/><Relationship Id="rId75" Type="http://schemas.openxmlformats.org/officeDocument/2006/relationships/slideLayout" Target="../slideLayouts/slideLayout163.xml"/><Relationship Id="rId83" Type="http://schemas.openxmlformats.org/officeDocument/2006/relationships/slideLayout" Target="../slideLayouts/slideLayout171.xml"/><Relationship Id="rId88" Type="http://schemas.openxmlformats.org/officeDocument/2006/relationships/slideLayout" Target="../slideLayouts/slideLayout176.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57" Type="http://schemas.openxmlformats.org/officeDocument/2006/relationships/slideLayout" Target="../slideLayouts/slideLayout145.xml"/><Relationship Id="rId10" Type="http://schemas.openxmlformats.org/officeDocument/2006/relationships/slideLayout" Target="../slideLayouts/slideLayout98.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slideLayout" Target="../slideLayouts/slideLayout140.xml"/><Relationship Id="rId60" Type="http://schemas.openxmlformats.org/officeDocument/2006/relationships/slideLayout" Target="../slideLayouts/slideLayout148.xml"/><Relationship Id="rId65" Type="http://schemas.openxmlformats.org/officeDocument/2006/relationships/slideLayout" Target="../slideLayouts/slideLayout153.xml"/><Relationship Id="rId73" Type="http://schemas.openxmlformats.org/officeDocument/2006/relationships/slideLayout" Target="../slideLayouts/slideLayout161.xml"/><Relationship Id="rId78" Type="http://schemas.openxmlformats.org/officeDocument/2006/relationships/slideLayout" Target="../slideLayouts/slideLayout166.xml"/><Relationship Id="rId81" Type="http://schemas.openxmlformats.org/officeDocument/2006/relationships/slideLayout" Target="../slideLayouts/slideLayout169.xml"/><Relationship Id="rId86" Type="http://schemas.openxmlformats.org/officeDocument/2006/relationships/slideLayout" Target="../slideLayouts/slideLayout17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9" Type="http://schemas.openxmlformats.org/officeDocument/2006/relationships/slideLayout" Target="../slideLayouts/slideLayout215.xml"/><Relationship Id="rId21" Type="http://schemas.openxmlformats.org/officeDocument/2006/relationships/slideLayout" Target="../slideLayouts/slideLayout197.xml"/><Relationship Id="rId34" Type="http://schemas.openxmlformats.org/officeDocument/2006/relationships/slideLayout" Target="../slideLayouts/slideLayout210.xml"/><Relationship Id="rId42" Type="http://schemas.openxmlformats.org/officeDocument/2006/relationships/slideLayout" Target="../slideLayouts/slideLayout218.xml"/><Relationship Id="rId47" Type="http://schemas.openxmlformats.org/officeDocument/2006/relationships/slideLayout" Target="../slideLayouts/slideLayout223.xml"/><Relationship Id="rId50" Type="http://schemas.openxmlformats.org/officeDocument/2006/relationships/slideLayout" Target="../slideLayouts/slideLayout226.xml"/><Relationship Id="rId55" Type="http://schemas.openxmlformats.org/officeDocument/2006/relationships/slideLayout" Target="../slideLayouts/slideLayout231.xml"/><Relationship Id="rId63" Type="http://schemas.openxmlformats.org/officeDocument/2006/relationships/slideLayout" Target="../slideLayouts/slideLayout239.xml"/><Relationship Id="rId68" Type="http://schemas.openxmlformats.org/officeDocument/2006/relationships/slideLayout" Target="../slideLayouts/slideLayout244.xml"/><Relationship Id="rId76" Type="http://schemas.openxmlformats.org/officeDocument/2006/relationships/slideLayout" Target="../slideLayouts/slideLayout252.xml"/><Relationship Id="rId84" Type="http://schemas.openxmlformats.org/officeDocument/2006/relationships/slideLayout" Target="../slideLayouts/slideLayout260.xml"/><Relationship Id="rId89" Type="http://schemas.openxmlformats.org/officeDocument/2006/relationships/slideLayout" Target="../slideLayouts/slideLayout265.xml"/><Relationship Id="rId7" Type="http://schemas.openxmlformats.org/officeDocument/2006/relationships/slideLayout" Target="../slideLayouts/slideLayout183.xml"/><Relationship Id="rId71" Type="http://schemas.openxmlformats.org/officeDocument/2006/relationships/slideLayout" Target="../slideLayouts/slideLayout247.xml"/><Relationship Id="rId92" Type="http://schemas.openxmlformats.org/officeDocument/2006/relationships/slideLayout" Target="../slideLayouts/slideLayout268.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9" Type="http://schemas.openxmlformats.org/officeDocument/2006/relationships/slideLayout" Target="../slideLayouts/slideLayout205.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37" Type="http://schemas.openxmlformats.org/officeDocument/2006/relationships/slideLayout" Target="../slideLayouts/slideLayout213.xml"/><Relationship Id="rId40" Type="http://schemas.openxmlformats.org/officeDocument/2006/relationships/slideLayout" Target="../slideLayouts/slideLayout216.xml"/><Relationship Id="rId45" Type="http://schemas.openxmlformats.org/officeDocument/2006/relationships/slideLayout" Target="../slideLayouts/slideLayout221.xml"/><Relationship Id="rId53" Type="http://schemas.openxmlformats.org/officeDocument/2006/relationships/slideLayout" Target="../slideLayouts/slideLayout229.xml"/><Relationship Id="rId58" Type="http://schemas.openxmlformats.org/officeDocument/2006/relationships/slideLayout" Target="../slideLayouts/slideLayout234.xml"/><Relationship Id="rId66" Type="http://schemas.openxmlformats.org/officeDocument/2006/relationships/slideLayout" Target="../slideLayouts/slideLayout242.xml"/><Relationship Id="rId74" Type="http://schemas.openxmlformats.org/officeDocument/2006/relationships/slideLayout" Target="../slideLayouts/slideLayout250.xml"/><Relationship Id="rId79" Type="http://schemas.openxmlformats.org/officeDocument/2006/relationships/slideLayout" Target="../slideLayouts/slideLayout255.xml"/><Relationship Id="rId87" Type="http://schemas.openxmlformats.org/officeDocument/2006/relationships/slideLayout" Target="../slideLayouts/slideLayout263.xml"/><Relationship Id="rId5" Type="http://schemas.openxmlformats.org/officeDocument/2006/relationships/slideLayout" Target="../slideLayouts/slideLayout181.xml"/><Relationship Id="rId61" Type="http://schemas.openxmlformats.org/officeDocument/2006/relationships/slideLayout" Target="../slideLayouts/slideLayout237.xml"/><Relationship Id="rId82" Type="http://schemas.openxmlformats.org/officeDocument/2006/relationships/slideLayout" Target="../slideLayouts/slideLayout258.xml"/><Relationship Id="rId90" Type="http://schemas.openxmlformats.org/officeDocument/2006/relationships/slideLayout" Target="../slideLayouts/slideLayout266.xml"/><Relationship Id="rId19" Type="http://schemas.openxmlformats.org/officeDocument/2006/relationships/slideLayout" Target="../slideLayouts/slideLayout19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43" Type="http://schemas.openxmlformats.org/officeDocument/2006/relationships/slideLayout" Target="../slideLayouts/slideLayout219.xml"/><Relationship Id="rId48" Type="http://schemas.openxmlformats.org/officeDocument/2006/relationships/slideLayout" Target="../slideLayouts/slideLayout224.xml"/><Relationship Id="rId56" Type="http://schemas.openxmlformats.org/officeDocument/2006/relationships/slideLayout" Target="../slideLayouts/slideLayout232.xml"/><Relationship Id="rId64" Type="http://schemas.openxmlformats.org/officeDocument/2006/relationships/slideLayout" Target="../slideLayouts/slideLayout240.xml"/><Relationship Id="rId69" Type="http://schemas.openxmlformats.org/officeDocument/2006/relationships/slideLayout" Target="../slideLayouts/slideLayout245.xml"/><Relationship Id="rId77" Type="http://schemas.openxmlformats.org/officeDocument/2006/relationships/slideLayout" Target="../slideLayouts/slideLayout253.xml"/><Relationship Id="rId8" Type="http://schemas.openxmlformats.org/officeDocument/2006/relationships/slideLayout" Target="../slideLayouts/slideLayout184.xml"/><Relationship Id="rId51" Type="http://schemas.openxmlformats.org/officeDocument/2006/relationships/slideLayout" Target="../slideLayouts/slideLayout227.xml"/><Relationship Id="rId72" Type="http://schemas.openxmlformats.org/officeDocument/2006/relationships/slideLayout" Target="../slideLayouts/slideLayout248.xml"/><Relationship Id="rId80" Type="http://schemas.openxmlformats.org/officeDocument/2006/relationships/slideLayout" Target="../slideLayouts/slideLayout256.xml"/><Relationship Id="rId85" Type="http://schemas.openxmlformats.org/officeDocument/2006/relationships/slideLayout" Target="../slideLayouts/slideLayout261.xml"/><Relationship Id="rId93" Type="http://schemas.openxmlformats.org/officeDocument/2006/relationships/theme" Target="../theme/theme3.xml"/><Relationship Id="rId3" Type="http://schemas.openxmlformats.org/officeDocument/2006/relationships/slideLayout" Target="../slideLayouts/slideLayout179.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slideLayout" Target="../slideLayouts/slideLayout214.xml"/><Relationship Id="rId46" Type="http://schemas.openxmlformats.org/officeDocument/2006/relationships/slideLayout" Target="../slideLayouts/slideLayout222.xml"/><Relationship Id="rId59" Type="http://schemas.openxmlformats.org/officeDocument/2006/relationships/slideLayout" Target="../slideLayouts/slideLayout235.xml"/><Relationship Id="rId67" Type="http://schemas.openxmlformats.org/officeDocument/2006/relationships/slideLayout" Target="../slideLayouts/slideLayout243.xml"/><Relationship Id="rId20" Type="http://schemas.openxmlformats.org/officeDocument/2006/relationships/slideLayout" Target="../slideLayouts/slideLayout196.xml"/><Relationship Id="rId41" Type="http://schemas.openxmlformats.org/officeDocument/2006/relationships/slideLayout" Target="../slideLayouts/slideLayout217.xml"/><Relationship Id="rId54" Type="http://schemas.openxmlformats.org/officeDocument/2006/relationships/slideLayout" Target="../slideLayouts/slideLayout230.xml"/><Relationship Id="rId62" Type="http://schemas.openxmlformats.org/officeDocument/2006/relationships/slideLayout" Target="../slideLayouts/slideLayout238.xml"/><Relationship Id="rId70" Type="http://schemas.openxmlformats.org/officeDocument/2006/relationships/slideLayout" Target="../slideLayouts/slideLayout246.xml"/><Relationship Id="rId75" Type="http://schemas.openxmlformats.org/officeDocument/2006/relationships/slideLayout" Target="../slideLayouts/slideLayout251.xml"/><Relationship Id="rId83" Type="http://schemas.openxmlformats.org/officeDocument/2006/relationships/slideLayout" Target="../slideLayouts/slideLayout259.xml"/><Relationship Id="rId88" Type="http://schemas.openxmlformats.org/officeDocument/2006/relationships/slideLayout" Target="../slideLayouts/slideLayout264.xml"/><Relationship Id="rId91" Type="http://schemas.openxmlformats.org/officeDocument/2006/relationships/slideLayout" Target="../slideLayouts/slideLayout267.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49" Type="http://schemas.openxmlformats.org/officeDocument/2006/relationships/slideLayout" Target="../slideLayouts/slideLayout225.xml"/><Relationship Id="rId57" Type="http://schemas.openxmlformats.org/officeDocument/2006/relationships/slideLayout" Target="../slideLayouts/slideLayout233.xml"/><Relationship Id="rId10" Type="http://schemas.openxmlformats.org/officeDocument/2006/relationships/slideLayout" Target="../slideLayouts/slideLayout186.xml"/><Relationship Id="rId31" Type="http://schemas.openxmlformats.org/officeDocument/2006/relationships/slideLayout" Target="../slideLayouts/slideLayout207.xml"/><Relationship Id="rId44" Type="http://schemas.openxmlformats.org/officeDocument/2006/relationships/slideLayout" Target="../slideLayouts/slideLayout220.xml"/><Relationship Id="rId52" Type="http://schemas.openxmlformats.org/officeDocument/2006/relationships/slideLayout" Target="../slideLayouts/slideLayout228.xml"/><Relationship Id="rId60" Type="http://schemas.openxmlformats.org/officeDocument/2006/relationships/slideLayout" Target="../slideLayouts/slideLayout236.xml"/><Relationship Id="rId65" Type="http://schemas.openxmlformats.org/officeDocument/2006/relationships/slideLayout" Target="../slideLayouts/slideLayout241.xml"/><Relationship Id="rId73" Type="http://schemas.openxmlformats.org/officeDocument/2006/relationships/slideLayout" Target="../slideLayouts/slideLayout249.xml"/><Relationship Id="rId78" Type="http://schemas.openxmlformats.org/officeDocument/2006/relationships/slideLayout" Target="../slideLayouts/slideLayout254.xml"/><Relationship Id="rId81" Type="http://schemas.openxmlformats.org/officeDocument/2006/relationships/slideLayout" Target="../slideLayouts/slideLayout257.xml"/><Relationship Id="rId86" Type="http://schemas.openxmlformats.org/officeDocument/2006/relationships/slideLayout" Target="../slideLayouts/slideLayout262.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26" Type="http://schemas.openxmlformats.org/officeDocument/2006/relationships/slideLayout" Target="../slideLayouts/slideLayout294.xml"/><Relationship Id="rId39" Type="http://schemas.openxmlformats.org/officeDocument/2006/relationships/slideLayout" Target="../slideLayouts/slideLayout307.xml"/><Relationship Id="rId21" Type="http://schemas.openxmlformats.org/officeDocument/2006/relationships/slideLayout" Target="../slideLayouts/slideLayout289.xml"/><Relationship Id="rId34" Type="http://schemas.openxmlformats.org/officeDocument/2006/relationships/slideLayout" Target="../slideLayouts/slideLayout302.xml"/><Relationship Id="rId42" Type="http://schemas.openxmlformats.org/officeDocument/2006/relationships/slideLayout" Target="../slideLayouts/slideLayout310.xml"/><Relationship Id="rId47" Type="http://schemas.openxmlformats.org/officeDocument/2006/relationships/slideLayout" Target="../slideLayouts/slideLayout315.xml"/><Relationship Id="rId50" Type="http://schemas.openxmlformats.org/officeDocument/2006/relationships/slideLayout" Target="../slideLayouts/slideLayout318.xml"/><Relationship Id="rId55" Type="http://schemas.openxmlformats.org/officeDocument/2006/relationships/slideLayout" Target="../slideLayouts/slideLayout323.xml"/><Relationship Id="rId63" Type="http://schemas.openxmlformats.org/officeDocument/2006/relationships/slideLayout" Target="../slideLayouts/slideLayout331.xml"/><Relationship Id="rId68" Type="http://schemas.openxmlformats.org/officeDocument/2006/relationships/slideLayout" Target="../slideLayouts/slideLayout336.xml"/><Relationship Id="rId76" Type="http://schemas.openxmlformats.org/officeDocument/2006/relationships/slideLayout" Target="../slideLayouts/slideLayout344.xml"/><Relationship Id="rId84" Type="http://schemas.openxmlformats.org/officeDocument/2006/relationships/slideLayout" Target="../slideLayouts/slideLayout352.xml"/><Relationship Id="rId89" Type="http://schemas.openxmlformats.org/officeDocument/2006/relationships/theme" Target="../theme/theme4.xml"/><Relationship Id="rId7" Type="http://schemas.openxmlformats.org/officeDocument/2006/relationships/slideLayout" Target="../slideLayouts/slideLayout275.xml"/><Relationship Id="rId71" Type="http://schemas.openxmlformats.org/officeDocument/2006/relationships/slideLayout" Target="../slideLayouts/slideLayout339.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9" Type="http://schemas.openxmlformats.org/officeDocument/2006/relationships/slideLayout" Target="../slideLayouts/slideLayout297.xml"/><Relationship Id="rId11" Type="http://schemas.openxmlformats.org/officeDocument/2006/relationships/slideLayout" Target="../slideLayouts/slideLayout279.xml"/><Relationship Id="rId24" Type="http://schemas.openxmlformats.org/officeDocument/2006/relationships/slideLayout" Target="../slideLayouts/slideLayout292.xml"/><Relationship Id="rId32" Type="http://schemas.openxmlformats.org/officeDocument/2006/relationships/slideLayout" Target="../slideLayouts/slideLayout300.xml"/><Relationship Id="rId37" Type="http://schemas.openxmlformats.org/officeDocument/2006/relationships/slideLayout" Target="../slideLayouts/slideLayout305.xml"/><Relationship Id="rId40" Type="http://schemas.openxmlformats.org/officeDocument/2006/relationships/slideLayout" Target="../slideLayouts/slideLayout308.xml"/><Relationship Id="rId45" Type="http://schemas.openxmlformats.org/officeDocument/2006/relationships/slideLayout" Target="../slideLayouts/slideLayout313.xml"/><Relationship Id="rId53" Type="http://schemas.openxmlformats.org/officeDocument/2006/relationships/slideLayout" Target="../slideLayouts/slideLayout321.xml"/><Relationship Id="rId58" Type="http://schemas.openxmlformats.org/officeDocument/2006/relationships/slideLayout" Target="../slideLayouts/slideLayout326.xml"/><Relationship Id="rId66" Type="http://schemas.openxmlformats.org/officeDocument/2006/relationships/slideLayout" Target="../slideLayouts/slideLayout334.xml"/><Relationship Id="rId74" Type="http://schemas.openxmlformats.org/officeDocument/2006/relationships/slideLayout" Target="../slideLayouts/slideLayout342.xml"/><Relationship Id="rId79" Type="http://schemas.openxmlformats.org/officeDocument/2006/relationships/slideLayout" Target="../slideLayouts/slideLayout347.xml"/><Relationship Id="rId87" Type="http://schemas.openxmlformats.org/officeDocument/2006/relationships/slideLayout" Target="../slideLayouts/slideLayout355.xml"/><Relationship Id="rId5" Type="http://schemas.openxmlformats.org/officeDocument/2006/relationships/slideLayout" Target="../slideLayouts/slideLayout273.xml"/><Relationship Id="rId61" Type="http://schemas.openxmlformats.org/officeDocument/2006/relationships/slideLayout" Target="../slideLayouts/slideLayout329.xml"/><Relationship Id="rId82" Type="http://schemas.openxmlformats.org/officeDocument/2006/relationships/slideLayout" Target="../slideLayouts/slideLayout350.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 Id="rId22" Type="http://schemas.openxmlformats.org/officeDocument/2006/relationships/slideLayout" Target="../slideLayouts/slideLayout290.xml"/><Relationship Id="rId27" Type="http://schemas.openxmlformats.org/officeDocument/2006/relationships/slideLayout" Target="../slideLayouts/slideLayout295.xml"/><Relationship Id="rId30" Type="http://schemas.openxmlformats.org/officeDocument/2006/relationships/slideLayout" Target="../slideLayouts/slideLayout298.xml"/><Relationship Id="rId35" Type="http://schemas.openxmlformats.org/officeDocument/2006/relationships/slideLayout" Target="../slideLayouts/slideLayout303.xml"/><Relationship Id="rId43" Type="http://schemas.openxmlformats.org/officeDocument/2006/relationships/slideLayout" Target="../slideLayouts/slideLayout311.xml"/><Relationship Id="rId48" Type="http://schemas.openxmlformats.org/officeDocument/2006/relationships/slideLayout" Target="../slideLayouts/slideLayout316.xml"/><Relationship Id="rId56" Type="http://schemas.openxmlformats.org/officeDocument/2006/relationships/slideLayout" Target="../slideLayouts/slideLayout324.xml"/><Relationship Id="rId64" Type="http://schemas.openxmlformats.org/officeDocument/2006/relationships/slideLayout" Target="../slideLayouts/slideLayout332.xml"/><Relationship Id="rId69" Type="http://schemas.openxmlformats.org/officeDocument/2006/relationships/slideLayout" Target="../slideLayouts/slideLayout337.xml"/><Relationship Id="rId77" Type="http://schemas.openxmlformats.org/officeDocument/2006/relationships/slideLayout" Target="../slideLayouts/slideLayout345.xml"/><Relationship Id="rId8" Type="http://schemas.openxmlformats.org/officeDocument/2006/relationships/slideLayout" Target="../slideLayouts/slideLayout276.xml"/><Relationship Id="rId51" Type="http://schemas.openxmlformats.org/officeDocument/2006/relationships/slideLayout" Target="../slideLayouts/slideLayout319.xml"/><Relationship Id="rId72" Type="http://schemas.openxmlformats.org/officeDocument/2006/relationships/slideLayout" Target="../slideLayouts/slideLayout340.xml"/><Relationship Id="rId80" Type="http://schemas.openxmlformats.org/officeDocument/2006/relationships/slideLayout" Target="../slideLayouts/slideLayout348.xml"/><Relationship Id="rId85" Type="http://schemas.openxmlformats.org/officeDocument/2006/relationships/slideLayout" Target="../slideLayouts/slideLayout353.xml"/><Relationship Id="rId3" Type="http://schemas.openxmlformats.org/officeDocument/2006/relationships/slideLayout" Target="../slideLayouts/slideLayout271.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5" Type="http://schemas.openxmlformats.org/officeDocument/2006/relationships/slideLayout" Target="../slideLayouts/slideLayout293.xml"/><Relationship Id="rId33" Type="http://schemas.openxmlformats.org/officeDocument/2006/relationships/slideLayout" Target="../slideLayouts/slideLayout301.xml"/><Relationship Id="rId38" Type="http://schemas.openxmlformats.org/officeDocument/2006/relationships/slideLayout" Target="../slideLayouts/slideLayout306.xml"/><Relationship Id="rId46" Type="http://schemas.openxmlformats.org/officeDocument/2006/relationships/slideLayout" Target="../slideLayouts/slideLayout314.xml"/><Relationship Id="rId59" Type="http://schemas.openxmlformats.org/officeDocument/2006/relationships/slideLayout" Target="../slideLayouts/slideLayout327.xml"/><Relationship Id="rId67" Type="http://schemas.openxmlformats.org/officeDocument/2006/relationships/slideLayout" Target="../slideLayouts/slideLayout335.xml"/><Relationship Id="rId20" Type="http://schemas.openxmlformats.org/officeDocument/2006/relationships/slideLayout" Target="../slideLayouts/slideLayout288.xml"/><Relationship Id="rId41" Type="http://schemas.openxmlformats.org/officeDocument/2006/relationships/slideLayout" Target="../slideLayouts/slideLayout309.xml"/><Relationship Id="rId54" Type="http://schemas.openxmlformats.org/officeDocument/2006/relationships/slideLayout" Target="../slideLayouts/slideLayout322.xml"/><Relationship Id="rId62" Type="http://schemas.openxmlformats.org/officeDocument/2006/relationships/slideLayout" Target="../slideLayouts/slideLayout330.xml"/><Relationship Id="rId70" Type="http://schemas.openxmlformats.org/officeDocument/2006/relationships/slideLayout" Target="../slideLayouts/slideLayout338.xml"/><Relationship Id="rId75" Type="http://schemas.openxmlformats.org/officeDocument/2006/relationships/slideLayout" Target="../slideLayouts/slideLayout343.xml"/><Relationship Id="rId83" Type="http://schemas.openxmlformats.org/officeDocument/2006/relationships/slideLayout" Target="../slideLayouts/slideLayout351.xml"/><Relationship Id="rId88" Type="http://schemas.openxmlformats.org/officeDocument/2006/relationships/slideLayout" Target="../slideLayouts/slideLayout356.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5" Type="http://schemas.openxmlformats.org/officeDocument/2006/relationships/slideLayout" Target="../slideLayouts/slideLayout283.xml"/><Relationship Id="rId23" Type="http://schemas.openxmlformats.org/officeDocument/2006/relationships/slideLayout" Target="../slideLayouts/slideLayout291.xml"/><Relationship Id="rId28" Type="http://schemas.openxmlformats.org/officeDocument/2006/relationships/slideLayout" Target="../slideLayouts/slideLayout296.xml"/><Relationship Id="rId36" Type="http://schemas.openxmlformats.org/officeDocument/2006/relationships/slideLayout" Target="../slideLayouts/slideLayout304.xml"/><Relationship Id="rId49" Type="http://schemas.openxmlformats.org/officeDocument/2006/relationships/slideLayout" Target="../slideLayouts/slideLayout317.xml"/><Relationship Id="rId57" Type="http://schemas.openxmlformats.org/officeDocument/2006/relationships/slideLayout" Target="../slideLayouts/slideLayout325.xml"/><Relationship Id="rId10" Type="http://schemas.openxmlformats.org/officeDocument/2006/relationships/slideLayout" Target="../slideLayouts/slideLayout278.xml"/><Relationship Id="rId31" Type="http://schemas.openxmlformats.org/officeDocument/2006/relationships/slideLayout" Target="../slideLayouts/slideLayout299.xml"/><Relationship Id="rId44" Type="http://schemas.openxmlformats.org/officeDocument/2006/relationships/slideLayout" Target="../slideLayouts/slideLayout312.xml"/><Relationship Id="rId52" Type="http://schemas.openxmlformats.org/officeDocument/2006/relationships/slideLayout" Target="../slideLayouts/slideLayout320.xml"/><Relationship Id="rId60" Type="http://schemas.openxmlformats.org/officeDocument/2006/relationships/slideLayout" Target="../slideLayouts/slideLayout328.xml"/><Relationship Id="rId65" Type="http://schemas.openxmlformats.org/officeDocument/2006/relationships/slideLayout" Target="../slideLayouts/slideLayout333.xml"/><Relationship Id="rId73" Type="http://schemas.openxmlformats.org/officeDocument/2006/relationships/slideLayout" Target="../slideLayouts/slideLayout341.xml"/><Relationship Id="rId78" Type="http://schemas.openxmlformats.org/officeDocument/2006/relationships/slideLayout" Target="../slideLayouts/slideLayout346.xml"/><Relationship Id="rId81" Type="http://schemas.openxmlformats.org/officeDocument/2006/relationships/slideLayout" Target="../slideLayouts/slideLayout349.xml"/><Relationship Id="rId86" Type="http://schemas.openxmlformats.org/officeDocument/2006/relationships/slideLayout" Target="../slideLayouts/slideLayout3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7D064-1B79-40F6-8B86-2D2D134027BB}" type="datetime1">
              <a:rPr lang="en-US" smtClean="0">
                <a:solidFill>
                  <a:srgbClr val="273339">
                    <a:tint val="75000"/>
                  </a:srgbClr>
                </a:solidFill>
              </a:rPr>
              <a:t>4/13/2017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143929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60168-88C1-4BA6-8C4C-54A28BB7D9F0}" type="datetime1">
              <a:rPr lang="en-US" smtClean="0">
                <a:solidFill>
                  <a:srgbClr val="273339">
                    <a:tint val="75000"/>
                  </a:srgbClr>
                </a:solidFill>
              </a:rPr>
              <a:t>4/13/2017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21156279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 id="2147483806" r:id="rId57"/>
    <p:sldLayoutId id="2147483807" r:id="rId58"/>
    <p:sldLayoutId id="2147483808" r:id="rId59"/>
    <p:sldLayoutId id="2147483809" r:id="rId60"/>
    <p:sldLayoutId id="2147483810" r:id="rId61"/>
    <p:sldLayoutId id="2147483811" r:id="rId62"/>
    <p:sldLayoutId id="2147483812" r:id="rId63"/>
    <p:sldLayoutId id="2147483813" r:id="rId64"/>
    <p:sldLayoutId id="2147483814" r:id="rId65"/>
    <p:sldLayoutId id="2147483815" r:id="rId66"/>
    <p:sldLayoutId id="2147483816" r:id="rId67"/>
    <p:sldLayoutId id="2147483817" r:id="rId68"/>
    <p:sldLayoutId id="2147483818" r:id="rId69"/>
    <p:sldLayoutId id="2147483819" r:id="rId70"/>
    <p:sldLayoutId id="2147483820" r:id="rId71"/>
    <p:sldLayoutId id="2147483821" r:id="rId72"/>
    <p:sldLayoutId id="2147483822" r:id="rId73"/>
    <p:sldLayoutId id="2147483823" r:id="rId74"/>
    <p:sldLayoutId id="2147483824" r:id="rId75"/>
    <p:sldLayoutId id="2147483825" r:id="rId76"/>
    <p:sldLayoutId id="2147483826" r:id="rId77"/>
    <p:sldLayoutId id="2147483827" r:id="rId78"/>
    <p:sldLayoutId id="2147483828" r:id="rId79"/>
    <p:sldLayoutId id="2147483829" r:id="rId80"/>
    <p:sldLayoutId id="2147483830" r:id="rId81"/>
    <p:sldLayoutId id="2147483831" r:id="rId82"/>
    <p:sldLayoutId id="2147483832" r:id="rId83"/>
    <p:sldLayoutId id="2147483833" r:id="rId84"/>
    <p:sldLayoutId id="2147483834" r:id="rId85"/>
    <p:sldLayoutId id="2147483835" r:id="rId86"/>
    <p:sldLayoutId id="2147483836" r:id="rId87"/>
    <p:sldLayoutId id="2147483837" r:id="rId8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3E43B-DBCE-466C-9D42-D0E3022FC764}" type="datetime1">
              <a:rPr lang="en-US" smtClean="0">
                <a:solidFill>
                  <a:srgbClr val="273339">
                    <a:tint val="75000"/>
                  </a:srgbClr>
                </a:solidFill>
              </a:rPr>
              <a:t>4/13/2017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60929528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 id="2147483892" r:id="rId54"/>
    <p:sldLayoutId id="2147483893" r:id="rId55"/>
    <p:sldLayoutId id="2147483894" r:id="rId56"/>
    <p:sldLayoutId id="2147483895" r:id="rId57"/>
    <p:sldLayoutId id="2147483896" r:id="rId58"/>
    <p:sldLayoutId id="2147483897" r:id="rId59"/>
    <p:sldLayoutId id="2147483898" r:id="rId60"/>
    <p:sldLayoutId id="2147483899" r:id="rId61"/>
    <p:sldLayoutId id="2147483900" r:id="rId62"/>
    <p:sldLayoutId id="2147483901" r:id="rId63"/>
    <p:sldLayoutId id="2147483902" r:id="rId64"/>
    <p:sldLayoutId id="2147483903" r:id="rId65"/>
    <p:sldLayoutId id="2147483904" r:id="rId66"/>
    <p:sldLayoutId id="2147483905" r:id="rId67"/>
    <p:sldLayoutId id="2147483906" r:id="rId68"/>
    <p:sldLayoutId id="2147483907" r:id="rId69"/>
    <p:sldLayoutId id="2147483908" r:id="rId70"/>
    <p:sldLayoutId id="2147483909" r:id="rId71"/>
    <p:sldLayoutId id="2147483910" r:id="rId72"/>
    <p:sldLayoutId id="2147483911" r:id="rId73"/>
    <p:sldLayoutId id="2147483912" r:id="rId74"/>
    <p:sldLayoutId id="2147483913" r:id="rId75"/>
    <p:sldLayoutId id="2147483914" r:id="rId76"/>
    <p:sldLayoutId id="2147483915" r:id="rId77"/>
    <p:sldLayoutId id="2147483916" r:id="rId78"/>
    <p:sldLayoutId id="2147483917" r:id="rId79"/>
    <p:sldLayoutId id="2147483918" r:id="rId80"/>
    <p:sldLayoutId id="2147483919" r:id="rId81"/>
    <p:sldLayoutId id="2147483920" r:id="rId82"/>
    <p:sldLayoutId id="2147483921" r:id="rId83"/>
    <p:sldLayoutId id="2147483922" r:id="rId84"/>
    <p:sldLayoutId id="2147483923" r:id="rId85"/>
    <p:sldLayoutId id="2147483924" r:id="rId86"/>
    <p:sldLayoutId id="2147483925" r:id="rId87"/>
    <p:sldLayoutId id="2147483926" r:id="rId88"/>
    <p:sldLayoutId id="2147484105" r:id="rId89"/>
    <p:sldLayoutId id="2147484106" r:id="rId90"/>
    <p:sldLayoutId id="2147484107" r:id="rId91"/>
    <p:sldLayoutId id="2147484108" r:id="rId9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BBBA8-2D8B-491B-8635-6F4D8C63A254}" type="datetime1">
              <a:rPr lang="en-US" smtClean="0">
                <a:solidFill>
                  <a:srgbClr val="273339">
                    <a:tint val="75000"/>
                  </a:srgbClr>
                </a:solidFill>
              </a:rPr>
              <a:t>4/13/2017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1611994165"/>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 id="2147484075" r:id="rId59"/>
    <p:sldLayoutId id="2147484076" r:id="rId60"/>
    <p:sldLayoutId id="2147484077" r:id="rId61"/>
    <p:sldLayoutId id="2147484078" r:id="rId62"/>
    <p:sldLayoutId id="2147484079" r:id="rId63"/>
    <p:sldLayoutId id="2147484080" r:id="rId64"/>
    <p:sldLayoutId id="2147484081" r:id="rId65"/>
    <p:sldLayoutId id="2147484082" r:id="rId66"/>
    <p:sldLayoutId id="2147484083" r:id="rId67"/>
    <p:sldLayoutId id="2147484084" r:id="rId68"/>
    <p:sldLayoutId id="2147484085" r:id="rId69"/>
    <p:sldLayoutId id="2147484086" r:id="rId70"/>
    <p:sldLayoutId id="2147484087" r:id="rId71"/>
    <p:sldLayoutId id="2147484088" r:id="rId72"/>
    <p:sldLayoutId id="2147484089" r:id="rId73"/>
    <p:sldLayoutId id="2147484090" r:id="rId74"/>
    <p:sldLayoutId id="2147484091" r:id="rId75"/>
    <p:sldLayoutId id="2147484092" r:id="rId76"/>
    <p:sldLayoutId id="2147484093" r:id="rId77"/>
    <p:sldLayoutId id="2147484094" r:id="rId78"/>
    <p:sldLayoutId id="2147484095" r:id="rId79"/>
    <p:sldLayoutId id="2147484096" r:id="rId80"/>
    <p:sldLayoutId id="2147484097" r:id="rId81"/>
    <p:sldLayoutId id="2147484098" r:id="rId82"/>
    <p:sldLayoutId id="2147484099" r:id="rId83"/>
    <p:sldLayoutId id="2147484100" r:id="rId84"/>
    <p:sldLayoutId id="2147484101" r:id="rId85"/>
    <p:sldLayoutId id="2147484102" r:id="rId86"/>
    <p:sldLayoutId id="2147484103" r:id="rId87"/>
    <p:sldLayoutId id="2147484104" r:id="rId8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0.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0.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0.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0.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0.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6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89.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93.xml"/><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0.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0.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62.xml"/></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78.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90.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microsoft.com/office/2007/relationships/diagramDrawing" Target="../diagrams/drawing6.xml"/><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diagramColors" Target="../diagrams/colors6.xml"/><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2.png"/><Relationship Id="rId1" Type="http://schemas.openxmlformats.org/officeDocument/2006/relationships/slideLayout" Target="../slideLayouts/slideLayout180.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diagramQuickStyle" Target="../diagrams/quickStyle6.xml"/><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diagramLayout" Target="../diagrams/layout6.xml"/><Relationship Id="rId28" Type="http://schemas.openxmlformats.org/officeDocument/2006/relationships/image" Target="../media/image61.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4.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diagramData" Target="../diagrams/data6.xml"/><Relationship Id="rId27" Type="http://schemas.openxmlformats.org/officeDocument/2006/relationships/image" Target="../media/image60.png"/><Relationship Id="rId30"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8.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63.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8.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64.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6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0.xml"/><Relationship Id="rId5" Type="http://schemas.openxmlformats.org/officeDocument/2006/relationships/image" Target="../media/image70.jpe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8.xml"/></Relationships>
</file>

<file path=ppt/slides/_rels/slide57.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4.png"/><Relationship Id="rId18" Type="http://schemas.openxmlformats.org/officeDocument/2006/relationships/image" Target="../media/image89.gif"/><Relationship Id="rId3" Type="http://schemas.openxmlformats.org/officeDocument/2006/relationships/image" Target="../media/image74.jpe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jpe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80.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jpe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35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pic>
        <p:nvPicPr>
          <p:cNvPr id="16" name="Picture Placeholder 15"/>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p:pic>
      <p:pic>
        <p:nvPicPr>
          <p:cNvPr id="17" name="Picture Placeholder 16"/>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p:pic>
      <p:pic>
        <p:nvPicPr>
          <p:cNvPr id="18" name="Picture Placeholder 17"/>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p:pic>
      <p:pic>
        <p:nvPicPr>
          <p:cNvPr id="19" name="Picture Placeholder 18"/>
          <p:cNvPicPr>
            <a:picLocks noGrp="1" noChangeAspect="1"/>
          </p:cNvPicPr>
          <p:nvPr>
            <p:ph type="pic" sz="quarter" idx="17"/>
          </p:nvPr>
        </p:nvPicPr>
        <p:blipFill>
          <a:blip r:embed="rId7"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ctrTitle"/>
          </p:nvPr>
        </p:nvSpPr>
        <p:spPr/>
        <p:txBody>
          <a:bodyPr/>
          <a:lstStyle/>
          <a:p>
            <a:r>
              <a:rPr lang="en-US" dirty="0" smtClean="0"/>
              <a:t>Data Direct Group</a:t>
            </a:r>
            <a:endParaRPr lang="en-US" dirty="0"/>
          </a:p>
        </p:txBody>
      </p:sp>
      <p:sp>
        <p:nvSpPr>
          <p:cNvPr id="5" name="Subtitle 4"/>
          <p:cNvSpPr>
            <a:spLocks noGrp="1"/>
          </p:cNvSpPr>
          <p:nvPr>
            <p:ph type="subTitle" idx="1"/>
          </p:nvPr>
        </p:nvSpPr>
        <p:spPr/>
        <p:txBody>
          <a:bodyPr/>
          <a:lstStyle/>
          <a:p>
            <a:r>
              <a:rPr lang="en-US" dirty="0" smtClean="0">
                <a:solidFill>
                  <a:srgbClr val="ACB9C1"/>
                </a:solidFill>
              </a:rPr>
              <a:t>Capabilities presentation</a:t>
            </a:r>
            <a:endParaRPr lang="en-US" dirty="0">
              <a:solidFill>
                <a:srgbClr val="ACB9C1"/>
              </a:solidFill>
            </a:endParaRPr>
          </a:p>
        </p:txBody>
      </p:sp>
    </p:spTree>
    <p:extLst>
      <p:ext uri="{BB962C8B-B14F-4D97-AF65-F5344CB8AC3E}">
        <p14:creationId xmlns:p14="http://schemas.microsoft.com/office/powerpoint/2010/main" val="2565726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latin typeface="+mj-lt"/>
              </a:rPr>
              <a:t>Phase 3: Digital Marketing – Lead Generation </a:t>
            </a:r>
          </a:p>
          <a:p>
            <a:pPr lvl="1"/>
            <a:r>
              <a:rPr lang="en-US" sz="1800" dirty="0">
                <a:latin typeface="+mj-lt"/>
              </a:rPr>
              <a:t>Digital campaign either simultaneously with contact center or upon exhaustion of first 2 phases</a:t>
            </a:r>
          </a:p>
          <a:p>
            <a:pPr lvl="1"/>
            <a:r>
              <a:rPr lang="en-US" sz="1800" dirty="0">
                <a:latin typeface="+mj-lt"/>
              </a:rPr>
              <a:t>Online special offers, promotional offers against fast moving products</a:t>
            </a:r>
          </a:p>
          <a:p>
            <a:pPr lvl="2">
              <a:buFont typeface="Arial" panose="020B0604020202020204" pitchFamily="34" charset="0"/>
              <a:buChar char="•"/>
            </a:pPr>
            <a:r>
              <a:rPr lang="en-US" sz="1800" dirty="0">
                <a:latin typeface="+mj-lt"/>
              </a:rPr>
              <a:t>Motor &amp; Travel Insurance </a:t>
            </a:r>
          </a:p>
          <a:p>
            <a:pPr lvl="1"/>
            <a:r>
              <a:rPr lang="en-US" sz="1800" dirty="0">
                <a:latin typeface="+mj-lt"/>
              </a:rPr>
              <a:t>Data acquisition of customer through telephone or online media</a:t>
            </a:r>
          </a:p>
          <a:p>
            <a:pPr lvl="1"/>
            <a:r>
              <a:rPr lang="en-US" sz="1800" dirty="0">
                <a:latin typeface="+mj-lt"/>
              </a:rPr>
              <a:t>Call backs to customers who registered</a:t>
            </a:r>
          </a:p>
          <a:p>
            <a:pPr lvl="1"/>
            <a:endParaRPr lang="en-US" sz="1800" dirty="0">
              <a:latin typeface="+mj-lt"/>
            </a:endParaRPr>
          </a:p>
          <a:p>
            <a:r>
              <a:rPr lang="en-US" sz="1800" dirty="0">
                <a:latin typeface="+mj-lt"/>
              </a:rPr>
              <a:t>Phase 4: Promoters Activity – Lead Generation</a:t>
            </a:r>
          </a:p>
          <a:p>
            <a:pPr lvl="1"/>
            <a:r>
              <a:rPr lang="en-US" sz="1800" dirty="0">
                <a:latin typeface="+mj-lt"/>
              </a:rPr>
              <a:t>Putting up Kiosks at Supermarkets/shopping malls </a:t>
            </a:r>
          </a:p>
          <a:p>
            <a:pPr lvl="1"/>
            <a:r>
              <a:rPr lang="en-US" sz="1800" dirty="0">
                <a:latin typeface="+mj-lt"/>
              </a:rPr>
              <a:t>Approach directly to customers in the mall with product info</a:t>
            </a:r>
          </a:p>
          <a:p>
            <a:pPr lvl="1"/>
            <a:r>
              <a:rPr lang="en-US" sz="1800" dirty="0">
                <a:latin typeface="+mj-lt"/>
              </a:rPr>
              <a:t>Pre-qualification and data collection</a:t>
            </a:r>
          </a:p>
          <a:p>
            <a:pPr lvl="1"/>
            <a:r>
              <a:rPr lang="en-US" sz="1800" dirty="0">
                <a:latin typeface="+mj-lt"/>
              </a:rPr>
              <a:t>Identification of interested and eligible products</a:t>
            </a:r>
          </a:p>
          <a:p>
            <a:pPr lvl="1"/>
            <a:r>
              <a:rPr lang="en-US" sz="1800" dirty="0">
                <a:latin typeface="+mj-lt"/>
              </a:rPr>
              <a:t>Call back pre-qualified customer for sales conversion</a:t>
            </a:r>
          </a:p>
          <a:p>
            <a:pPr lvl="1"/>
            <a:endParaRPr lang="en-US" sz="1800" dirty="0">
              <a:latin typeface="+mj-lt"/>
            </a:endParaRPr>
          </a:p>
        </p:txBody>
      </p:sp>
      <p:sp>
        <p:nvSpPr>
          <p:cNvPr id="2" name="Title 1"/>
          <p:cNvSpPr>
            <a:spLocks noGrp="1"/>
          </p:cNvSpPr>
          <p:nvPr>
            <p:ph type="title"/>
          </p:nvPr>
        </p:nvSpPr>
        <p:spPr/>
        <p:txBody>
          <a:bodyPr>
            <a:normAutofit fontScale="90000"/>
          </a:bodyPr>
          <a:lstStyle/>
          <a:p>
            <a:r>
              <a:rPr lang="en-US" dirty="0" smtClean="0"/>
              <a:t>Approach…2</a:t>
            </a:r>
            <a:endParaRPr lang="en-US" dirty="0"/>
          </a:p>
        </p:txBody>
      </p:sp>
    </p:spTree>
    <p:extLst>
      <p:ext uri="{BB962C8B-B14F-4D97-AF65-F5344CB8AC3E}">
        <p14:creationId xmlns:p14="http://schemas.microsoft.com/office/powerpoint/2010/main" val="3326996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latin typeface="+mj-lt"/>
              </a:rPr>
              <a:t>Phase 5: Direct Sales Agent</a:t>
            </a:r>
          </a:p>
          <a:p>
            <a:pPr lvl="1"/>
            <a:r>
              <a:rPr lang="en-US" sz="1800" dirty="0">
                <a:latin typeface="+mj-lt"/>
              </a:rPr>
              <a:t>Increase in product mix; high premium products</a:t>
            </a:r>
          </a:p>
          <a:p>
            <a:pPr lvl="1"/>
            <a:r>
              <a:rPr lang="en-US" sz="1800" dirty="0">
                <a:latin typeface="+mj-lt"/>
              </a:rPr>
              <a:t>Analyze and identify potential customer on basis of data collected through sales</a:t>
            </a:r>
          </a:p>
          <a:p>
            <a:pPr lvl="1"/>
            <a:r>
              <a:rPr lang="en-US" sz="1800" dirty="0">
                <a:latin typeface="+mj-lt"/>
              </a:rPr>
              <a:t>Analysis of best offer approach</a:t>
            </a:r>
          </a:p>
          <a:p>
            <a:pPr lvl="1"/>
            <a:r>
              <a:rPr lang="en-US" sz="1800" dirty="0">
                <a:latin typeface="+mj-lt"/>
              </a:rPr>
              <a:t>Target customers to be called and pitch product</a:t>
            </a:r>
          </a:p>
          <a:p>
            <a:pPr lvl="1"/>
            <a:r>
              <a:rPr lang="en-US" sz="1800" dirty="0">
                <a:latin typeface="+mj-lt"/>
              </a:rPr>
              <a:t>Qualify customers as per minimum requirements</a:t>
            </a:r>
          </a:p>
          <a:p>
            <a:pPr lvl="1"/>
            <a:r>
              <a:rPr lang="en-US" sz="1800" dirty="0">
                <a:latin typeface="+mj-lt"/>
              </a:rPr>
              <a:t>Arrange appointments for Direct Sales agent to meet and convert</a:t>
            </a:r>
          </a:p>
          <a:p>
            <a:pPr lvl="1"/>
            <a:endParaRPr lang="en-US" sz="1800" dirty="0">
              <a:latin typeface="+mj-lt"/>
            </a:endParaRPr>
          </a:p>
        </p:txBody>
      </p:sp>
      <p:sp>
        <p:nvSpPr>
          <p:cNvPr id="2" name="Title 1"/>
          <p:cNvSpPr>
            <a:spLocks noGrp="1"/>
          </p:cNvSpPr>
          <p:nvPr>
            <p:ph type="title"/>
          </p:nvPr>
        </p:nvSpPr>
        <p:spPr/>
        <p:txBody>
          <a:bodyPr>
            <a:normAutofit fontScale="90000"/>
          </a:bodyPr>
          <a:lstStyle/>
          <a:p>
            <a:r>
              <a:rPr lang="en-US" dirty="0" smtClean="0"/>
              <a:t>Approach...3</a:t>
            </a:r>
            <a:endParaRPr lang="en-US" dirty="0"/>
          </a:p>
        </p:txBody>
      </p:sp>
    </p:spTree>
    <p:extLst>
      <p:ext uri="{BB962C8B-B14F-4D97-AF65-F5344CB8AC3E}">
        <p14:creationId xmlns:p14="http://schemas.microsoft.com/office/powerpoint/2010/main" val="332255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pPr marL="0" indent="0">
              <a:buNone/>
            </a:pPr>
            <a:r>
              <a:rPr lang="en-US" sz="1700" dirty="0">
                <a:latin typeface="+mj-lt"/>
              </a:rPr>
              <a:t>Option 1</a:t>
            </a:r>
          </a:p>
          <a:p>
            <a:pPr marL="342900" lvl="1" indent="0">
              <a:buNone/>
            </a:pPr>
            <a:r>
              <a:rPr lang="en-US" sz="1700" dirty="0">
                <a:latin typeface="+mj-lt"/>
              </a:rPr>
              <a:t>Managing operations with FTE’s and Infrastructure from the Data Direct’s office</a:t>
            </a:r>
          </a:p>
          <a:p>
            <a:pPr marL="342900" lvl="1" indent="0">
              <a:buNone/>
            </a:pPr>
            <a:endParaRPr lang="en-US" sz="1700" dirty="0">
              <a:latin typeface="+mj-lt"/>
            </a:endParaRPr>
          </a:p>
          <a:p>
            <a:pPr marL="0" indent="0">
              <a:buNone/>
            </a:pPr>
            <a:r>
              <a:rPr lang="en-US" sz="1700" dirty="0">
                <a:latin typeface="+mj-lt"/>
              </a:rPr>
              <a:t>Option 2</a:t>
            </a:r>
          </a:p>
          <a:p>
            <a:pPr marL="342900" lvl="2" indent="0">
              <a:buNone/>
            </a:pPr>
            <a:r>
              <a:rPr lang="en-US" sz="1700" dirty="0">
                <a:latin typeface="+mj-lt"/>
              </a:rPr>
              <a:t>Managing operations with </a:t>
            </a:r>
            <a:r>
              <a:rPr lang="en-US" sz="1700" dirty="0"/>
              <a:t>FTE’s and Infrastructure</a:t>
            </a:r>
            <a:r>
              <a:rPr lang="en-US" sz="1700" dirty="0">
                <a:latin typeface="+mj-lt"/>
              </a:rPr>
              <a:t> from client’s office with Data Direct Management</a:t>
            </a:r>
          </a:p>
          <a:p>
            <a:pPr marL="0" indent="0">
              <a:buNone/>
            </a:pPr>
            <a:endParaRPr lang="en-US" sz="1700" dirty="0">
              <a:latin typeface="+mj-lt"/>
            </a:endParaRPr>
          </a:p>
          <a:p>
            <a:pPr marL="0" indent="0">
              <a:buNone/>
            </a:pPr>
            <a:r>
              <a:rPr lang="en-US" sz="1700" dirty="0">
                <a:latin typeface="+mj-lt"/>
              </a:rPr>
              <a:t>Option 3</a:t>
            </a:r>
          </a:p>
          <a:p>
            <a:pPr marL="342900" lvl="1" indent="0">
              <a:buNone/>
            </a:pPr>
            <a:r>
              <a:rPr lang="en-US" sz="1700" dirty="0">
                <a:latin typeface="+mj-lt"/>
              </a:rPr>
              <a:t>Providing FTE’s at client’s offices and managed by client </a:t>
            </a:r>
          </a:p>
          <a:p>
            <a:pPr marL="342900" lvl="1" indent="0">
              <a:buNone/>
            </a:pPr>
            <a:endParaRPr lang="en-US" sz="1700" dirty="0">
              <a:latin typeface="+mj-lt"/>
            </a:endParaRPr>
          </a:p>
          <a:p>
            <a:pPr marL="0" indent="0">
              <a:buNone/>
            </a:pPr>
            <a:r>
              <a:rPr lang="en-US" sz="1700" dirty="0"/>
              <a:t>Option 4</a:t>
            </a:r>
          </a:p>
          <a:p>
            <a:pPr marL="342900" lvl="1" indent="0">
              <a:buNone/>
            </a:pPr>
            <a:r>
              <a:rPr lang="en-US" sz="1700" dirty="0"/>
              <a:t>Providing infrastructure to client’s resource to operate from Data Direct’s office </a:t>
            </a:r>
          </a:p>
          <a:p>
            <a:pPr marL="0" indent="0">
              <a:buNone/>
            </a:pPr>
            <a:r>
              <a:rPr lang="en-US" sz="1700" dirty="0">
                <a:latin typeface="+mj-lt"/>
              </a:rPr>
              <a:t/>
            </a:r>
            <a:br>
              <a:rPr lang="en-US" sz="1700" dirty="0">
                <a:latin typeface="+mj-lt"/>
              </a:rPr>
            </a:br>
            <a:r>
              <a:rPr lang="en-US" sz="1700" dirty="0">
                <a:latin typeface="+mj-lt"/>
              </a:rPr>
              <a:t>* Commercials will be based on client needs &amp; requirements </a:t>
            </a:r>
          </a:p>
        </p:txBody>
      </p:sp>
      <p:sp>
        <p:nvSpPr>
          <p:cNvPr id="4" name="Title 3"/>
          <p:cNvSpPr>
            <a:spLocks noGrp="1"/>
          </p:cNvSpPr>
          <p:nvPr>
            <p:ph type="title"/>
          </p:nvPr>
        </p:nvSpPr>
        <p:spPr/>
        <p:txBody>
          <a:bodyPr>
            <a:normAutofit fontScale="90000"/>
          </a:bodyPr>
          <a:lstStyle/>
          <a:p>
            <a:r>
              <a:rPr lang="en-US" dirty="0" smtClean="0">
                <a:latin typeface="+mj-lt"/>
              </a:rPr>
              <a:t>Business Models</a:t>
            </a:r>
            <a:endParaRPr lang="en-US" dirty="0">
              <a:latin typeface="+mj-lt"/>
            </a:endParaRPr>
          </a:p>
        </p:txBody>
      </p:sp>
    </p:spTree>
    <p:extLst>
      <p:ext uri="{BB962C8B-B14F-4D97-AF65-F5344CB8AC3E}">
        <p14:creationId xmlns:p14="http://schemas.microsoft.com/office/powerpoint/2010/main" val="428876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Autofit/>
          </a:bodyPr>
          <a:lstStyle/>
          <a:p>
            <a:r>
              <a:rPr lang="en-US" sz="3600" dirty="0">
                <a:cs typeface="Times New Roman" panose="02020603050405020304" pitchFamily="18" charset="0"/>
              </a:rPr>
              <a:t>Success Stories – Insurance</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07075892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lnSpc>
                <a:spcPct val="150000"/>
              </a:lnSpc>
            </a:pPr>
            <a:r>
              <a:rPr lang="en-US" sz="2000" dirty="0" smtClean="0">
                <a:solidFill>
                  <a:schemeClr val="tx1"/>
                </a:solidFill>
                <a:latin typeface="+mj-lt"/>
              </a:rPr>
              <a:t>Early years performance: average 5 policies per day per perso</a:t>
            </a:r>
            <a:r>
              <a:rPr lang="en-US" sz="2000" dirty="0">
                <a:solidFill>
                  <a:schemeClr val="tx1"/>
                </a:solidFill>
                <a:latin typeface="+mj-lt"/>
              </a:rPr>
              <a:t>n</a:t>
            </a:r>
            <a:endParaRPr lang="en-US" sz="2000" dirty="0" smtClean="0">
              <a:solidFill>
                <a:schemeClr val="tx1"/>
              </a:solidFill>
              <a:latin typeface="+mj-lt"/>
            </a:endParaRPr>
          </a:p>
          <a:p>
            <a:pPr>
              <a:lnSpc>
                <a:spcPct val="150000"/>
              </a:lnSpc>
            </a:pPr>
            <a:r>
              <a:rPr lang="en-US" sz="2000" dirty="0" smtClean="0">
                <a:solidFill>
                  <a:schemeClr val="tx1"/>
                </a:solidFill>
                <a:latin typeface="+mj-lt"/>
              </a:rPr>
              <a:t>Current Market performance: Average 3 policies per person per day</a:t>
            </a:r>
          </a:p>
          <a:p>
            <a:pPr>
              <a:lnSpc>
                <a:spcPct val="150000"/>
              </a:lnSpc>
            </a:pPr>
            <a:r>
              <a:rPr lang="en-US" sz="2000" dirty="0" smtClean="0">
                <a:solidFill>
                  <a:schemeClr val="tx1"/>
                </a:solidFill>
                <a:latin typeface="+mj-lt"/>
              </a:rPr>
              <a:t>Monthly and annual premium policies</a:t>
            </a:r>
          </a:p>
          <a:p>
            <a:pPr>
              <a:lnSpc>
                <a:spcPct val="150000"/>
              </a:lnSpc>
            </a:pPr>
            <a:r>
              <a:rPr lang="en-US" sz="2000" dirty="0" smtClean="0">
                <a:solidFill>
                  <a:schemeClr val="tx1"/>
                </a:solidFill>
                <a:latin typeface="+mj-lt"/>
              </a:rPr>
              <a:t>Process :</a:t>
            </a:r>
          </a:p>
          <a:p>
            <a:pPr lvl="1">
              <a:lnSpc>
                <a:spcPct val="150000"/>
              </a:lnSpc>
            </a:pPr>
            <a:r>
              <a:rPr lang="en-US" sz="1800" dirty="0" smtClean="0">
                <a:solidFill>
                  <a:schemeClr val="tx1"/>
                </a:solidFill>
                <a:latin typeface="+mj-lt"/>
              </a:rPr>
              <a:t>Upto 100 dials per day per person</a:t>
            </a:r>
          </a:p>
          <a:p>
            <a:pPr lvl="1">
              <a:lnSpc>
                <a:spcPct val="150000"/>
              </a:lnSpc>
            </a:pPr>
            <a:r>
              <a:rPr lang="en-US" sz="1800" dirty="0">
                <a:solidFill>
                  <a:schemeClr val="tx1"/>
                </a:solidFill>
                <a:latin typeface="+mj-lt"/>
              </a:rPr>
              <a:t>Multiple follow-ups with customers </a:t>
            </a:r>
          </a:p>
          <a:p>
            <a:pPr lvl="1">
              <a:lnSpc>
                <a:spcPct val="150000"/>
              </a:lnSpc>
            </a:pPr>
            <a:r>
              <a:rPr lang="en-US" sz="1800" dirty="0" smtClean="0">
                <a:solidFill>
                  <a:schemeClr val="tx1"/>
                </a:solidFill>
                <a:latin typeface="+mj-lt"/>
              </a:rPr>
              <a:t>Providing payment gateway to collect the premium from customers</a:t>
            </a:r>
          </a:p>
          <a:p>
            <a:pPr lvl="1">
              <a:lnSpc>
                <a:spcPct val="150000"/>
              </a:lnSpc>
            </a:pPr>
            <a:endParaRPr lang="en-US" sz="1800" dirty="0" smtClean="0">
              <a:solidFill>
                <a:schemeClr val="tx1"/>
              </a:solidFill>
              <a:latin typeface="+mj-lt"/>
            </a:endParaRPr>
          </a:p>
          <a:p>
            <a:pPr marL="0" indent="0">
              <a:lnSpc>
                <a:spcPct val="150000"/>
              </a:lnSpc>
              <a:buNone/>
            </a:pPr>
            <a:endParaRPr lang="en-US" sz="2000" dirty="0" smtClean="0">
              <a:latin typeface="+mj-lt"/>
            </a:endParaRPr>
          </a:p>
          <a:p>
            <a:pPr>
              <a:lnSpc>
                <a:spcPct val="150000"/>
              </a:lnSpc>
            </a:pPr>
            <a:endParaRPr lang="en-US" sz="2000" dirty="0" smtClean="0">
              <a:latin typeface="+mj-lt"/>
            </a:endParaRPr>
          </a:p>
          <a:p>
            <a:pPr>
              <a:lnSpc>
                <a:spcPct val="150000"/>
              </a:lnSpc>
            </a:pPr>
            <a:endParaRPr lang="en-US" sz="2000" dirty="0">
              <a:latin typeface="+mj-lt"/>
            </a:endParaRPr>
          </a:p>
        </p:txBody>
      </p:sp>
      <p:sp>
        <p:nvSpPr>
          <p:cNvPr id="3" name="Title 2"/>
          <p:cNvSpPr>
            <a:spLocks noGrp="1"/>
          </p:cNvSpPr>
          <p:nvPr>
            <p:ph type="title"/>
          </p:nvPr>
        </p:nvSpPr>
        <p:spPr/>
        <p:txBody>
          <a:bodyPr>
            <a:normAutofit fontScale="90000"/>
          </a:bodyPr>
          <a:lstStyle/>
          <a:p>
            <a:r>
              <a:rPr lang="en-US" dirty="0" smtClean="0">
                <a:latin typeface="+mj-lt"/>
              </a:rPr>
              <a:t>A &amp; H Insurance Products</a:t>
            </a:r>
            <a:endParaRPr lang="en-US" dirty="0">
              <a:latin typeface="+mj-lt"/>
            </a:endParaRPr>
          </a:p>
        </p:txBody>
      </p:sp>
    </p:spTree>
    <p:extLst>
      <p:ext uri="{BB962C8B-B14F-4D97-AF65-F5344CB8AC3E}">
        <p14:creationId xmlns:p14="http://schemas.microsoft.com/office/powerpoint/2010/main" val="71391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lnSpc>
                <a:spcPct val="150000"/>
              </a:lnSpc>
            </a:pPr>
            <a:r>
              <a:rPr lang="en-US" sz="2000" dirty="0" smtClean="0">
                <a:solidFill>
                  <a:schemeClr val="tx1"/>
                </a:solidFill>
                <a:latin typeface="+mj-lt"/>
              </a:rPr>
              <a:t>Monthly revenue in excess of AED 2 million</a:t>
            </a:r>
          </a:p>
          <a:p>
            <a:pPr>
              <a:lnSpc>
                <a:spcPct val="150000"/>
              </a:lnSpc>
            </a:pPr>
            <a:r>
              <a:rPr lang="en-US" sz="2000" dirty="0" smtClean="0">
                <a:solidFill>
                  <a:schemeClr val="tx1"/>
                </a:solidFill>
                <a:latin typeface="+mj-lt"/>
              </a:rPr>
              <a:t>Average 1200 policies sold monthly</a:t>
            </a:r>
          </a:p>
          <a:p>
            <a:pPr>
              <a:lnSpc>
                <a:spcPct val="150000"/>
              </a:lnSpc>
            </a:pPr>
            <a:r>
              <a:rPr lang="en-US" sz="2000" dirty="0" smtClean="0">
                <a:solidFill>
                  <a:schemeClr val="tx1"/>
                </a:solidFill>
                <a:latin typeface="+mj-lt"/>
              </a:rPr>
              <a:t>Requisites to perform</a:t>
            </a:r>
          </a:p>
          <a:p>
            <a:pPr lvl="1">
              <a:lnSpc>
                <a:spcPct val="150000"/>
              </a:lnSpc>
            </a:pPr>
            <a:r>
              <a:rPr lang="en-US" sz="2000" dirty="0" smtClean="0">
                <a:solidFill>
                  <a:schemeClr val="tx1"/>
                </a:solidFill>
                <a:latin typeface="+mj-lt"/>
              </a:rPr>
              <a:t>Direct access to systems and underwriters to provide </a:t>
            </a:r>
            <a:br>
              <a:rPr lang="en-US" sz="2000" dirty="0" smtClean="0">
                <a:solidFill>
                  <a:schemeClr val="tx1"/>
                </a:solidFill>
                <a:latin typeface="+mj-lt"/>
              </a:rPr>
            </a:br>
            <a:r>
              <a:rPr lang="en-US" sz="2000" dirty="0" smtClean="0">
                <a:solidFill>
                  <a:schemeClr val="tx1"/>
                </a:solidFill>
                <a:latin typeface="+mj-lt"/>
              </a:rPr>
              <a:t>instant support for customers</a:t>
            </a:r>
          </a:p>
          <a:p>
            <a:pPr lvl="1">
              <a:lnSpc>
                <a:spcPct val="150000"/>
              </a:lnSpc>
            </a:pPr>
            <a:r>
              <a:rPr lang="en-US" sz="2000" dirty="0" smtClean="0">
                <a:solidFill>
                  <a:schemeClr val="tx1"/>
                </a:solidFill>
                <a:latin typeface="+mj-lt"/>
              </a:rPr>
              <a:t>Managing inbound toll free and marketing/ online campaigns </a:t>
            </a:r>
          </a:p>
          <a:p>
            <a:pPr>
              <a:lnSpc>
                <a:spcPct val="150000"/>
              </a:lnSpc>
            </a:pPr>
            <a:endParaRPr lang="en-US" sz="2000" dirty="0" smtClean="0">
              <a:latin typeface="+mj-lt"/>
            </a:endParaRPr>
          </a:p>
          <a:p>
            <a:pPr>
              <a:lnSpc>
                <a:spcPct val="150000"/>
              </a:lnSpc>
            </a:pPr>
            <a:endParaRPr lang="en-US" sz="2000" dirty="0">
              <a:latin typeface="+mj-lt"/>
            </a:endParaRPr>
          </a:p>
        </p:txBody>
      </p:sp>
      <p:sp>
        <p:nvSpPr>
          <p:cNvPr id="3" name="Title 2"/>
          <p:cNvSpPr>
            <a:spLocks noGrp="1"/>
          </p:cNvSpPr>
          <p:nvPr>
            <p:ph type="title"/>
          </p:nvPr>
        </p:nvSpPr>
        <p:spPr/>
        <p:txBody>
          <a:bodyPr>
            <a:normAutofit fontScale="90000"/>
          </a:bodyPr>
          <a:lstStyle/>
          <a:p>
            <a:r>
              <a:rPr lang="en-US" dirty="0" smtClean="0">
                <a:latin typeface="+mj-lt"/>
              </a:rPr>
              <a:t>Motor Insurance – Direct Sales</a:t>
            </a:r>
            <a:endParaRPr lang="en-US" dirty="0">
              <a:latin typeface="+mj-lt"/>
            </a:endParaRPr>
          </a:p>
        </p:txBody>
      </p:sp>
    </p:spTree>
    <p:extLst>
      <p:ext uri="{BB962C8B-B14F-4D97-AF65-F5344CB8AC3E}">
        <p14:creationId xmlns:p14="http://schemas.microsoft.com/office/powerpoint/2010/main" val="96964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lnSpc>
                <a:spcPct val="150000"/>
              </a:lnSpc>
            </a:pPr>
            <a:r>
              <a:rPr lang="en-US" sz="2000" dirty="0" smtClean="0">
                <a:solidFill>
                  <a:schemeClr val="tx1"/>
                </a:solidFill>
                <a:latin typeface="+mj-lt"/>
              </a:rPr>
              <a:t>79% retention rate </a:t>
            </a:r>
            <a:endParaRPr lang="en-US" sz="2000" dirty="0">
              <a:solidFill>
                <a:schemeClr val="tx1"/>
              </a:solidFill>
              <a:latin typeface="+mj-lt"/>
            </a:endParaRPr>
          </a:p>
          <a:p>
            <a:pPr>
              <a:lnSpc>
                <a:spcPct val="150000"/>
              </a:lnSpc>
            </a:pPr>
            <a:r>
              <a:rPr lang="en-US" sz="2000" dirty="0" smtClean="0">
                <a:solidFill>
                  <a:schemeClr val="tx1"/>
                </a:solidFill>
                <a:latin typeface="+mj-lt"/>
              </a:rPr>
              <a:t>Average 1,200 policies renewed monthly </a:t>
            </a:r>
          </a:p>
          <a:p>
            <a:pPr>
              <a:lnSpc>
                <a:spcPct val="150000"/>
              </a:lnSpc>
            </a:pPr>
            <a:r>
              <a:rPr lang="en-US" sz="2000" dirty="0" smtClean="0">
                <a:solidFill>
                  <a:schemeClr val="tx1"/>
                </a:solidFill>
                <a:latin typeface="+mj-lt"/>
              </a:rPr>
              <a:t>Process :</a:t>
            </a:r>
          </a:p>
          <a:p>
            <a:pPr lvl="1">
              <a:lnSpc>
                <a:spcPct val="150000"/>
              </a:lnSpc>
            </a:pPr>
            <a:r>
              <a:rPr lang="en-US" sz="2000" dirty="0" smtClean="0">
                <a:solidFill>
                  <a:schemeClr val="tx1"/>
                </a:solidFill>
                <a:latin typeface="+mj-lt"/>
              </a:rPr>
              <a:t>45 days in advance notification by email and SMS</a:t>
            </a:r>
          </a:p>
          <a:p>
            <a:pPr lvl="1">
              <a:lnSpc>
                <a:spcPct val="150000"/>
              </a:lnSpc>
            </a:pPr>
            <a:r>
              <a:rPr lang="en-US" sz="2000" dirty="0" smtClean="0">
                <a:solidFill>
                  <a:schemeClr val="tx1"/>
                </a:solidFill>
                <a:latin typeface="+mj-lt"/>
              </a:rPr>
              <a:t>Repeated follow-ups</a:t>
            </a:r>
          </a:p>
          <a:p>
            <a:pPr marL="342900" lvl="1" indent="0">
              <a:lnSpc>
                <a:spcPct val="150000"/>
              </a:lnSpc>
              <a:buNone/>
            </a:pPr>
            <a:endParaRPr lang="en-US" sz="2000" dirty="0" smtClean="0">
              <a:solidFill>
                <a:schemeClr val="tx1"/>
              </a:solidFill>
              <a:latin typeface="+mj-lt"/>
            </a:endParaRPr>
          </a:p>
          <a:p>
            <a:pPr>
              <a:lnSpc>
                <a:spcPct val="150000"/>
              </a:lnSpc>
            </a:pPr>
            <a:endParaRPr lang="en-US" sz="2000" dirty="0" smtClean="0">
              <a:latin typeface="+mj-lt"/>
            </a:endParaRPr>
          </a:p>
          <a:p>
            <a:pPr>
              <a:lnSpc>
                <a:spcPct val="150000"/>
              </a:lnSpc>
            </a:pPr>
            <a:endParaRPr lang="en-US" sz="2000" dirty="0" smtClean="0">
              <a:latin typeface="+mj-lt"/>
            </a:endParaRPr>
          </a:p>
          <a:p>
            <a:pPr>
              <a:lnSpc>
                <a:spcPct val="150000"/>
              </a:lnSpc>
            </a:pPr>
            <a:endParaRPr lang="en-US" sz="2000" dirty="0">
              <a:latin typeface="+mj-lt"/>
            </a:endParaRPr>
          </a:p>
        </p:txBody>
      </p:sp>
      <p:sp>
        <p:nvSpPr>
          <p:cNvPr id="3" name="Title 2"/>
          <p:cNvSpPr>
            <a:spLocks noGrp="1"/>
          </p:cNvSpPr>
          <p:nvPr>
            <p:ph type="title"/>
          </p:nvPr>
        </p:nvSpPr>
        <p:spPr/>
        <p:txBody>
          <a:bodyPr>
            <a:normAutofit fontScale="90000"/>
          </a:bodyPr>
          <a:lstStyle/>
          <a:p>
            <a:r>
              <a:rPr lang="en-US" dirty="0" smtClean="0">
                <a:latin typeface="+mj-lt"/>
              </a:rPr>
              <a:t>Motor Insurance – Renewal</a:t>
            </a:r>
            <a:endParaRPr lang="en-US" dirty="0">
              <a:latin typeface="+mj-lt"/>
            </a:endParaRPr>
          </a:p>
        </p:txBody>
      </p:sp>
    </p:spTree>
    <p:extLst>
      <p:ext uri="{BB962C8B-B14F-4D97-AF65-F5344CB8AC3E}">
        <p14:creationId xmlns:p14="http://schemas.microsoft.com/office/powerpoint/2010/main" val="139297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idx="1"/>
          </p:nvPr>
        </p:nvSpPr>
        <p:spPr/>
        <p:txBody>
          <a:bodyPr/>
          <a:lstStyle/>
          <a:p>
            <a:r>
              <a:rPr lang="en-US" smtClean="0">
                <a:solidFill>
                  <a:schemeClr val="tx1"/>
                </a:solidFill>
                <a:latin typeface="+mj-lt"/>
              </a:rPr>
              <a:t>Travel &amp; Home Insurance</a:t>
            </a:r>
            <a:endParaRPr lang="en-US" dirty="0">
              <a:solidFill>
                <a:schemeClr val="tx1"/>
              </a:solidFill>
              <a:latin typeface="+mj-lt"/>
            </a:endParaRPr>
          </a:p>
        </p:txBody>
      </p:sp>
      <p:sp>
        <p:nvSpPr>
          <p:cNvPr id="3" name="Title 2"/>
          <p:cNvSpPr>
            <a:spLocks noGrp="1"/>
          </p:cNvSpPr>
          <p:nvPr>
            <p:ph type="title"/>
          </p:nvPr>
        </p:nvSpPr>
        <p:spPr/>
        <p:txBody>
          <a:bodyPr>
            <a:normAutofit fontScale="90000"/>
          </a:bodyPr>
          <a:lstStyle/>
          <a:p>
            <a:r>
              <a:rPr lang="en-US" smtClean="0"/>
              <a:t>Cross Sell/ Up Sell</a:t>
            </a:r>
            <a:endParaRPr lang="en-US" dirty="0"/>
          </a:p>
        </p:txBody>
      </p:sp>
      <p:sp>
        <p:nvSpPr>
          <p:cNvPr id="9" name="Content Placeholder 3"/>
          <p:cNvSpPr txBox="1">
            <a:spLocks/>
          </p:cNvSpPr>
          <p:nvPr/>
        </p:nvSpPr>
        <p:spPr>
          <a:xfrm>
            <a:off x="1345843" y="2165350"/>
            <a:ext cx="4204952" cy="385921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ct val="30000"/>
              </a:spcBef>
              <a:buClr>
                <a:schemeClr val="accent2"/>
              </a:buClr>
              <a:buFont typeface="Wingdings" panose="05000000000000000000" pitchFamily="2" charset="2"/>
              <a:buChar char="§"/>
              <a:defRPr sz="1800" b="0" kern="1200">
                <a:solidFill>
                  <a:schemeClr val="accent3">
                    <a:lumMod val="75000"/>
                  </a:schemeClr>
                </a:solidFill>
                <a:latin typeface="+mn-lt"/>
                <a:ea typeface="+mn-ea"/>
                <a:cs typeface="+mn-cs"/>
              </a:defRPr>
            </a:lvl1pPr>
            <a:lvl2pPr marL="514350" indent="-171450" algn="l" defTabSz="685800" rtl="0" eaLnBrk="1" latinLnBrk="0" hangingPunct="1">
              <a:lnSpc>
                <a:spcPct val="90000"/>
              </a:lnSpc>
              <a:spcBef>
                <a:spcPct val="30000"/>
              </a:spcBef>
              <a:buClr>
                <a:schemeClr val="accent2"/>
              </a:buClr>
              <a:buFont typeface="Wingdings" panose="05000000000000000000" pitchFamily="2" charset="2"/>
              <a:buChar char="§"/>
              <a:defRPr sz="1600" b="0" kern="1200">
                <a:solidFill>
                  <a:schemeClr val="accent3">
                    <a:lumMod val="75000"/>
                  </a:schemeClr>
                </a:solidFill>
                <a:latin typeface="+mn-lt"/>
                <a:ea typeface="+mn-ea"/>
                <a:cs typeface="+mn-cs"/>
              </a:defRPr>
            </a:lvl2pPr>
            <a:lvl3pPr marL="857250" indent="-171450" algn="l" defTabSz="685800" rtl="0" eaLnBrk="1" latinLnBrk="0" hangingPunct="1">
              <a:lnSpc>
                <a:spcPct val="90000"/>
              </a:lnSpc>
              <a:spcBef>
                <a:spcPct val="30000"/>
              </a:spcBef>
              <a:buClr>
                <a:schemeClr val="accent2"/>
              </a:buClr>
              <a:buFont typeface="Wingdings" panose="05000000000000000000" pitchFamily="2" charset="2"/>
              <a:buChar char="§"/>
              <a:defRPr sz="1500" b="0" kern="1200">
                <a:solidFill>
                  <a:schemeClr val="accent3">
                    <a:lumMod val="75000"/>
                  </a:schemeClr>
                </a:solidFill>
                <a:latin typeface="+mn-lt"/>
                <a:ea typeface="+mn-ea"/>
                <a:cs typeface="+mn-cs"/>
              </a:defRPr>
            </a:lvl3pPr>
            <a:lvl4pPr marL="12001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b="0" kern="1200">
                <a:solidFill>
                  <a:schemeClr val="accent3">
                    <a:lumMod val="75000"/>
                  </a:schemeClr>
                </a:solidFill>
                <a:latin typeface="+mn-lt"/>
                <a:ea typeface="+mn-ea"/>
                <a:cs typeface="+mn-cs"/>
              </a:defRPr>
            </a:lvl4pPr>
            <a:lvl5pPr marL="15430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b="0" kern="1200">
                <a:solidFill>
                  <a:schemeClr val="accent3">
                    <a:lumMod val="75000"/>
                  </a:schemeClr>
                </a:solidFill>
                <a:latin typeface="+mn-lt"/>
                <a:ea typeface="+mn-ea"/>
                <a:cs typeface="+mn-cs"/>
              </a:defRPr>
            </a:lvl5pPr>
            <a:lvl6pPr marL="18859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9pPr>
          </a:lstStyle>
          <a:p>
            <a:pPr>
              <a:lnSpc>
                <a:spcPct val="150000"/>
              </a:lnSpc>
            </a:pPr>
            <a:r>
              <a:rPr lang="en-US" dirty="0">
                <a:solidFill>
                  <a:schemeClr val="tx1"/>
                </a:solidFill>
                <a:latin typeface="+mj-lt"/>
              </a:rPr>
              <a:t>Adhoc outbound activity for cross sell/ up sell to promote Home product &amp; Travel </a:t>
            </a:r>
          </a:p>
          <a:p>
            <a:pPr>
              <a:lnSpc>
                <a:spcPct val="150000"/>
              </a:lnSpc>
            </a:pPr>
            <a:r>
              <a:rPr lang="en-US" dirty="0">
                <a:solidFill>
                  <a:schemeClr val="tx1"/>
                </a:solidFill>
                <a:latin typeface="+mj-lt"/>
              </a:rPr>
              <a:t>Inbound facility to support travel insurance </a:t>
            </a:r>
          </a:p>
          <a:p>
            <a:pPr>
              <a:lnSpc>
                <a:spcPct val="150000"/>
              </a:lnSpc>
            </a:pPr>
            <a:r>
              <a:rPr lang="en-US" dirty="0">
                <a:solidFill>
                  <a:schemeClr val="tx1"/>
                </a:solidFill>
                <a:latin typeface="+mj-lt"/>
              </a:rPr>
              <a:t>Added revenue from existing customers</a:t>
            </a:r>
          </a:p>
        </p:txBody>
      </p:sp>
    </p:spTree>
    <p:extLst>
      <p:ext uri="{BB962C8B-B14F-4D97-AF65-F5344CB8AC3E}">
        <p14:creationId xmlns:p14="http://schemas.microsoft.com/office/powerpoint/2010/main" val="358797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Team structure</a:t>
            </a:r>
            <a:endParaRPr lang="en-GB" sz="3600"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95222288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rtlCol="0">
            <a:normAutofit fontScale="90000"/>
          </a:bodyPr>
          <a:lstStyle/>
          <a:p>
            <a:r>
              <a:rPr lang="en-US" b="0" dirty="0" smtClean="0"/>
              <a:t>Data Direct Team Structure </a:t>
            </a:r>
            <a:endParaRPr lang="en-US" b="0" dirty="0"/>
          </a:p>
        </p:txBody>
      </p:sp>
      <p:graphicFrame>
        <p:nvGraphicFramePr>
          <p:cNvPr id="21" name="Diagram 20"/>
          <p:cNvGraphicFramePr/>
          <p:nvPr>
            <p:extLst/>
          </p:nvPr>
        </p:nvGraphicFramePr>
        <p:xfrm>
          <a:off x="1676400" y="1320801"/>
          <a:ext cx="8412482"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64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sp>
        <p:nvSpPr>
          <p:cNvPr id="43" name="Rectangle 42"/>
          <p:cNvSpPr/>
          <p:nvPr/>
        </p:nvSpPr>
        <p:spPr>
          <a:xfrm>
            <a:off x="0" y="0"/>
            <a:ext cx="12192000" cy="6858000"/>
          </a:xfrm>
          <a:prstGeom prst="rect">
            <a:avLst/>
          </a:prstGeom>
          <a:solidFill>
            <a:schemeClr val="accent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4221012" y="4738182"/>
            <a:ext cx="3750001" cy="461665"/>
          </a:xfrm>
          <a:prstGeom prst="rect">
            <a:avLst/>
          </a:prstGeom>
        </p:spPr>
        <p:txBody>
          <a:bodyPr wrap="none" anchor="ctr">
            <a:spAutoFit/>
          </a:bodyPr>
          <a:lstStyle/>
          <a:p>
            <a:pPr algn="ctr"/>
            <a:r>
              <a:rPr lang="en-US" sz="2400" dirty="0">
                <a:solidFill>
                  <a:prstClr val="white"/>
                </a:solidFill>
              </a:rPr>
              <a:t>Your Digital Business Partner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635" y="2603603"/>
            <a:ext cx="2958730" cy="1650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5642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Reports &amp; MIS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33336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9" name="Title 8"/>
          <p:cNvSpPr>
            <a:spLocks noGrp="1"/>
          </p:cNvSpPr>
          <p:nvPr>
            <p:ph type="title"/>
          </p:nvPr>
        </p:nvSpPr>
        <p:spPr/>
        <p:txBody>
          <a:bodyPr>
            <a:normAutofit fontScale="90000"/>
          </a:bodyPr>
          <a:lstStyle/>
          <a:p>
            <a:r>
              <a:rPr lang="en-US" dirty="0" smtClean="0"/>
              <a:t>Agent Desktop</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488" y="1480185"/>
            <a:ext cx="8267501" cy="46482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5834" t="8893" r="34999" b="25890"/>
          <a:stretch/>
        </p:blipFill>
        <p:spPr>
          <a:xfrm>
            <a:off x="3748087" y="2775586"/>
            <a:ext cx="2286000" cy="2873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25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Supervision Tools </a:t>
            </a:r>
            <a:endParaRPr lang="en-US" dirty="0"/>
          </a:p>
        </p:txBody>
      </p:sp>
      <p:pic>
        <p:nvPicPr>
          <p:cNvPr id="5" name="Content Placeholder 4"/>
          <p:cNvPicPr>
            <a:picLocks noGrp="1" noChangeAspect="1"/>
          </p:cNvPicPr>
          <p:nvPr>
            <p:ph sz="quarter" idx="1"/>
          </p:nvPr>
        </p:nvPicPr>
        <p:blipFill>
          <a:blip r:embed="rId2"/>
          <a:stretch>
            <a:fillRect/>
          </a:stretch>
        </p:blipFill>
        <p:spPr>
          <a:xfrm>
            <a:off x="1981200" y="1559631"/>
            <a:ext cx="8229600" cy="4256265"/>
          </a:xfrm>
          <a:prstGeom prst="rect">
            <a:avLst/>
          </a:prstGeom>
        </p:spPr>
      </p:pic>
    </p:spTree>
    <p:extLst>
      <p:ext uri="{BB962C8B-B14F-4D97-AF65-F5344CB8AC3E}">
        <p14:creationId xmlns:p14="http://schemas.microsoft.com/office/powerpoint/2010/main" val="133415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Supervision Tools </a:t>
            </a:r>
            <a:endParaRPr lang="en-US" dirty="0"/>
          </a:p>
        </p:txBody>
      </p:sp>
      <p:pic>
        <p:nvPicPr>
          <p:cNvPr id="6" name="Content Placeholder 3"/>
          <p:cNvPicPr>
            <a:picLocks noGrp="1" noChangeAspect="1"/>
          </p:cNvPicPr>
          <p:nvPr>
            <p:ph sz="quarter" idx="1"/>
          </p:nvPr>
        </p:nvPicPr>
        <p:blipFill>
          <a:blip r:embed="rId2"/>
          <a:stretch>
            <a:fillRect/>
          </a:stretch>
        </p:blipFill>
        <p:spPr>
          <a:xfrm>
            <a:off x="1981200" y="1625732"/>
            <a:ext cx="8229600" cy="4124060"/>
          </a:xfrm>
          <a:prstGeom prst="rect">
            <a:avLst/>
          </a:prstGeom>
        </p:spPr>
      </p:pic>
    </p:spTree>
    <p:extLst>
      <p:ext uri="{BB962C8B-B14F-4D97-AF65-F5344CB8AC3E}">
        <p14:creationId xmlns:p14="http://schemas.microsoft.com/office/powerpoint/2010/main" val="424058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Daily Reporting</a:t>
            </a:r>
            <a:endParaRPr lang="en-US" dirty="0"/>
          </a:p>
        </p:txBody>
      </p:sp>
      <p:pic>
        <p:nvPicPr>
          <p:cNvPr id="4" name="Content Placeholder 4"/>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81200" y="1179343"/>
            <a:ext cx="8229600" cy="4793193"/>
          </a:xfrm>
          <a:prstGeom prst="rect">
            <a:avLst/>
          </a:prstGeom>
          <a:noFill/>
          <a:ln>
            <a:noFill/>
          </a:ln>
        </p:spPr>
      </p:pic>
    </p:spTree>
    <p:extLst>
      <p:ext uri="{BB962C8B-B14F-4D97-AF65-F5344CB8AC3E}">
        <p14:creationId xmlns:p14="http://schemas.microsoft.com/office/powerpoint/2010/main" val="246188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Quality Check Module </a:t>
            </a:r>
            <a:endParaRPr lang="en-US" dirty="0"/>
          </a:p>
        </p:txBody>
      </p:sp>
      <p:pic>
        <p:nvPicPr>
          <p:cNvPr id="4" name="Content Placeholder 12"/>
          <p:cNvPicPr>
            <a:picLocks noChangeAspect="1"/>
          </p:cNvPicPr>
          <p:nvPr/>
        </p:nvPicPr>
        <p:blipFill rotWithShape="1">
          <a:blip r:embed="rId2"/>
          <a:srcRect l="-13" t="5369" r="13" b="40940"/>
          <a:stretch/>
        </p:blipFill>
        <p:spPr>
          <a:xfrm>
            <a:off x="2014538" y="1247775"/>
            <a:ext cx="8043863" cy="1517512"/>
          </a:xfrm>
          <a:prstGeom prst="rect">
            <a:avLst/>
          </a:prstGeom>
        </p:spPr>
      </p:pic>
      <p:grpSp>
        <p:nvGrpSpPr>
          <p:cNvPr id="5" name="Group 4"/>
          <p:cNvGrpSpPr/>
          <p:nvPr/>
        </p:nvGrpSpPr>
        <p:grpSpPr>
          <a:xfrm>
            <a:off x="2014538" y="2761376"/>
            <a:ext cx="8043863" cy="3395584"/>
            <a:chOff x="608544" y="2562070"/>
            <a:chExt cx="8078256" cy="3997812"/>
          </a:xfrm>
        </p:grpSpPr>
        <p:pic>
          <p:nvPicPr>
            <p:cNvPr id="6" name="Picture 5"/>
            <p:cNvPicPr>
              <a:picLocks noChangeAspect="1"/>
            </p:cNvPicPr>
            <p:nvPr/>
          </p:nvPicPr>
          <p:blipFill>
            <a:blip r:embed="rId3"/>
            <a:stretch>
              <a:fillRect/>
            </a:stretch>
          </p:blipFill>
          <p:spPr>
            <a:xfrm>
              <a:off x="608544" y="2562070"/>
              <a:ext cx="8078256" cy="3997812"/>
            </a:xfrm>
            <a:prstGeom prst="rect">
              <a:avLst/>
            </a:prstGeom>
          </p:spPr>
        </p:pic>
        <p:sp>
          <p:nvSpPr>
            <p:cNvPr id="7" name="Rectangle 6"/>
            <p:cNvSpPr/>
            <p:nvPr/>
          </p:nvSpPr>
          <p:spPr>
            <a:xfrm>
              <a:off x="4800600" y="6383083"/>
              <a:ext cx="152400" cy="1643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914400" y="6383082"/>
              <a:ext cx="152400" cy="1643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85083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000" dirty="0">
                <a:latin typeface="+mj-lt"/>
              </a:rPr>
              <a:t>Experienced team of field operatives</a:t>
            </a:r>
          </a:p>
          <a:p>
            <a:pPr>
              <a:lnSpc>
                <a:spcPct val="150000"/>
              </a:lnSpc>
            </a:pPr>
            <a:r>
              <a:rPr lang="en-US" sz="2000" dirty="0">
                <a:latin typeface="+mj-lt"/>
              </a:rPr>
              <a:t>Smart &amp; young talented individuals </a:t>
            </a:r>
          </a:p>
          <a:p>
            <a:pPr>
              <a:lnSpc>
                <a:spcPct val="150000"/>
              </a:lnSpc>
            </a:pPr>
            <a:r>
              <a:rPr lang="en-US" sz="2000" dirty="0">
                <a:latin typeface="+mj-lt"/>
              </a:rPr>
              <a:t>Building relationships</a:t>
            </a:r>
          </a:p>
          <a:p>
            <a:pPr>
              <a:lnSpc>
                <a:spcPct val="150000"/>
              </a:lnSpc>
            </a:pPr>
            <a:r>
              <a:rPr lang="en-US" sz="2000" dirty="0">
                <a:latin typeface="+mj-lt"/>
              </a:rPr>
              <a:t>Servicing the Customers </a:t>
            </a:r>
          </a:p>
          <a:p>
            <a:pPr>
              <a:lnSpc>
                <a:spcPct val="150000"/>
              </a:lnSpc>
            </a:pPr>
            <a:r>
              <a:rPr lang="en-US" sz="2000" dirty="0">
                <a:latin typeface="+mj-lt"/>
              </a:rPr>
              <a:t>Deliver what the customer needs based on understanding them</a:t>
            </a:r>
          </a:p>
        </p:txBody>
      </p:sp>
      <p:sp>
        <p:nvSpPr>
          <p:cNvPr id="2" name="Title 1"/>
          <p:cNvSpPr>
            <a:spLocks noGrp="1"/>
          </p:cNvSpPr>
          <p:nvPr>
            <p:ph type="title"/>
          </p:nvPr>
        </p:nvSpPr>
        <p:spPr/>
        <p:txBody>
          <a:bodyPr>
            <a:normAutofit fontScale="90000"/>
          </a:bodyPr>
          <a:lstStyle/>
          <a:p>
            <a:r>
              <a:rPr lang="en-US" dirty="0" smtClean="0">
                <a:solidFill>
                  <a:schemeClr val="bg1"/>
                </a:solidFill>
                <a:latin typeface="+mj-lt"/>
              </a:rPr>
              <a:t>Sales Support Services</a:t>
            </a:r>
            <a:endParaRPr lang="en-US" dirty="0">
              <a:solidFill>
                <a:schemeClr val="bg1"/>
              </a:solidFill>
              <a:latin typeface="+mj-lt"/>
            </a:endParaRPr>
          </a:p>
        </p:txBody>
      </p:sp>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906554" y="1531804"/>
            <a:ext cx="3886200" cy="2590800"/>
          </a:xfrm>
        </p:spPr>
      </p:pic>
    </p:spTree>
    <p:extLst>
      <p:ext uri="{BB962C8B-B14F-4D97-AF65-F5344CB8AC3E}">
        <p14:creationId xmlns:p14="http://schemas.microsoft.com/office/powerpoint/2010/main" val="42344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000" dirty="0" smtClean="0">
                <a:solidFill>
                  <a:schemeClr val="tx1"/>
                </a:solidFill>
                <a:latin typeface="+mj-lt"/>
              </a:rPr>
              <a:t>Kiosks at shopping malls &amp; supermarkets</a:t>
            </a:r>
          </a:p>
          <a:p>
            <a:pPr>
              <a:lnSpc>
                <a:spcPct val="150000"/>
              </a:lnSpc>
            </a:pPr>
            <a:r>
              <a:rPr lang="en-US" sz="2000" dirty="0" smtClean="0">
                <a:solidFill>
                  <a:schemeClr val="tx1"/>
                </a:solidFill>
                <a:latin typeface="+mj-lt"/>
              </a:rPr>
              <a:t>Pre-qualification by promoters</a:t>
            </a:r>
          </a:p>
          <a:p>
            <a:pPr>
              <a:lnSpc>
                <a:spcPct val="150000"/>
              </a:lnSpc>
            </a:pPr>
            <a:r>
              <a:rPr lang="en-US" sz="2000" dirty="0">
                <a:solidFill>
                  <a:schemeClr val="tx1"/>
                </a:solidFill>
                <a:latin typeface="+mj-lt"/>
              </a:rPr>
              <a:t>Data acquisition and capture</a:t>
            </a:r>
          </a:p>
          <a:p>
            <a:pPr>
              <a:lnSpc>
                <a:spcPct val="150000"/>
              </a:lnSpc>
            </a:pPr>
            <a:r>
              <a:rPr lang="en-US" sz="2000" dirty="0" smtClean="0">
                <a:solidFill>
                  <a:schemeClr val="tx1"/>
                </a:solidFill>
                <a:latin typeface="+mj-lt"/>
              </a:rPr>
              <a:t>Driving Awareness and brand image</a:t>
            </a:r>
          </a:p>
          <a:p>
            <a:pPr>
              <a:lnSpc>
                <a:spcPct val="150000"/>
              </a:lnSpc>
            </a:pPr>
            <a:r>
              <a:rPr lang="en-US" sz="2000" dirty="0" smtClean="0">
                <a:solidFill>
                  <a:schemeClr val="tx1"/>
                </a:solidFill>
                <a:latin typeface="+mj-lt"/>
              </a:rPr>
              <a:t>Smart promoters representing the brand establishing direct </a:t>
            </a:r>
            <a:br>
              <a:rPr lang="en-US" sz="2000" dirty="0" smtClean="0">
                <a:solidFill>
                  <a:schemeClr val="tx1"/>
                </a:solidFill>
                <a:latin typeface="+mj-lt"/>
              </a:rPr>
            </a:br>
            <a:r>
              <a:rPr lang="en-US" sz="2000" dirty="0" smtClean="0">
                <a:solidFill>
                  <a:schemeClr val="tx1"/>
                </a:solidFill>
                <a:latin typeface="+mj-lt"/>
              </a:rPr>
              <a:t>connection with consumers</a:t>
            </a:r>
            <a:endParaRPr lang="en-US" sz="2000" dirty="0">
              <a:solidFill>
                <a:schemeClr val="tx1"/>
              </a:solidFill>
              <a:latin typeface="+mj-lt"/>
            </a:endParaRPr>
          </a:p>
        </p:txBody>
      </p:sp>
      <p:sp>
        <p:nvSpPr>
          <p:cNvPr id="2" name="Title 1"/>
          <p:cNvSpPr>
            <a:spLocks noGrp="1"/>
          </p:cNvSpPr>
          <p:nvPr>
            <p:ph type="title"/>
          </p:nvPr>
        </p:nvSpPr>
        <p:spPr/>
        <p:txBody>
          <a:bodyPr>
            <a:normAutofit fontScale="90000"/>
          </a:bodyPr>
          <a:lstStyle/>
          <a:p>
            <a:r>
              <a:rPr lang="en-US" dirty="0" smtClean="0">
                <a:latin typeface="+mj-lt"/>
              </a:rPr>
              <a:t>Promotional Campaign</a:t>
            </a:r>
            <a:endParaRPr lang="en-US" dirty="0">
              <a:latin typeface="+mj-lt"/>
            </a:endParaRPr>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9156700" y="2227263"/>
            <a:ext cx="3035300" cy="2714625"/>
          </a:xfrm>
        </p:spPr>
      </p:pic>
    </p:spTree>
    <p:extLst>
      <p:ext uri="{BB962C8B-B14F-4D97-AF65-F5344CB8AC3E}">
        <p14:creationId xmlns:p14="http://schemas.microsoft.com/office/powerpoint/2010/main" val="206346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4850" r="4850"/>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fontScale="90000"/>
          </a:bodyPr>
          <a:lstStyle/>
          <a:p>
            <a:r>
              <a:rPr lang="en-US" dirty="0"/>
              <a:t>4. </a:t>
            </a:r>
            <a:r>
              <a:rPr lang="en-US" dirty="0" smtClean="0"/>
              <a:t>Information management service</a:t>
            </a:r>
            <a:endParaRPr lang="en-US" dirty="0"/>
          </a:p>
        </p:txBody>
      </p:sp>
      <p:sp>
        <p:nvSpPr>
          <p:cNvPr id="9" name="Text Placeholder 8"/>
          <p:cNvSpPr>
            <a:spLocks noGrp="1"/>
          </p:cNvSpPr>
          <p:nvPr>
            <p:ph type="body" idx="1"/>
          </p:nvPr>
        </p:nvSpPr>
        <p:spPr>
          <a:xfrm>
            <a:off x="7213600" y="5413375"/>
            <a:ext cx="4572000" cy="942975"/>
          </a:xfrm>
          <a:solidFill>
            <a:schemeClr val="bg1">
              <a:alpha val="75000"/>
            </a:schemeClr>
          </a:solidFill>
        </p:spPr>
        <p:txBody>
          <a:bodyPr vert="horz" lIns="274320" tIns="91440" rIns="274320" bIns="182880" rtlCol="0" anchor="ctr">
            <a:normAutofit/>
          </a:bodyPr>
          <a:lstStyle/>
          <a:p>
            <a:r>
              <a:rPr lang="en-US" dirty="0" smtClean="0">
                <a:solidFill>
                  <a:schemeClr val="tx1"/>
                </a:solidFill>
              </a:rPr>
              <a:t>Murtaza Hussain, Business Manager, IMS</a:t>
            </a:r>
            <a:endParaRPr lang="en-US" dirty="0">
              <a:solidFill>
                <a:schemeClr val="tx1"/>
              </a:solidFill>
            </a:endParaRPr>
          </a:p>
        </p:txBody>
      </p:sp>
      <p:grpSp>
        <p:nvGrpSpPr>
          <p:cNvPr id="14" name="Group 13"/>
          <p:cNvGrpSpPr/>
          <p:nvPr/>
        </p:nvGrpSpPr>
        <p:grpSpPr>
          <a:xfrm>
            <a:off x="7213600" y="6264910"/>
            <a:ext cx="4572000" cy="91440"/>
            <a:chOff x="0" y="4480421"/>
            <a:chExt cx="12192000" cy="91440"/>
          </a:xfrm>
        </p:grpSpPr>
        <p:sp>
          <p:nvSpPr>
            <p:cNvPr id="15" name="Rectangle 14"/>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38E446A2-E071-4800-B002-2FD493C41C18}" type="datetime1">
              <a:rPr lang="en-US" smtClean="0">
                <a:solidFill>
                  <a:srgbClr val="273339">
                    <a:tint val="75000"/>
                  </a:srgbClr>
                </a:solidFill>
              </a:rPr>
              <a:t>4/13/2017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28</a:t>
            </a:fld>
            <a:endParaRPr lang="en-US">
              <a:solidFill>
                <a:srgbClr val="273339">
                  <a:tint val="75000"/>
                </a:srgbClr>
              </a:solidFill>
            </a:endParaRPr>
          </a:p>
        </p:txBody>
      </p:sp>
    </p:spTree>
    <p:extLst>
      <p:ext uri="{BB962C8B-B14F-4D97-AF65-F5344CB8AC3E}">
        <p14:creationId xmlns:p14="http://schemas.microsoft.com/office/powerpoint/2010/main" val="541933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Enterprise content management ( ECM)</a:t>
            </a:r>
            <a:endParaRPr lang="en-US" dirty="0"/>
          </a:p>
        </p:txBody>
      </p:sp>
      <p:sp>
        <p:nvSpPr>
          <p:cNvPr id="2" name="Date Placeholder 1"/>
          <p:cNvSpPr>
            <a:spLocks noGrp="1"/>
          </p:cNvSpPr>
          <p:nvPr>
            <p:ph type="dt" sz="half" idx="10"/>
          </p:nvPr>
        </p:nvSpPr>
        <p:spPr/>
        <p:txBody>
          <a:bodyPr/>
          <a:lstStyle/>
          <a:p>
            <a:fld id="{E2B5071B-E5A5-48BD-9951-E238CE593899}" type="datetime1">
              <a:rPr lang="en-US" smtClean="0"/>
              <a:t>4/13/2017</a:t>
            </a:fld>
            <a:endParaRPr lang="en-US" dirty="0"/>
          </a:p>
        </p:txBody>
      </p:sp>
      <p:sp>
        <p:nvSpPr>
          <p:cNvPr id="3" name="Footer Placeholder 2"/>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6E18DBF4-37B7-4C4F-9728-A1C100B177EE}" type="slidenum">
              <a:rPr lang="en-US" smtClean="0"/>
              <a:t>29</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p:cNvGrpSpPr/>
          <p:nvPr/>
        </p:nvGrpSpPr>
        <p:grpSpPr>
          <a:xfrm>
            <a:off x="6995676" y="2094088"/>
            <a:ext cx="1965296" cy="636372"/>
            <a:chOff x="6995676" y="2094088"/>
            <a:chExt cx="1965296" cy="636372"/>
          </a:xfrm>
        </p:grpSpPr>
        <p:cxnSp>
          <p:nvCxnSpPr>
            <p:cNvPr id="29" name="Straight Connector 28"/>
            <p:cNvCxnSpPr/>
            <p:nvPr/>
          </p:nvCxnSpPr>
          <p:spPr>
            <a:xfrm>
              <a:off x="7632048" y="2094088"/>
              <a:ext cx="1328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995676" y="2094088"/>
              <a:ext cx="636372" cy="6363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flipV="1">
            <a:off x="7247124" y="4782822"/>
            <a:ext cx="1713848" cy="640080"/>
            <a:chOff x="6995676" y="2094088"/>
            <a:chExt cx="1713848" cy="636372"/>
          </a:xfrm>
        </p:grpSpPr>
        <p:cxnSp>
          <p:nvCxnSpPr>
            <p:cNvPr id="38" name="Straight Connector 37"/>
            <p:cNvCxnSpPr/>
            <p:nvPr/>
          </p:nvCxnSpPr>
          <p:spPr>
            <a:xfrm flipV="1">
              <a:off x="7632048" y="2094088"/>
              <a:ext cx="107747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flipH="1">
            <a:off x="3215616" y="2338717"/>
            <a:ext cx="1726731" cy="636372"/>
            <a:chOff x="6995676" y="2094088"/>
            <a:chExt cx="1729146" cy="636372"/>
          </a:xfrm>
        </p:grpSpPr>
        <p:cxnSp>
          <p:nvCxnSpPr>
            <p:cNvPr id="41" name="Straight Connector 40"/>
            <p:cNvCxnSpPr/>
            <p:nvPr/>
          </p:nvCxnSpPr>
          <p:spPr>
            <a:xfrm>
              <a:off x="7632047" y="2094088"/>
              <a:ext cx="10927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flipH="1" flipV="1">
            <a:off x="3225801" y="5028998"/>
            <a:ext cx="1964943" cy="640080"/>
            <a:chOff x="6995676" y="2094088"/>
            <a:chExt cx="1967691" cy="636372"/>
          </a:xfrm>
        </p:grpSpPr>
        <p:cxnSp>
          <p:nvCxnSpPr>
            <p:cNvPr id="44" name="Straight Connector 43"/>
            <p:cNvCxnSpPr/>
            <p:nvPr/>
          </p:nvCxnSpPr>
          <p:spPr>
            <a:xfrm flipV="1">
              <a:off x="7632046" y="2094088"/>
              <a:ext cx="1331321"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995676" y="2094088"/>
              <a:ext cx="636372" cy="636372"/>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a:off x="7546391" y="3703783"/>
            <a:ext cx="141981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21853" y="1714506"/>
            <a:ext cx="0" cy="71668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225800" y="4059383"/>
            <a:ext cx="141732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273799" y="5331973"/>
            <a:ext cx="3" cy="77853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8" name="Rectangle 1436"/>
          <p:cNvSpPr>
            <a:spLocks noChangeArrowheads="1"/>
          </p:cNvSpPr>
          <p:nvPr/>
        </p:nvSpPr>
        <p:spPr bwMode="auto">
          <a:xfrm>
            <a:off x="9018686" y="1734696"/>
            <a:ext cx="1657900" cy="600164"/>
          </a:xfrm>
          <a:prstGeom prst="rect">
            <a:avLst/>
          </a:prstGeom>
          <a:extLst/>
        </p:spPr>
        <p:txBody>
          <a:bodyPr vert="horz" wrap="square" lIns="91440" tIns="45720" rIns="91440" bIns="45720" rtlCol="0">
            <a:spAutoFit/>
          </a:bodyPr>
          <a:lstStyle/>
          <a:p>
            <a:pPr defTabSz="685800">
              <a:spcBef>
                <a:spcPct val="30000"/>
              </a:spcBef>
              <a:buClr>
                <a:schemeClr val="accent2"/>
              </a:buClr>
              <a:defRPr/>
            </a:pPr>
            <a:r>
              <a:rPr lang="en-US" sz="1000" dirty="0">
                <a:solidFill>
                  <a:schemeClr val="accent1">
                    <a:lumMod val="75000"/>
                  </a:schemeClr>
                </a:solidFill>
              </a:rPr>
              <a:t>Charting &amp; Reporting Tools</a:t>
            </a:r>
          </a:p>
          <a:p>
            <a:pPr defTabSz="685800">
              <a:spcBef>
                <a:spcPct val="30000"/>
              </a:spcBef>
              <a:buClr>
                <a:schemeClr val="accent2"/>
              </a:buClr>
              <a:defRPr/>
            </a:pPr>
            <a:r>
              <a:rPr lang="en-US" sz="1000" dirty="0">
                <a:solidFill>
                  <a:schemeClr val="accent1">
                    <a:lumMod val="75000"/>
                  </a:schemeClr>
                </a:solidFill>
              </a:rPr>
              <a:t> </a:t>
            </a:r>
          </a:p>
          <a:p>
            <a:pPr algn="just">
              <a:buFont typeface="Arial" pitchFamily="34" charset="0"/>
              <a:buNone/>
            </a:pPr>
            <a:endParaRPr lang="en-US" sz="1000" b="1" dirty="0">
              <a:solidFill>
                <a:schemeClr val="accent2"/>
              </a:solidFill>
            </a:endParaRPr>
          </a:p>
        </p:txBody>
      </p:sp>
      <p:sp>
        <p:nvSpPr>
          <p:cNvPr id="69" name="Rectangle 1436"/>
          <p:cNvSpPr>
            <a:spLocks noChangeArrowheads="1"/>
          </p:cNvSpPr>
          <p:nvPr/>
        </p:nvSpPr>
        <p:spPr bwMode="auto">
          <a:xfrm>
            <a:off x="9018686" y="5068959"/>
            <a:ext cx="1889720" cy="246221"/>
          </a:xfrm>
          <a:prstGeom prst="rect">
            <a:avLst/>
          </a:prstGeom>
          <a:extLst/>
        </p:spPr>
        <p:txBody>
          <a:bodyPr vert="horz" wrap="square" lIns="91440" tIns="45720" rIns="91440" bIns="45720" rtlCol="0">
            <a:spAutoFit/>
          </a:bodyPr>
          <a:lstStyle/>
          <a:p>
            <a:pPr lvl="0" defTabSz="685800">
              <a:spcBef>
                <a:spcPct val="30000"/>
              </a:spcBef>
              <a:buClr>
                <a:schemeClr val="accent2"/>
              </a:buClr>
              <a:defRPr/>
            </a:pPr>
            <a:r>
              <a:rPr lang="en-US" altLang="en-US" sz="1000" dirty="0">
                <a:solidFill>
                  <a:schemeClr val="accent1">
                    <a:lumMod val="75000"/>
                  </a:schemeClr>
                </a:solidFill>
              </a:rPr>
              <a:t>Role Based User Portals</a:t>
            </a:r>
          </a:p>
        </p:txBody>
      </p:sp>
      <p:sp>
        <p:nvSpPr>
          <p:cNvPr id="70" name="Rectangle 1436"/>
          <p:cNvSpPr>
            <a:spLocks noChangeArrowheads="1"/>
          </p:cNvSpPr>
          <p:nvPr/>
        </p:nvSpPr>
        <p:spPr bwMode="auto">
          <a:xfrm>
            <a:off x="9278402" y="3288260"/>
            <a:ext cx="2075398" cy="246221"/>
          </a:xfrm>
          <a:prstGeom prst="rect">
            <a:avLst/>
          </a:prstGeom>
          <a:extLst/>
        </p:spPr>
        <p:txBody>
          <a:bodyPr vert="horz" wrap="square" lIns="91440" tIns="45720" rIns="91440" bIns="45720" rtlCol="0">
            <a:spAutoFit/>
          </a:bodyPr>
          <a:lstStyle/>
          <a:p>
            <a:pPr defTabSz="685800">
              <a:spcBef>
                <a:spcPct val="30000"/>
              </a:spcBef>
              <a:buClr>
                <a:schemeClr val="accent2"/>
              </a:buClr>
              <a:defRPr/>
            </a:pPr>
            <a:r>
              <a:rPr lang="en-US" altLang="en-US" sz="1000" dirty="0">
                <a:solidFill>
                  <a:schemeClr val="accent1">
                    <a:lumMod val="75000"/>
                  </a:schemeClr>
                </a:solidFill>
              </a:rPr>
              <a:t>Workflow &amp; Process Automation</a:t>
            </a:r>
          </a:p>
        </p:txBody>
      </p:sp>
      <p:sp>
        <p:nvSpPr>
          <p:cNvPr id="71" name="Rectangle 1436"/>
          <p:cNvSpPr>
            <a:spLocks noChangeArrowheads="1"/>
          </p:cNvSpPr>
          <p:nvPr/>
        </p:nvSpPr>
        <p:spPr bwMode="auto">
          <a:xfrm>
            <a:off x="910839" y="1997710"/>
            <a:ext cx="2254289" cy="461665"/>
          </a:xfrm>
          <a:prstGeom prst="rect">
            <a:avLst/>
          </a:prstGeom>
          <a:extLst/>
        </p:spPr>
        <p:txBody>
          <a:bodyPr vert="horz" wrap="square" lIns="91440" tIns="45720" rIns="91440" bIns="45720" rtlCol="0">
            <a:spAutoFit/>
          </a:bodyPr>
          <a:lstStyle/>
          <a:p>
            <a:pPr algn="r">
              <a:buFont typeface="Arial" pitchFamily="34" charset="0"/>
              <a:buNone/>
            </a:pPr>
            <a:r>
              <a:rPr lang="en-US" altLang="en-US" sz="1200" dirty="0" smtClean="0">
                <a:solidFill>
                  <a:schemeClr val="accent1">
                    <a:lumMod val="75000"/>
                  </a:schemeClr>
                </a:solidFill>
              </a:rPr>
              <a:t>Helps maintain order when structure becomes too big</a:t>
            </a:r>
            <a:endParaRPr lang="en-US" sz="1200" b="1" dirty="0">
              <a:solidFill>
                <a:schemeClr val="accent2"/>
              </a:solidFill>
            </a:endParaRPr>
          </a:p>
        </p:txBody>
      </p:sp>
      <p:sp>
        <p:nvSpPr>
          <p:cNvPr id="72" name="Rectangle 1436"/>
          <p:cNvSpPr>
            <a:spLocks noChangeArrowheads="1"/>
          </p:cNvSpPr>
          <p:nvPr/>
        </p:nvSpPr>
        <p:spPr bwMode="auto">
          <a:xfrm>
            <a:off x="1507265" y="5331973"/>
            <a:ext cx="1657863" cy="246221"/>
          </a:xfrm>
          <a:prstGeom prst="rect">
            <a:avLst/>
          </a:prstGeom>
          <a:extLst/>
        </p:spPr>
        <p:txBody>
          <a:bodyPr vert="horz" wrap="square" lIns="91440" tIns="45720" rIns="91440" bIns="45720" rtlCol="0">
            <a:spAutoFit/>
          </a:bodyPr>
          <a:lstStyle/>
          <a:p>
            <a:pPr algn="r">
              <a:buFont typeface="Arial" pitchFamily="34" charset="0"/>
              <a:buNone/>
            </a:pPr>
            <a:r>
              <a:rPr lang="en-US" altLang="en-US" sz="1000" dirty="0" smtClean="0">
                <a:solidFill>
                  <a:schemeClr val="accent1">
                    <a:lumMod val="75000"/>
                  </a:schemeClr>
                </a:solidFill>
              </a:rPr>
              <a:t>Enable Document anywhere</a:t>
            </a:r>
            <a:endParaRPr lang="en-US" sz="1000" b="1" dirty="0">
              <a:solidFill>
                <a:schemeClr val="accent2"/>
              </a:solidFill>
            </a:endParaRPr>
          </a:p>
        </p:txBody>
      </p:sp>
      <p:sp>
        <p:nvSpPr>
          <p:cNvPr id="73" name="Rectangle 1436"/>
          <p:cNvSpPr>
            <a:spLocks noChangeArrowheads="1"/>
          </p:cNvSpPr>
          <p:nvPr/>
        </p:nvSpPr>
        <p:spPr bwMode="auto">
          <a:xfrm>
            <a:off x="923554" y="3614511"/>
            <a:ext cx="2241573" cy="461665"/>
          </a:xfrm>
          <a:prstGeom prst="rect">
            <a:avLst/>
          </a:prstGeom>
          <a:extLst/>
        </p:spPr>
        <p:txBody>
          <a:bodyPr vert="horz" wrap="square" lIns="91440" tIns="45720" rIns="91440" bIns="45720" rtlCol="0">
            <a:spAutoFit/>
          </a:bodyPr>
          <a:lstStyle/>
          <a:p>
            <a:pPr lvl="0" algn="r"/>
            <a:r>
              <a:rPr lang="en-US" altLang="en-US" sz="1200" dirty="0" smtClean="0">
                <a:solidFill>
                  <a:schemeClr val="accent1">
                    <a:lumMod val="75000"/>
                  </a:schemeClr>
                </a:solidFill>
              </a:rPr>
              <a:t>Provides Structure out of chaos</a:t>
            </a:r>
          </a:p>
          <a:p>
            <a:pPr algn="r">
              <a:buFont typeface="Arial" pitchFamily="34" charset="0"/>
              <a:buNone/>
            </a:pPr>
            <a:endParaRPr lang="en-US" sz="1200" b="1" dirty="0">
              <a:solidFill>
                <a:schemeClr val="accent2"/>
              </a:solidFill>
            </a:endParaRPr>
          </a:p>
        </p:txBody>
      </p:sp>
      <p:sp>
        <p:nvSpPr>
          <p:cNvPr id="74" name="Rectangle 1436"/>
          <p:cNvSpPr>
            <a:spLocks noChangeArrowheads="1"/>
          </p:cNvSpPr>
          <p:nvPr/>
        </p:nvSpPr>
        <p:spPr bwMode="auto">
          <a:xfrm>
            <a:off x="4750585" y="3253424"/>
            <a:ext cx="3028254" cy="646331"/>
          </a:xfrm>
          <a:prstGeom prst="rect">
            <a:avLst/>
          </a:prstGeom>
          <a:extLst/>
        </p:spPr>
        <p:txBody>
          <a:bodyPr vert="horz" wrap="square" lIns="91440" tIns="45720" rIns="91440" bIns="45720" rtlCol="0">
            <a:spAutoFit/>
          </a:bodyPr>
          <a:lstStyle/>
          <a:p>
            <a:pPr algn="ctr">
              <a:buFont typeface="Arial" pitchFamily="34" charset="0"/>
              <a:buNone/>
            </a:pPr>
            <a:r>
              <a:rPr lang="en-US" b="1" dirty="0" smtClean="0">
                <a:solidFill>
                  <a:srgbClr val="273339"/>
                </a:solidFill>
              </a:rPr>
              <a:t>Enterprise content management</a:t>
            </a:r>
            <a:endParaRPr lang="en-US" b="1" dirty="0">
              <a:solidFill>
                <a:srgbClr val="273339"/>
              </a:solidFill>
            </a:endParaRPr>
          </a:p>
        </p:txBody>
      </p:sp>
      <p:sp>
        <p:nvSpPr>
          <p:cNvPr id="75" name="Content Placeholder 2"/>
          <p:cNvSpPr txBox="1">
            <a:spLocks/>
          </p:cNvSpPr>
          <p:nvPr/>
        </p:nvSpPr>
        <p:spPr>
          <a:xfrm>
            <a:off x="5691187" y="3775509"/>
            <a:ext cx="2276379"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Core features</a:t>
            </a:r>
            <a:endParaRPr lang="en-US" sz="1200" dirty="0">
              <a:solidFill>
                <a:schemeClr val="bg2"/>
              </a:solidFill>
            </a:endParaRPr>
          </a:p>
        </p:txBody>
      </p:sp>
      <p:sp>
        <p:nvSpPr>
          <p:cNvPr id="76" name="Rectangle 1436"/>
          <p:cNvSpPr>
            <a:spLocks noChangeArrowheads="1"/>
          </p:cNvSpPr>
          <p:nvPr/>
        </p:nvSpPr>
        <p:spPr bwMode="auto">
          <a:xfrm>
            <a:off x="6401936" y="5713652"/>
            <a:ext cx="2342819" cy="400110"/>
          </a:xfrm>
          <a:prstGeom prst="rect">
            <a:avLst/>
          </a:prstGeom>
          <a:extLst/>
        </p:spPr>
        <p:txBody>
          <a:bodyPr vert="horz" wrap="square" lIns="91440" tIns="45720" rIns="91440" bIns="45720" rtlCol="0">
            <a:spAutoFit/>
          </a:bodyPr>
          <a:lstStyle/>
          <a:p>
            <a:pPr lvl="0" algn="just"/>
            <a:r>
              <a:rPr lang="en-US" altLang="en-US" sz="1000" dirty="0" smtClean="0">
                <a:solidFill>
                  <a:schemeClr val="accent1">
                    <a:lumMod val="75000"/>
                  </a:schemeClr>
                </a:solidFill>
              </a:rPr>
              <a:t>Federated Identity for Enterprise</a:t>
            </a:r>
          </a:p>
          <a:p>
            <a:pPr algn="just">
              <a:buFont typeface="Arial" pitchFamily="34" charset="0"/>
              <a:buNone/>
            </a:pPr>
            <a:endParaRPr lang="en-US" sz="1000" b="1" dirty="0">
              <a:solidFill>
                <a:schemeClr val="accent2"/>
              </a:solidFill>
            </a:endParaRPr>
          </a:p>
        </p:txBody>
      </p:sp>
      <p:sp>
        <p:nvSpPr>
          <p:cNvPr id="77" name="Rectangle 1436"/>
          <p:cNvSpPr>
            <a:spLocks noChangeArrowheads="1"/>
          </p:cNvSpPr>
          <p:nvPr/>
        </p:nvSpPr>
        <p:spPr bwMode="auto">
          <a:xfrm>
            <a:off x="4643120" y="1256546"/>
            <a:ext cx="1630679" cy="276999"/>
          </a:xfrm>
          <a:prstGeom prst="rect">
            <a:avLst/>
          </a:prstGeom>
          <a:extLst/>
        </p:spPr>
        <p:txBody>
          <a:bodyPr vert="horz" wrap="square" lIns="91440" tIns="45720" rIns="91440" bIns="45720" rtlCol="0">
            <a:spAutoFit/>
          </a:bodyPr>
          <a:lstStyle/>
          <a:p>
            <a:pPr algn="just">
              <a:buFont typeface="Arial" pitchFamily="34" charset="0"/>
              <a:buNone/>
            </a:pPr>
            <a:r>
              <a:rPr lang="en-US" altLang="en-US" sz="1200" dirty="0" smtClean="0">
                <a:solidFill>
                  <a:schemeClr val="accent1">
                    <a:lumMod val="75000"/>
                  </a:schemeClr>
                </a:solidFill>
              </a:rPr>
              <a:t>Ensure Compliance</a:t>
            </a:r>
            <a:endParaRPr lang="en-US" sz="1200" b="1" dirty="0">
              <a:solidFill>
                <a:schemeClr val="accent2"/>
              </a:solidFill>
            </a:endParaRPr>
          </a:p>
        </p:txBody>
      </p:sp>
    </p:spTree>
    <p:extLst>
      <p:ext uri="{BB962C8B-B14F-4D97-AF65-F5344CB8AC3E}">
        <p14:creationId xmlns:p14="http://schemas.microsoft.com/office/powerpoint/2010/main" val="2863887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1400" b="1" dirty="0">
                <a:latin typeface="+mj-lt"/>
                <a:cs typeface="Times New Roman" panose="02020603050405020304" pitchFamily="18" charset="0"/>
              </a:rPr>
              <a:t>Organization</a:t>
            </a:r>
          </a:p>
          <a:p>
            <a:pPr lvl="1">
              <a:lnSpc>
                <a:spcPct val="100000"/>
              </a:lnSpc>
            </a:pPr>
            <a:r>
              <a:rPr lang="en-US" sz="1400" dirty="0">
                <a:latin typeface="+mj-lt"/>
                <a:cs typeface="Times New Roman" panose="02020603050405020304" pitchFamily="18" charset="0"/>
              </a:rPr>
              <a:t>Established in 2002 as a Limited Liability Company (LLC)</a:t>
            </a:r>
          </a:p>
          <a:p>
            <a:pPr lvl="1">
              <a:lnSpc>
                <a:spcPct val="100000"/>
              </a:lnSpc>
            </a:pPr>
            <a:r>
              <a:rPr lang="en-US" sz="1400" dirty="0">
                <a:latin typeface="+mj-lt"/>
                <a:cs typeface="Times New Roman" panose="02020603050405020304" pitchFamily="18" charset="0"/>
              </a:rPr>
              <a:t>Rajiv Dalmia, Chairman and Managing Director (MIB – Australia)</a:t>
            </a:r>
          </a:p>
          <a:p>
            <a:pPr lvl="1">
              <a:lnSpc>
                <a:spcPct val="100000"/>
              </a:lnSpc>
            </a:pPr>
            <a:r>
              <a:rPr lang="en-US" sz="1400" dirty="0">
                <a:latin typeface="+mj-lt"/>
                <a:cs typeface="Times New Roman" panose="02020603050405020304" pitchFamily="18" charset="0"/>
              </a:rPr>
              <a:t>300+ employees</a:t>
            </a:r>
          </a:p>
          <a:p>
            <a:pPr>
              <a:lnSpc>
                <a:spcPct val="100000"/>
              </a:lnSpc>
            </a:pPr>
            <a:r>
              <a:rPr lang="en-US" sz="1400" b="1" dirty="0">
                <a:latin typeface="+mj-lt"/>
                <a:cs typeface="Times New Roman" panose="02020603050405020304" pitchFamily="18" charset="0"/>
              </a:rPr>
              <a:t>Data Direct Group Companies</a:t>
            </a:r>
          </a:p>
          <a:p>
            <a:pPr lvl="1">
              <a:lnSpc>
                <a:spcPct val="100000"/>
              </a:lnSpc>
            </a:pPr>
            <a:r>
              <a:rPr lang="en-US" sz="1400" dirty="0">
                <a:latin typeface="+mj-lt"/>
                <a:cs typeface="Times New Roman" panose="02020603050405020304" pitchFamily="18" charset="0"/>
              </a:rPr>
              <a:t>HQ: Dubai Media City, UAE. </a:t>
            </a:r>
          </a:p>
          <a:p>
            <a:pPr lvl="1">
              <a:lnSpc>
                <a:spcPct val="100000"/>
              </a:lnSpc>
            </a:pPr>
            <a:r>
              <a:rPr lang="en-US" sz="1400" dirty="0">
                <a:latin typeface="+mj-lt"/>
                <a:cs typeface="Times New Roman" panose="02020603050405020304" pitchFamily="18" charset="0"/>
              </a:rPr>
              <a:t>Operations Unit in Dubai : Direct Outsourcing Services LLC - 150 workstations</a:t>
            </a:r>
          </a:p>
          <a:p>
            <a:pPr lvl="1">
              <a:lnSpc>
                <a:spcPct val="100000"/>
              </a:lnSpc>
            </a:pPr>
            <a:r>
              <a:rPr lang="en-US" sz="1400" dirty="0">
                <a:latin typeface="+mj-lt"/>
                <a:cs typeface="Times New Roman" panose="02020603050405020304" pitchFamily="18" charset="0"/>
              </a:rPr>
              <a:t>Onsite contact center for client in Oman : Century Data Systems LLC – 50 workstations</a:t>
            </a:r>
          </a:p>
          <a:p>
            <a:pPr lvl="1">
              <a:lnSpc>
                <a:spcPct val="100000"/>
              </a:lnSpc>
            </a:pPr>
            <a:r>
              <a:rPr lang="en-US" sz="1400" dirty="0">
                <a:latin typeface="+mj-lt"/>
                <a:cs typeface="Times New Roman" panose="02020603050405020304" pitchFamily="18" charset="0"/>
              </a:rPr>
              <a:t>On site contact center for client in KSA : Data Direct Saudi Arabia – 100 workstations</a:t>
            </a:r>
          </a:p>
          <a:p>
            <a:pPr lvl="1">
              <a:lnSpc>
                <a:spcPct val="100000"/>
              </a:lnSpc>
            </a:pPr>
            <a:r>
              <a:rPr lang="en-US" sz="1400" dirty="0">
                <a:latin typeface="+mj-lt"/>
                <a:cs typeface="Times New Roman" panose="02020603050405020304" pitchFamily="18" charset="0"/>
              </a:rPr>
              <a:t>Offshore Analytics Team from India</a:t>
            </a:r>
          </a:p>
          <a:p>
            <a:pPr>
              <a:lnSpc>
                <a:spcPct val="100000"/>
              </a:lnSpc>
            </a:pPr>
            <a:r>
              <a:rPr lang="en-US" sz="1400" b="1" dirty="0">
                <a:latin typeface="+mj-lt"/>
                <a:cs typeface="Times New Roman" panose="02020603050405020304" pitchFamily="18" charset="0"/>
              </a:rPr>
              <a:t>Our Offerings</a:t>
            </a:r>
            <a:endParaRPr lang="en-US" sz="1400" dirty="0">
              <a:latin typeface="+mj-lt"/>
              <a:cs typeface="Times New Roman" panose="02020603050405020304" pitchFamily="18" charset="0"/>
            </a:endParaRPr>
          </a:p>
          <a:p>
            <a:pPr lvl="1">
              <a:lnSpc>
                <a:spcPct val="100000"/>
              </a:lnSpc>
            </a:pPr>
            <a:r>
              <a:rPr lang="en-US" sz="1400" dirty="0">
                <a:latin typeface="+mj-lt"/>
                <a:cs typeface="Times New Roman" panose="02020603050405020304" pitchFamily="18" charset="0"/>
              </a:rPr>
              <a:t>Loyalty program development &amp; management</a:t>
            </a:r>
          </a:p>
          <a:p>
            <a:pPr lvl="1">
              <a:lnSpc>
                <a:spcPct val="100000"/>
              </a:lnSpc>
            </a:pPr>
            <a:r>
              <a:rPr lang="en-US" sz="1400" dirty="0">
                <a:latin typeface="+mj-lt"/>
                <a:cs typeface="Times New Roman" panose="02020603050405020304" pitchFamily="18" charset="0"/>
              </a:rPr>
              <a:t>CRM and data analytics center</a:t>
            </a:r>
          </a:p>
          <a:p>
            <a:pPr lvl="1">
              <a:lnSpc>
                <a:spcPct val="100000"/>
              </a:lnSpc>
            </a:pPr>
            <a:r>
              <a:rPr lang="en-US" sz="1400" dirty="0">
                <a:latin typeface="+mj-lt"/>
                <a:cs typeface="Times New Roman" panose="02020603050405020304" pitchFamily="18" charset="0"/>
              </a:rPr>
              <a:t>Online and offline fulfillment / mail room / broadcast services</a:t>
            </a:r>
          </a:p>
          <a:p>
            <a:pPr lvl="1">
              <a:lnSpc>
                <a:spcPct val="100000"/>
              </a:lnSpc>
            </a:pPr>
            <a:r>
              <a:rPr lang="en-US" sz="1400" dirty="0">
                <a:latin typeface="+mj-lt"/>
                <a:cs typeface="Times New Roman" panose="02020603050405020304" pitchFamily="18" charset="0"/>
              </a:rPr>
              <a:t>Archiving Solution, Records Management, ECM and BPM technologies</a:t>
            </a:r>
          </a:p>
          <a:p>
            <a:pPr lvl="1">
              <a:lnSpc>
                <a:spcPct val="100000"/>
              </a:lnSpc>
            </a:pPr>
            <a:r>
              <a:rPr lang="en-US" sz="1400" dirty="0">
                <a:latin typeface="+mj-lt"/>
                <a:cs typeface="Times New Roman" panose="02020603050405020304" pitchFamily="18" charset="0"/>
              </a:rPr>
              <a:t>Consultancy on resource time and process optimization</a:t>
            </a:r>
          </a:p>
          <a:p>
            <a:pPr lvl="1">
              <a:lnSpc>
                <a:spcPct val="100000"/>
              </a:lnSpc>
            </a:pPr>
            <a:r>
              <a:rPr lang="en-US" sz="1400" dirty="0">
                <a:latin typeface="+mj-lt"/>
                <a:cs typeface="Times New Roman" panose="02020603050405020304" pitchFamily="18" charset="0"/>
              </a:rPr>
              <a:t>Implementation of cost and time effective business processes </a:t>
            </a:r>
          </a:p>
          <a:p>
            <a:pPr lvl="1">
              <a:lnSpc>
                <a:spcPct val="100000"/>
              </a:lnSpc>
            </a:pPr>
            <a:endParaRPr lang="en-GB" sz="1400" dirty="0">
              <a:latin typeface="+mj-lt"/>
              <a:cs typeface="Times New Roman" panose="02020603050405020304" pitchFamily="18" charset="0"/>
            </a:endParaRPr>
          </a:p>
          <a:p>
            <a:endParaRPr lang="en-GB" sz="1400" dirty="0">
              <a:latin typeface="+mj-lt"/>
            </a:endParaRPr>
          </a:p>
          <a:p>
            <a:pPr>
              <a:lnSpc>
                <a:spcPct val="100000"/>
              </a:lnSpc>
            </a:pPr>
            <a:endParaRPr lang="en-US" sz="1400" dirty="0">
              <a:latin typeface="+mj-lt"/>
              <a:cs typeface="Times New Roman" panose="02020603050405020304" pitchFamily="18" charset="0"/>
            </a:endParaRPr>
          </a:p>
        </p:txBody>
      </p:sp>
      <p:sp>
        <p:nvSpPr>
          <p:cNvPr id="13" name="Title 12"/>
          <p:cNvSpPr>
            <a:spLocks noGrp="1"/>
          </p:cNvSpPr>
          <p:nvPr>
            <p:ph type="title"/>
          </p:nvPr>
        </p:nvSpPr>
        <p:spPr/>
        <p:txBody>
          <a:bodyPr>
            <a:normAutofit fontScale="90000"/>
          </a:bodyPr>
          <a:lstStyle/>
          <a:p>
            <a:r>
              <a:rPr lang="en-US" dirty="0" smtClean="0">
                <a:latin typeface="+mj-lt"/>
                <a:cs typeface="Times New Roman" panose="02020603050405020304" pitchFamily="18" charset="0"/>
              </a:rPr>
              <a:t>About Data Direct </a:t>
            </a:r>
            <a:endParaRPr lang="en-US" dirty="0">
              <a:latin typeface="+mj-lt"/>
              <a:cs typeface="Times New Roman" panose="02020603050405020304" pitchFamily="18" charset="0"/>
            </a:endParaRPr>
          </a:p>
        </p:txBody>
      </p:sp>
    </p:spTree>
    <p:extLst>
      <p:ext uri="{BB962C8B-B14F-4D97-AF65-F5344CB8AC3E}">
        <p14:creationId xmlns:p14="http://schemas.microsoft.com/office/powerpoint/2010/main" val="3506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a:t>Business Process Management</a:t>
            </a:r>
          </a:p>
        </p:txBody>
      </p:sp>
      <p:sp>
        <p:nvSpPr>
          <p:cNvPr id="4" name="Date Placeholder 3"/>
          <p:cNvSpPr>
            <a:spLocks noGrp="1"/>
          </p:cNvSpPr>
          <p:nvPr>
            <p:ph type="dt" sz="half" idx="10"/>
          </p:nvPr>
        </p:nvSpPr>
        <p:spPr/>
        <p:txBody>
          <a:bodyPr/>
          <a:lstStyle/>
          <a:p>
            <a:fld id="{B062707A-D5F2-442C-9C98-B0CE9A4A3327}" type="datetime1">
              <a:rPr lang="en-US" smtClean="0"/>
              <a:t>4/13/2017</a:t>
            </a:fld>
            <a:endParaRPr lang="en-US" dirty="0"/>
          </a:p>
        </p:txBody>
      </p:sp>
      <p:sp>
        <p:nvSpPr>
          <p:cNvPr id="5" name="Footer Placeholder 4"/>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pPr/>
              <a:t>30</a:t>
            </a:fld>
            <a:endParaRPr lang="en-US"/>
          </a:p>
        </p:txBody>
      </p:sp>
      <p:sp>
        <p:nvSpPr>
          <p:cNvPr id="20" name="Text Placeholder 19"/>
          <p:cNvSpPr>
            <a:spLocks noGrp="1"/>
          </p:cNvSpPr>
          <p:nvPr>
            <p:ph type="body" sz="quarter" idx="27"/>
          </p:nvPr>
        </p:nvSpPr>
        <p:spPr>
          <a:xfrm>
            <a:off x="3314870" y="2301979"/>
            <a:ext cx="2596896" cy="3108543"/>
          </a:xfrm>
        </p:spPr>
        <p:txBody>
          <a:bodyPr/>
          <a:lstStyle/>
          <a:p>
            <a:pPr marL="285750" lvl="1" indent="-285750">
              <a:lnSpc>
                <a:spcPct val="130000"/>
              </a:lnSpc>
              <a:spcBef>
                <a:spcPts val="600"/>
              </a:spcBef>
              <a:spcAft>
                <a:spcPts val="600"/>
              </a:spcAft>
              <a:defRPr/>
            </a:pPr>
            <a:r>
              <a:rPr lang="en-US" altLang="en-US" sz="1000" dirty="0">
                <a:solidFill>
                  <a:schemeClr val="accent1">
                    <a:lumMod val="75000"/>
                  </a:schemeClr>
                </a:solidFill>
              </a:rPr>
              <a:t>Enables companies to model, deploy and manage mission-critical business processes</a:t>
            </a:r>
          </a:p>
          <a:p>
            <a:pPr marL="285750" lvl="1" indent="-285750">
              <a:lnSpc>
                <a:spcPct val="130000"/>
              </a:lnSpc>
              <a:spcBef>
                <a:spcPts val="600"/>
              </a:spcBef>
              <a:spcAft>
                <a:spcPts val="600"/>
              </a:spcAft>
              <a:defRPr/>
            </a:pPr>
            <a:r>
              <a:rPr lang="en-US" altLang="en-US" sz="1000" dirty="0">
                <a:solidFill>
                  <a:schemeClr val="accent1">
                    <a:lumMod val="75000"/>
                  </a:schemeClr>
                </a:solidFill>
              </a:rPr>
              <a:t>Span multiple enterprise applications, corporate departments, and business partners. </a:t>
            </a:r>
          </a:p>
          <a:p>
            <a:pPr marL="285750" lvl="1" indent="-285750">
              <a:lnSpc>
                <a:spcPct val="130000"/>
              </a:lnSpc>
              <a:spcBef>
                <a:spcPts val="600"/>
              </a:spcBef>
              <a:spcAft>
                <a:spcPts val="600"/>
              </a:spcAft>
              <a:defRPr/>
            </a:pPr>
            <a:r>
              <a:rPr lang="en-US" altLang="en-US" sz="1000" dirty="0">
                <a:solidFill>
                  <a:schemeClr val="accent1">
                    <a:lumMod val="75000"/>
                  </a:schemeClr>
                </a:solidFill>
              </a:rPr>
              <a:t>Cost efficiencies, agility, compliance and better customer service. </a:t>
            </a:r>
          </a:p>
          <a:p>
            <a:pPr marL="285750" lvl="1" indent="-285750">
              <a:lnSpc>
                <a:spcPct val="130000"/>
              </a:lnSpc>
              <a:spcBef>
                <a:spcPts val="600"/>
              </a:spcBef>
              <a:spcAft>
                <a:spcPts val="600"/>
              </a:spcAft>
              <a:defRPr/>
            </a:pPr>
            <a:r>
              <a:rPr lang="en-US" altLang="en-US" sz="1000" dirty="0">
                <a:solidFill>
                  <a:schemeClr val="accent1">
                    <a:lumMod val="75000"/>
                  </a:schemeClr>
                </a:solidFill>
              </a:rPr>
              <a:t>Continuously improve business processes. </a:t>
            </a:r>
          </a:p>
          <a:p>
            <a:pPr marL="285750" lvl="1" indent="-285750">
              <a:lnSpc>
                <a:spcPct val="130000"/>
              </a:lnSpc>
              <a:spcBef>
                <a:spcPts val="600"/>
              </a:spcBef>
              <a:spcAft>
                <a:spcPts val="600"/>
              </a:spcAft>
              <a:defRPr/>
            </a:pPr>
            <a:r>
              <a:rPr lang="en-US" altLang="en-US" sz="1000" dirty="0">
                <a:solidFill>
                  <a:schemeClr val="accent1">
                    <a:lumMod val="75000"/>
                  </a:schemeClr>
                </a:solidFill>
              </a:rPr>
              <a:t>Reduces time-to-market for changes in business processes.</a:t>
            </a:r>
          </a:p>
        </p:txBody>
      </p:sp>
      <p:sp>
        <p:nvSpPr>
          <p:cNvPr id="21" name="Text Placeholder 20"/>
          <p:cNvSpPr>
            <a:spLocks noGrp="1"/>
          </p:cNvSpPr>
          <p:nvPr>
            <p:ph type="body" sz="quarter" idx="29"/>
          </p:nvPr>
        </p:nvSpPr>
        <p:spPr>
          <a:xfrm>
            <a:off x="9235060" y="2301979"/>
            <a:ext cx="2596896" cy="2093394"/>
          </a:xfrm>
        </p:spPr>
        <p:txBody>
          <a:bodyPr/>
          <a:lstStyle/>
          <a:p>
            <a:pPr marL="285750" lvl="1" indent="-285750">
              <a:lnSpc>
                <a:spcPct val="130000"/>
              </a:lnSpc>
              <a:spcBef>
                <a:spcPts val="600"/>
              </a:spcBef>
              <a:spcAft>
                <a:spcPts val="600"/>
              </a:spcAft>
              <a:defRPr/>
            </a:pPr>
            <a:r>
              <a:rPr lang="en-US" altLang="en-US" sz="1300" dirty="0">
                <a:solidFill>
                  <a:schemeClr val="accent1">
                    <a:lumMod val="75000"/>
                  </a:schemeClr>
                </a:solidFill>
              </a:rPr>
              <a:t>Account Opening and Maintenance</a:t>
            </a:r>
          </a:p>
          <a:p>
            <a:pPr marL="285750" lvl="1" indent="-285750">
              <a:lnSpc>
                <a:spcPct val="130000"/>
              </a:lnSpc>
              <a:spcBef>
                <a:spcPts val="600"/>
              </a:spcBef>
              <a:spcAft>
                <a:spcPts val="600"/>
              </a:spcAft>
              <a:defRPr/>
            </a:pPr>
            <a:r>
              <a:rPr lang="en-US" altLang="en-US" sz="1300" dirty="0">
                <a:solidFill>
                  <a:schemeClr val="accent1">
                    <a:lumMod val="75000"/>
                  </a:schemeClr>
                </a:solidFill>
              </a:rPr>
              <a:t>Account Payable</a:t>
            </a:r>
          </a:p>
          <a:p>
            <a:pPr marL="285750" lvl="1" indent="-285750">
              <a:lnSpc>
                <a:spcPct val="130000"/>
              </a:lnSpc>
              <a:spcBef>
                <a:spcPts val="600"/>
              </a:spcBef>
              <a:spcAft>
                <a:spcPts val="600"/>
              </a:spcAft>
              <a:defRPr/>
            </a:pPr>
            <a:r>
              <a:rPr lang="en-US" altLang="en-US" sz="1300" dirty="0">
                <a:solidFill>
                  <a:schemeClr val="accent1">
                    <a:lumMod val="75000"/>
                  </a:schemeClr>
                </a:solidFill>
              </a:rPr>
              <a:t>Call Detail  Record Management</a:t>
            </a:r>
          </a:p>
          <a:p>
            <a:pPr marL="285750" lvl="1" indent="-285750">
              <a:lnSpc>
                <a:spcPct val="130000"/>
              </a:lnSpc>
              <a:spcBef>
                <a:spcPts val="600"/>
              </a:spcBef>
              <a:spcAft>
                <a:spcPts val="600"/>
              </a:spcAft>
              <a:defRPr/>
            </a:pPr>
            <a:r>
              <a:rPr lang="en-US" altLang="en-US" sz="1300" dirty="0">
                <a:solidFill>
                  <a:schemeClr val="accent1">
                    <a:lumMod val="75000"/>
                  </a:schemeClr>
                </a:solidFill>
              </a:rPr>
              <a:t>Trade finance</a:t>
            </a:r>
          </a:p>
        </p:txBody>
      </p:sp>
      <p:sp>
        <p:nvSpPr>
          <p:cNvPr id="38" name="Rectangle 1436"/>
          <p:cNvSpPr>
            <a:spLocks noChangeArrowheads="1"/>
          </p:cNvSpPr>
          <p:nvPr/>
        </p:nvSpPr>
        <p:spPr bwMode="auto">
          <a:xfrm flipH="1">
            <a:off x="2497630" y="2301980"/>
            <a:ext cx="457200" cy="400110"/>
          </a:xfrm>
          <a:prstGeom prst="rect">
            <a:avLst/>
          </a:prstGeom>
          <a:solidFill>
            <a:schemeClr val="accent1"/>
          </a:solidFill>
          <a:extLst/>
        </p:spPr>
        <p:txBody>
          <a:bodyPr vert="horz" wrap="square" lIns="91440" tIns="45720" rIns="91440" bIns="45720" rtlCol="0" anchor="ctr">
            <a:spAutoFit/>
          </a:bodyPr>
          <a:lstStyle/>
          <a:p>
            <a:pPr algn="ctr">
              <a:buFont typeface="Arial" pitchFamily="34" charset="0"/>
              <a:buNone/>
            </a:pPr>
            <a:r>
              <a:rPr lang="en-US" sz="2000" smtClean="0">
                <a:solidFill>
                  <a:schemeClr val="bg1"/>
                </a:solidFill>
                <a:latin typeface="FontAwesome" pitchFamily="2" charset="0"/>
              </a:rPr>
              <a:t></a:t>
            </a:r>
            <a:endParaRPr lang="en-US" sz="2000" b="1" dirty="0">
              <a:solidFill>
                <a:schemeClr val="bg1"/>
              </a:solidFill>
            </a:endParaRPr>
          </a:p>
        </p:txBody>
      </p:sp>
      <p:sp>
        <p:nvSpPr>
          <p:cNvPr id="40" name="Rectangle 1436"/>
          <p:cNvSpPr>
            <a:spLocks noChangeArrowheads="1"/>
          </p:cNvSpPr>
          <p:nvPr/>
        </p:nvSpPr>
        <p:spPr bwMode="auto">
          <a:xfrm flipH="1">
            <a:off x="8421334" y="2301980"/>
            <a:ext cx="457200" cy="400110"/>
          </a:xfrm>
          <a:prstGeom prst="rect">
            <a:avLst/>
          </a:prstGeom>
          <a:solidFill>
            <a:schemeClr val="accent4"/>
          </a:solidFill>
          <a:extLst/>
        </p:spPr>
        <p:txBody>
          <a:bodyPr vert="horz" wrap="square" lIns="91440" tIns="45720" rIns="91440" bIns="45720" rtlCol="0" anchor="ctr">
            <a:spAutoFit/>
          </a:bodyPr>
          <a:lstStyle/>
          <a:p>
            <a:pPr algn="ctr">
              <a:buFont typeface="Arial" pitchFamily="34" charset="0"/>
              <a:buNone/>
            </a:pPr>
            <a:r>
              <a:rPr lang="en-US" sz="2000" smtClean="0">
                <a:solidFill>
                  <a:schemeClr val="bg1"/>
                </a:solidFill>
                <a:latin typeface="FontAwesome" pitchFamily="2" charset="0"/>
              </a:rPr>
              <a:t></a:t>
            </a:r>
            <a:endParaRPr lang="en-US" sz="2000" b="1" dirty="0">
              <a:solidFill>
                <a:schemeClr val="bg1"/>
              </a:solidFill>
            </a:endParaRPr>
          </a:p>
        </p:txBody>
      </p:sp>
      <p:sp>
        <p:nvSpPr>
          <p:cNvPr id="22" name="Text Placeholder 21"/>
          <p:cNvSpPr>
            <a:spLocks noGrp="1"/>
          </p:cNvSpPr>
          <p:nvPr>
            <p:ph type="body" sz="quarter" idx="18"/>
          </p:nvPr>
        </p:nvSpPr>
        <p:spPr/>
        <p:txBody>
          <a:bodyPr/>
          <a:lstStyle/>
          <a:p>
            <a:r>
              <a:rPr lang="en-US" dirty="0" smtClean="0"/>
              <a:t>Features</a:t>
            </a:r>
            <a:endParaRPr lang="en-US" dirty="0"/>
          </a:p>
        </p:txBody>
      </p:sp>
      <p:sp>
        <p:nvSpPr>
          <p:cNvPr id="24" name="Text Placeholder 23"/>
          <p:cNvSpPr>
            <a:spLocks noGrp="1"/>
          </p:cNvSpPr>
          <p:nvPr>
            <p:ph type="body" sz="quarter" idx="20"/>
          </p:nvPr>
        </p:nvSpPr>
        <p:spPr/>
        <p:txBody>
          <a:bodyPr/>
          <a:lstStyle/>
          <a:p>
            <a:r>
              <a:rPr lang="en-US" dirty="0" smtClean="0"/>
              <a:t>Key solutions</a:t>
            </a:r>
            <a:endParaRPr lang="en-US" dirty="0"/>
          </a:p>
        </p:txBody>
      </p:sp>
      <p:pic>
        <p:nvPicPr>
          <p:cNvPr id="10" name="Picture Placeholder 9"/>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5731" r="5731"/>
          <a:stretch>
            <a:fillRect/>
          </a:stretch>
        </p:blipFill>
        <p:spPr/>
      </p:pic>
      <p:pic>
        <p:nvPicPr>
          <p:cNvPr id="12" name="Picture Placeholder 11"/>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6026" r="6026"/>
          <a:stretch>
            <a:fillRect/>
          </a:stretch>
        </p:blipFill>
        <p:spPr/>
      </p:pic>
    </p:spTree>
    <p:extLst>
      <p:ext uri="{BB962C8B-B14F-4D97-AF65-F5344CB8AC3E}">
        <p14:creationId xmlns:p14="http://schemas.microsoft.com/office/powerpoint/2010/main" val="4550430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r>
              <a:rPr lang="en-US" dirty="0" smtClean="0"/>
              <a:t>Contd.</a:t>
            </a:r>
            <a:endParaRPr lang="en-US" dirty="0"/>
          </a:p>
        </p:txBody>
      </p:sp>
      <p:sp>
        <p:nvSpPr>
          <p:cNvPr id="3" name="Date Placeholder 2"/>
          <p:cNvSpPr>
            <a:spLocks noGrp="1"/>
          </p:cNvSpPr>
          <p:nvPr>
            <p:ph type="dt" sz="half" idx="10"/>
          </p:nvPr>
        </p:nvSpPr>
        <p:spPr/>
        <p:txBody>
          <a:bodyPr/>
          <a:lstStyle/>
          <a:p>
            <a:fld id="{AE36464E-2E17-4B9C-8ABF-10C5F7F47BDA}" type="datetime1">
              <a:rPr lang="en-US" smtClean="0"/>
              <a:t>4/13/2017</a:t>
            </a:fld>
            <a:endParaRPr lang="en-US"/>
          </a:p>
        </p:txBody>
      </p:sp>
      <p:sp>
        <p:nvSpPr>
          <p:cNvPr id="4" name="Footer Placeholder 3"/>
          <p:cNvSpPr>
            <a:spLocks noGrp="1"/>
          </p:cNvSpPr>
          <p:nvPr>
            <p:ph type="ftr" sz="quarter" idx="11"/>
          </p:nvPr>
        </p:nvSpPr>
        <p:spPr/>
        <p:txBody>
          <a:bodyPr/>
          <a:lstStyle/>
          <a:p>
            <a:r>
              <a:rPr lang="en-US" smtClean="0"/>
              <a:t>COPYRIGHT © 2017 DATA DIRECT FZ LLC  ALL RIGHTS RESERVED</a:t>
            </a:r>
            <a:endParaRPr lang="en-US"/>
          </a:p>
        </p:txBody>
      </p:sp>
      <p:sp>
        <p:nvSpPr>
          <p:cNvPr id="5" name="Slide Number Placeholder 4"/>
          <p:cNvSpPr>
            <a:spLocks noGrp="1"/>
          </p:cNvSpPr>
          <p:nvPr>
            <p:ph type="sldNum" sz="quarter" idx="12"/>
          </p:nvPr>
        </p:nvSpPr>
        <p:spPr/>
        <p:txBody>
          <a:bodyPr/>
          <a:lstStyle/>
          <a:p>
            <a:fld id="{6E18DBF4-37B7-4C4F-9728-A1C100B177EE}" type="slidenum">
              <a:rPr lang="en-US" smtClean="0"/>
              <a:pPr/>
              <a:t>31</a:t>
            </a:fld>
            <a:endParaRPr lang="en-US"/>
          </a:p>
        </p:txBody>
      </p:sp>
      <p:pic>
        <p:nvPicPr>
          <p:cNvPr id="21" name="Picture Placeholder 20"/>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p:pic>
      <p:sp>
        <p:nvSpPr>
          <p:cNvPr id="16" name="Text Placeholder 15"/>
          <p:cNvSpPr>
            <a:spLocks noGrp="1"/>
          </p:cNvSpPr>
          <p:nvPr>
            <p:ph type="body" sz="quarter" idx="26"/>
          </p:nvPr>
        </p:nvSpPr>
        <p:spPr/>
        <p:txBody>
          <a:bodyPr>
            <a:normAutofit/>
          </a:bodyPr>
          <a:lstStyle/>
          <a:p>
            <a:r>
              <a:rPr lang="en-US" dirty="0" smtClean="0"/>
              <a:t>DOCUMENT IMAGING</a:t>
            </a:r>
          </a:p>
          <a:p>
            <a:pPr algn="l"/>
            <a:r>
              <a:rPr lang="en-US" b="1" dirty="0" smtClean="0"/>
              <a:t>Converting physical documents into digital form</a:t>
            </a:r>
            <a:endParaRPr lang="en-US" dirty="0"/>
          </a:p>
        </p:txBody>
      </p:sp>
      <p:pic>
        <p:nvPicPr>
          <p:cNvPr id="20" name="Picture Placeholder 19"/>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2292" r="12292"/>
          <a:stretch>
            <a:fillRect/>
          </a:stretch>
        </p:blipFill>
        <p:spPr/>
      </p:pic>
      <p:sp>
        <p:nvSpPr>
          <p:cNvPr id="19" name="Text Placeholder 18"/>
          <p:cNvSpPr>
            <a:spLocks noGrp="1"/>
          </p:cNvSpPr>
          <p:nvPr>
            <p:ph type="body" sz="quarter" idx="30"/>
          </p:nvPr>
        </p:nvSpPr>
        <p:spPr/>
        <p:txBody>
          <a:bodyPr/>
          <a:lstStyle/>
          <a:p>
            <a:pPr algn="l"/>
            <a:r>
              <a:rPr lang="en-US" dirty="0" smtClean="0"/>
              <a:t>ASSET MANAGEMENT</a:t>
            </a:r>
          </a:p>
          <a:p>
            <a:pPr marL="171450" indent="-171450" algn="l">
              <a:buFont typeface="Arial" panose="020B0604020202020204" pitchFamily="34" charset="0"/>
              <a:buChar char="•"/>
            </a:pPr>
            <a:r>
              <a:rPr lang="en-US" b="1" dirty="0" smtClean="0"/>
              <a:t>Asset management software</a:t>
            </a:r>
          </a:p>
          <a:p>
            <a:pPr marL="171450" indent="-171450" algn="l">
              <a:buFont typeface="Arial" panose="020B0604020202020204" pitchFamily="34" charset="0"/>
              <a:buChar char="•"/>
            </a:pPr>
            <a:r>
              <a:rPr lang="en-US" b="1" dirty="0" smtClean="0"/>
              <a:t>Asset lifecycle management</a:t>
            </a:r>
          </a:p>
          <a:p>
            <a:pPr marL="171450" indent="-171450" algn="l">
              <a:buFont typeface="Arial" panose="020B0604020202020204" pitchFamily="34" charset="0"/>
              <a:buChar char="•"/>
            </a:pPr>
            <a:r>
              <a:rPr lang="en-US" b="1" dirty="0" smtClean="0"/>
              <a:t>Asset Audit</a:t>
            </a:r>
          </a:p>
          <a:p>
            <a:pPr marL="171450" indent="-171450" algn="l">
              <a:buFont typeface="Arial" panose="020B0604020202020204" pitchFamily="34" charset="0"/>
              <a:buChar char="•"/>
            </a:pPr>
            <a:r>
              <a:rPr lang="en-US" b="1" dirty="0" smtClean="0"/>
              <a:t>Asset register buildup</a:t>
            </a:r>
          </a:p>
          <a:p>
            <a:pPr algn="l"/>
            <a:endParaRPr lang="en-US" dirty="0"/>
          </a:p>
        </p:txBody>
      </p:sp>
      <p:pic>
        <p:nvPicPr>
          <p:cNvPr id="24" name="Picture Placeholder 23"/>
          <p:cNvPicPr>
            <a:picLocks noGrp="1" noChangeAspect="1"/>
          </p:cNvPicPr>
          <p:nvPr>
            <p:ph type="pic" sz="quarter" idx="29"/>
          </p:nvPr>
        </p:nvPicPr>
        <p:blipFill>
          <a:blip r:embed="rId4">
            <a:extLst>
              <a:ext uri="{28A0092B-C50C-407E-A947-70E740481C1C}">
                <a14:useLocalDpi xmlns:a14="http://schemas.microsoft.com/office/drawing/2010/main" val="0"/>
              </a:ext>
            </a:extLst>
          </a:blip>
          <a:srcRect t="8729" b="8729"/>
          <a:stretch>
            <a:fillRect/>
          </a:stretch>
        </p:blipFill>
        <p:spPr/>
      </p:pic>
      <p:sp>
        <p:nvSpPr>
          <p:cNvPr id="2" name="Rectangle 1"/>
          <p:cNvSpPr/>
          <p:nvPr/>
        </p:nvSpPr>
        <p:spPr>
          <a:xfrm>
            <a:off x="527178" y="3832736"/>
            <a:ext cx="1557216" cy="24689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51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6" name="Content Placeholder 5"/>
          <p:cNvSpPr>
            <a:spLocks noGrp="1"/>
          </p:cNvSpPr>
          <p:nvPr>
            <p:ph idx="1"/>
          </p:nvPr>
        </p:nvSpPr>
        <p:spPr>
          <a:prstGeom prst="rect">
            <a:avLst/>
          </a:prstGeom>
        </p:spPr>
        <p:txBody>
          <a:bodyPr wrap="square">
            <a:spAutoFit/>
          </a:bodyPr>
          <a:lstStyle/>
          <a:p>
            <a:pPr marL="0" indent="0">
              <a:buNone/>
            </a:pPr>
            <a:r>
              <a:rPr lang="en-US" sz="2000" dirty="0"/>
              <a:t>This process involves identifying and marking all movable or immovable fixed assets with a unique barcode tag. These tags are scratch proof, do not tear and do not fade. They are serialized which ensures that each fixed asset has a unique identification.</a:t>
            </a:r>
            <a:br>
              <a:rPr lang="en-US" sz="2000" dirty="0"/>
            </a:br>
            <a:r>
              <a:rPr lang="en-US" sz="2000" dirty="0"/>
              <a:t/>
            </a:r>
            <a:br>
              <a:rPr lang="en-US" sz="2000" dirty="0"/>
            </a:br>
            <a:r>
              <a:rPr lang="en-US" sz="2000" dirty="0"/>
              <a:t>Once a tag has been attached to a fixed asset, all details pertaining to the asset are recorded following the standard naming.</a:t>
            </a:r>
            <a:br>
              <a:rPr lang="en-US" sz="2000" dirty="0"/>
            </a:br>
            <a:r>
              <a:rPr lang="en-US" sz="2000" dirty="0"/>
              <a:t/>
            </a:r>
            <a:br>
              <a:rPr lang="en-US" sz="2000" dirty="0"/>
            </a:br>
            <a:r>
              <a:rPr lang="en-US" sz="2000" dirty="0"/>
              <a:t>This process will create a comprehensive link or code relating to the fixed assets, which will be presented as an identifier for easier search.</a:t>
            </a:r>
          </a:p>
          <a:p>
            <a:r>
              <a:rPr lang="en-US" sz="2000" dirty="0" smtClean="0"/>
              <a:t>Fixed </a:t>
            </a:r>
            <a:r>
              <a:rPr lang="en-US" sz="2000" dirty="0"/>
              <a:t>Asset Verification Services</a:t>
            </a:r>
          </a:p>
          <a:p>
            <a:pPr fontAlgn="base"/>
            <a:r>
              <a:rPr lang="en-US" sz="2000" dirty="0" smtClean="0"/>
              <a:t>Asset </a:t>
            </a:r>
            <a:r>
              <a:rPr lang="en-US" sz="2000" dirty="0"/>
              <a:t>tagging and Barcode Labeling</a:t>
            </a:r>
          </a:p>
          <a:p>
            <a:pPr fontAlgn="base"/>
            <a:r>
              <a:rPr lang="en-US" sz="2000" dirty="0"/>
              <a:t>Asset verification and reconciliation of fixed asset register records</a:t>
            </a:r>
          </a:p>
          <a:p>
            <a:pPr fontAlgn="base"/>
            <a:r>
              <a:rPr lang="en-US" sz="2000" dirty="0"/>
              <a:t>Data cleansing</a:t>
            </a:r>
          </a:p>
          <a:p>
            <a:pPr fontAlgn="base"/>
            <a:r>
              <a:rPr lang="en-US" sz="2000" dirty="0"/>
              <a:t>Determination of “ghost assets”</a:t>
            </a:r>
          </a:p>
          <a:p>
            <a:r>
              <a:rPr lang="en-US" sz="2000" dirty="0"/>
              <a:t>Reporting and BI</a:t>
            </a:r>
          </a:p>
        </p:txBody>
      </p:sp>
      <p:sp>
        <p:nvSpPr>
          <p:cNvPr id="3" name="Title 2"/>
          <p:cNvSpPr>
            <a:spLocks noGrp="1"/>
          </p:cNvSpPr>
          <p:nvPr>
            <p:ph type="title"/>
          </p:nvPr>
        </p:nvSpPr>
        <p:spPr/>
        <p:txBody>
          <a:bodyPr>
            <a:normAutofit fontScale="90000"/>
          </a:bodyPr>
          <a:lstStyle/>
          <a:p>
            <a:r>
              <a:rPr lang="en" dirty="0"/>
              <a:t>What is </a:t>
            </a:r>
            <a:r>
              <a:rPr lang="en-US" dirty="0"/>
              <a:t>Fixed Assets Verification &amp; Tagging?</a:t>
            </a:r>
          </a:p>
        </p:txBody>
      </p:sp>
    </p:spTree>
    <p:extLst>
      <p:ext uri="{BB962C8B-B14F-4D97-AF65-F5344CB8AC3E}">
        <p14:creationId xmlns:p14="http://schemas.microsoft.com/office/powerpoint/2010/main" val="442060249"/>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Benefits Assets Verification &amp; Tagging</a:t>
            </a:r>
          </a:p>
        </p:txBody>
      </p:sp>
      <p:sp>
        <p:nvSpPr>
          <p:cNvPr id="2" name="Content Placeholder 1"/>
          <p:cNvSpPr>
            <a:spLocks noGrp="1"/>
          </p:cNvSpPr>
          <p:nvPr>
            <p:ph sz="half" idx="1"/>
          </p:nvPr>
        </p:nvSpPr>
        <p:spPr/>
        <p:txBody>
          <a:bodyPr>
            <a:normAutofit fontScale="55000" lnSpcReduction="20000"/>
          </a:bodyPr>
          <a:lstStyle/>
          <a:p>
            <a:pPr fontAlgn="base"/>
            <a:r>
              <a:rPr lang="en-US" dirty="0"/>
              <a:t>Identify owned assets quickly and easily with visual inspection.</a:t>
            </a:r>
          </a:p>
          <a:p>
            <a:pPr fontAlgn="base"/>
            <a:r>
              <a:rPr lang="en-US" dirty="0"/>
              <a:t>Track serial or model numbers efficiently with barcode stickers.</a:t>
            </a:r>
          </a:p>
          <a:p>
            <a:pPr fontAlgn="base"/>
            <a:r>
              <a:rPr lang="en-US" dirty="0"/>
              <a:t>Simplify inventory with bar code imprinting of property ID asset tags.</a:t>
            </a:r>
          </a:p>
          <a:p>
            <a:pPr fontAlgn="base"/>
            <a:r>
              <a:rPr lang="en-US" dirty="0"/>
              <a:t>Track high value movable equipment such as laptops &amp; PDA's.</a:t>
            </a:r>
          </a:p>
          <a:p>
            <a:pPr fontAlgn="base"/>
            <a:r>
              <a:rPr lang="en-US" dirty="0"/>
              <a:t>Save time and money in duplication of assets between departments.</a:t>
            </a:r>
          </a:p>
          <a:p>
            <a:pPr fontAlgn="base"/>
            <a:r>
              <a:rPr lang="en-US" dirty="0"/>
              <a:t>Increased security with regular tracking &amp; monitoring.</a:t>
            </a:r>
          </a:p>
          <a:p>
            <a:pPr fontAlgn="base"/>
            <a:r>
              <a:rPr lang="en-US" dirty="0"/>
              <a:t>Reduction of theft with visual identification of assets with security labels</a:t>
            </a:r>
          </a:p>
          <a:p>
            <a:pPr fontAlgn="base"/>
            <a:r>
              <a:rPr lang="en-US" dirty="0"/>
              <a:t>Monitor asset movement between locations</a:t>
            </a:r>
          </a:p>
          <a:p>
            <a:pPr fontAlgn="base"/>
            <a:r>
              <a:rPr lang="en-US" dirty="0"/>
              <a:t>Compliance with insurance or government regulations</a:t>
            </a:r>
          </a:p>
          <a:p>
            <a:pPr fontAlgn="base"/>
            <a:r>
              <a:rPr lang="en-US" dirty="0"/>
              <a:t>Track useful life of assets and depreciation schedules</a:t>
            </a:r>
          </a:p>
          <a:p>
            <a:pPr fontAlgn="base"/>
            <a:r>
              <a:rPr lang="en-US" dirty="0"/>
              <a:t>Schedule maintenance, service and replacement of owned </a:t>
            </a:r>
            <a:r>
              <a:rPr lang="en-US" dirty="0" smtClean="0"/>
              <a:t>assets</a:t>
            </a:r>
            <a:endParaRPr lang="en-US" dirty="0"/>
          </a:p>
        </p:txBody>
      </p:sp>
      <p:pic>
        <p:nvPicPr>
          <p:cNvPr id="14" name="Content Placeholder 5" descr="C:\Users\hammaad.f\Desktop\Tender\FGB\Proposal\fixed_asset_tracking.jpg"/>
          <p:cNvPicPr>
            <a:picLocks noGrp="1"/>
          </p:cNvPicPr>
          <p:nvPr>
            <p:ph sz="half" idx="2"/>
          </p:nvPr>
        </p:nvPicPr>
        <p:blipFill>
          <a:blip r:embed="rId2" cstate="print"/>
          <a:stretch>
            <a:fillRect/>
          </a:stretch>
        </p:blipFill>
        <p:spPr bwMode="auto">
          <a:xfrm>
            <a:off x="6235804" y="1643063"/>
            <a:ext cx="5054391" cy="4351337"/>
          </a:xfrm>
          <a:prstGeom prst="rect">
            <a:avLst/>
          </a:prstGeom>
          <a:noFill/>
          <a:ln w="9525">
            <a:noFill/>
            <a:miter lim="800000"/>
            <a:headEnd/>
            <a:tailEnd/>
          </a:ln>
        </p:spPr>
      </p:pic>
    </p:spTree>
    <p:extLst>
      <p:ext uri="{BB962C8B-B14F-4D97-AF65-F5344CB8AC3E}">
        <p14:creationId xmlns:p14="http://schemas.microsoft.com/office/powerpoint/2010/main" val="3723187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45061" name="Picture 5" descr="C:\Users\hammaad.f\Desktop\Presentation\Asset Presentation\download.png"/>
          <p:cNvPicPr>
            <a:picLocks noChangeAspect="1" noChangeArrowheads="1"/>
          </p:cNvPicPr>
          <p:nvPr/>
        </p:nvPicPr>
        <p:blipFill>
          <a:blip r:embed="rId3"/>
          <a:srcRect/>
          <a:stretch>
            <a:fillRect/>
          </a:stretch>
        </p:blipFill>
        <p:spPr bwMode="auto">
          <a:xfrm>
            <a:off x="394204" y="1600200"/>
            <a:ext cx="5844533" cy="4221051"/>
          </a:xfrm>
          <a:prstGeom prst="rect">
            <a:avLst/>
          </a:prstGeom>
          <a:noFill/>
        </p:spPr>
      </p:pic>
      <p:pic>
        <p:nvPicPr>
          <p:cNvPr id="45062" name="Picture 6" descr="C:\Users\hammaad.f\Desktop\Presentation\Asset Presentation\download (1).png"/>
          <p:cNvPicPr>
            <a:picLocks noChangeAspect="1" noChangeArrowheads="1"/>
          </p:cNvPicPr>
          <p:nvPr/>
        </p:nvPicPr>
        <p:blipFill>
          <a:blip r:embed="rId4"/>
          <a:srcRect/>
          <a:stretch>
            <a:fillRect/>
          </a:stretch>
        </p:blipFill>
        <p:spPr bwMode="auto">
          <a:xfrm>
            <a:off x="6490206" y="1600200"/>
            <a:ext cx="5576434" cy="4221051"/>
          </a:xfrm>
          <a:prstGeom prst="rect">
            <a:avLst/>
          </a:prstGeom>
          <a:noFill/>
        </p:spPr>
      </p:pic>
      <p:sp>
        <p:nvSpPr>
          <p:cNvPr id="5" name="Title 4"/>
          <p:cNvSpPr>
            <a:spLocks noGrp="1"/>
          </p:cNvSpPr>
          <p:nvPr>
            <p:ph type="title"/>
          </p:nvPr>
        </p:nvSpPr>
        <p:spPr/>
        <p:txBody>
          <a:bodyPr>
            <a:normAutofit fontScale="90000"/>
          </a:bodyPr>
          <a:lstStyle/>
          <a:p>
            <a:r>
              <a:rPr lang="en-US" dirty="0" smtClean="0"/>
              <a:t>Reality Check</a:t>
            </a:r>
            <a:endParaRPr lang="en-US" dirty="0"/>
          </a:p>
        </p:txBody>
      </p:sp>
    </p:spTree>
    <p:extLst>
      <p:ext uri="{BB962C8B-B14F-4D97-AF65-F5344CB8AC3E}">
        <p14:creationId xmlns:p14="http://schemas.microsoft.com/office/powerpoint/2010/main" val="1586187732"/>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9"/>
          <p:cNvSpPr txBox="1">
            <a:spLocks noGrp="1"/>
          </p:cNvSpPr>
          <p:nvPr>
            <p:ph type="title"/>
          </p:nvPr>
        </p:nvSpPr>
        <p:spPr>
          <a:prstGeom prst="rect">
            <a:avLst/>
          </a:prstGeom>
        </p:spPr>
        <p:txBody>
          <a:bodyPr vert="horz" lIns="121900" tIns="121900" rIns="121900" bIns="121900" rtlCol="0" anchor="b" anchorCtr="0">
            <a:noAutofit/>
          </a:bodyPr>
          <a:lstStyle/>
          <a:p>
            <a:r>
              <a:rPr lang="en-GB" sz="2400" dirty="0" smtClean="0"/>
              <a:t>Asset Management Process Cycle</a:t>
            </a:r>
            <a:endParaRPr lang="en" sz="2400" dirty="0"/>
          </a:p>
        </p:txBody>
      </p:sp>
      <p:pic>
        <p:nvPicPr>
          <p:cNvPr id="5" name="Picture 2" descr="C:\Users\hammaad.f\Desktop\Presentation\Asset Presentation\Asset-Management-Life-Cycle.png"/>
          <p:cNvPicPr>
            <a:picLocks noGrp="1" noChangeAspect="1" noChangeArrowheads="1"/>
          </p:cNvPicPr>
          <p:nvPr>
            <p:ph idx="1"/>
          </p:nvPr>
        </p:nvPicPr>
        <p:blipFill>
          <a:blip r:embed="rId2"/>
          <a:srcRect/>
          <a:stretch>
            <a:fillRect/>
          </a:stretch>
        </p:blipFill>
        <p:spPr bwMode="auto">
          <a:xfrm>
            <a:off x="722289" y="1399818"/>
            <a:ext cx="10482329" cy="5091134"/>
          </a:xfrm>
          <a:prstGeom prst="rect">
            <a:avLst/>
          </a:prstGeom>
          <a:noFill/>
        </p:spPr>
      </p:pic>
    </p:spTree>
    <p:extLst>
      <p:ext uri="{BB962C8B-B14F-4D97-AF65-F5344CB8AC3E}">
        <p14:creationId xmlns:p14="http://schemas.microsoft.com/office/powerpoint/2010/main" val="3175372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9422669"/>
              </p:ext>
            </p:extLst>
          </p:nvPr>
        </p:nvGraphicFramePr>
        <p:xfrm>
          <a:off x="914400" y="1397000"/>
          <a:ext cx="10908406" cy="497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p:cNvSpPr/>
          <p:nvPr/>
        </p:nvSpPr>
        <p:spPr>
          <a:xfrm>
            <a:off x="6000124" y="3886200"/>
            <a:ext cx="736958" cy="505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8" name="Title 7"/>
          <p:cNvSpPr>
            <a:spLocks noGrp="1"/>
          </p:cNvSpPr>
          <p:nvPr>
            <p:ph type="title"/>
          </p:nvPr>
        </p:nvSpPr>
        <p:spPr/>
        <p:txBody>
          <a:bodyPr>
            <a:normAutofit fontScale="90000"/>
          </a:bodyPr>
          <a:lstStyle/>
          <a:p>
            <a:r>
              <a:rPr lang="en-US" b="1" kern="0" dirty="0">
                <a:solidFill>
                  <a:srgbClr val="B7B7B7"/>
                </a:solidFill>
                <a:latin typeface="Montserrat"/>
                <a:ea typeface="Montserrat"/>
                <a:cs typeface="Montserrat"/>
                <a:sym typeface="Montserrat"/>
              </a:rPr>
              <a:t>Business Goal and Benefits</a:t>
            </a:r>
            <a:endParaRPr lang="en-US" dirty="0"/>
          </a:p>
        </p:txBody>
      </p:sp>
    </p:spTree>
    <p:extLst>
      <p:ext uri="{BB962C8B-B14F-4D97-AF65-F5344CB8AC3E}">
        <p14:creationId xmlns:p14="http://schemas.microsoft.com/office/powerpoint/2010/main" val="10538729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59053439"/>
              </p:ext>
            </p:extLst>
          </p:nvPr>
        </p:nvGraphicFramePr>
        <p:xfrm>
          <a:off x="889716" y="1276796"/>
          <a:ext cx="10515600" cy="4956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12"/>
          <p:cNvSpPr>
            <a:spLocks noGrp="1"/>
          </p:cNvSpPr>
          <p:nvPr>
            <p:ph type="title"/>
          </p:nvPr>
        </p:nvSpPr>
        <p:spPr/>
        <p:txBody>
          <a:bodyPr>
            <a:normAutofit fontScale="90000"/>
          </a:bodyPr>
          <a:lstStyle/>
          <a:p>
            <a:r>
              <a:rPr lang="en-US" b="1" kern="0" dirty="0">
                <a:solidFill>
                  <a:srgbClr val="B7B7B7"/>
                </a:solidFill>
                <a:latin typeface="Montserrat"/>
                <a:ea typeface="Montserrat"/>
                <a:cs typeface="Montserrat"/>
                <a:sym typeface="Montserrat"/>
              </a:rPr>
              <a:t>Business Goal and </a:t>
            </a:r>
            <a:r>
              <a:rPr lang="en-US" b="1" kern="0" dirty="0" smtClean="0">
                <a:solidFill>
                  <a:srgbClr val="B7B7B7"/>
                </a:solidFill>
                <a:latin typeface="Montserrat"/>
                <a:ea typeface="Montserrat"/>
                <a:cs typeface="Montserrat"/>
                <a:sym typeface="Montserrat"/>
              </a:rPr>
              <a:t>Benefits</a:t>
            </a:r>
            <a:endParaRPr lang="en-US" dirty="0"/>
          </a:p>
        </p:txBody>
      </p:sp>
    </p:spTree>
    <p:extLst>
      <p:ext uri="{BB962C8B-B14F-4D97-AF65-F5344CB8AC3E}">
        <p14:creationId xmlns:p14="http://schemas.microsoft.com/office/powerpoint/2010/main" val="3213118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54272789"/>
              </p:ext>
            </p:extLst>
          </p:nvPr>
        </p:nvGraphicFramePr>
        <p:xfrm>
          <a:off x="506569" y="1263918"/>
          <a:ext cx="11251842" cy="507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hape 139"/>
          <p:cNvSpPr txBox="1">
            <a:spLocks/>
          </p:cNvSpPr>
          <p:nvPr/>
        </p:nvSpPr>
        <p:spPr>
          <a:xfrm>
            <a:off x="508000" y="177800"/>
            <a:ext cx="7010400" cy="546000"/>
          </a:xfrm>
          <a:prstGeom prst="rect">
            <a:avLst/>
          </a:prstGeom>
          <a:noFill/>
          <a:ln>
            <a:noFill/>
          </a:ln>
        </p:spPr>
        <p:txBody>
          <a:bodyPr lIns="121900" tIns="121900" rIns="121900" bIns="121900" anchor="b" anchorCtr="0">
            <a:noAutofit/>
          </a:bodyPr>
          <a:lstStyle/>
          <a:p>
            <a:pPr defTabSz="1219170">
              <a:buClr>
                <a:srgbClr val="B7B7B7"/>
              </a:buClr>
              <a:buSzPct val="100000"/>
              <a:defRPr/>
            </a:pPr>
            <a:r>
              <a:rPr lang="en-US" sz="2400" b="1" kern="0" dirty="0">
                <a:solidFill>
                  <a:srgbClr val="B7B7B7"/>
                </a:solidFill>
                <a:latin typeface="Montserrat"/>
                <a:ea typeface="Montserrat"/>
                <a:cs typeface="Montserrat"/>
                <a:sym typeface="Montserrat"/>
              </a:rPr>
              <a:t>Challenge, Benefit and Value</a:t>
            </a:r>
            <a:endParaRPr lang="en" sz="2400" b="1" kern="0" dirty="0">
              <a:solidFill>
                <a:srgbClr val="B7B7B7"/>
              </a:solidFill>
              <a:latin typeface="Montserrat"/>
              <a:ea typeface="Montserrat"/>
              <a:cs typeface="Montserrat"/>
              <a:sym typeface="Montserrat"/>
            </a:endParaRPr>
          </a:p>
        </p:txBody>
      </p:sp>
    </p:spTree>
    <p:extLst>
      <p:ext uri="{BB962C8B-B14F-4D97-AF65-F5344CB8AC3E}">
        <p14:creationId xmlns:p14="http://schemas.microsoft.com/office/powerpoint/2010/main" val="2753672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Content Placeholder 1"/>
          <p:cNvSpPr>
            <a:spLocks noGrp="1"/>
          </p:cNvSpPr>
          <p:nvPr>
            <p:ph idx="1"/>
          </p:nvPr>
        </p:nvSpPr>
        <p:spPr>
          <a:xfrm>
            <a:off x="838199" y="1425678"/>
            <a:ext cx="10830059" cy="4751285"/>
          </a:xfrm>
        </p:spPr>
        <p:txBody>
          <a:bodyPr>
            <a:normAutofit fontScale="77500" lnSpcReduction="20000"/>
          </a:bodyPr>
          <a:lstStyle/>
          <a:p>
            <a:pPr fontAlgn="base"/>
            <a:r>
              <a:rPr lang="en-US" altLang="en-US" sz="2600" dirty="0"/>
              <a:t>Asset Life Cycle management from “Cradle to Grave” condition</a:t>
            </a:r>
          </a:p>
          <a:p>
            <a:pPr fontAlgn="base"/>
            <a:r>
              <a:rPr lang="en-US" altLang="en-US" sz="2600" dirty="0"/>
              <a:t>Creation of “Asset Register”</a:t>
            </a:r>
          </a:p>
          <a:p>
            <a:pPr fontAlgn="base"/>
            <a:r>
              <a:rPr lang="en-US" altLang="en-US" sz="2600" dirty="0"/>
              <a:t>Associating attributes to the asset including:</a:t>
            </a:r>
          </a:p>
          <a:p>
            <a:pPr lvl="1" fontAlgn="base"/>
            <a:r>
              <a:rPr lang="en-US" altLang="en-US" sz="2600" dirty="0" smtClean="0"/>
              <a:t>Location</a:t>
            </a:r>
            <a:endParaRPr lang="en-US" altLang="en-US" sz="2600" dirty="0"/>
          </a:p>
          <a:p>
            <a:pPr lvl="1" fontAlgn="base"/>
            <a:r>
              <a:rPr lang="en-US" altLang="en-US" sz="2600" dirty="0" smtClean="0"/>
              <a:t>Category</a:t>
            </a:r>
          </a:p>
          <a:p>
            <a:pPr lvl="1" fontAlgn="base"/>
            <a:r>
              <a:rPr lang="en-US" altLang="en-US" sz="2600" dirty="0" smtClean="0"/>
              <a:t>Custodian</a:t>
            </a:r>
          </a:p>
          <a:p>
            <a:pPr lvl="1" fontAlgn="base"/>
            <a:r>
              <a:rPr lang="en-US" altLang="en-US" sz="2600" dirty="0" smtClean="0"/>
              <a:t>Supplier</a:t>
            </a:r>
            <a:endParaRPr lang="en-US" altLang="en-US" sz="2600" dirty="0"/>
          </a:p>
          <a:p>
            <a:pPr fontAlgn="base"/>
            <a:r>
              <a:rPr lang="en-US" altLang="en-US" sz="2600" dirty="0"/>
              <a:t>Keep tab on the “Transfer” of assets within and across locations</a:t>
            </a:r>
          </a:p>
          <a:p>
            <a:pPr fontAlgn="base"/>
            <a:r>
              <a:rPr lang="en-US" altLang="en-US" sz="2600" dirty="0"/>
              <a:t>Flexibility of “Auditing” the assets more than Once in a Fiscal Year</a:t>
            </a:r>
          </a:p>
          <a:p>
            <a:pPr fontAlgn="base"/>
            <a:r>
              <a:rPr lang="en-US" altLang="en-US" sz="2600" dirty="0"/>
              <a:t>Asset attributes include Asset Type, Asset Group, Categories, Site/Floor, Department, PO Details  </a:t>
            </a:r>
          </a:p>
          <a:p>
            <a:pPr fontAlgn="base"/>
            <a:r>
              <a:rPr lang="en-US" altLang="en-US" sz="2600" dirty="0"/>
              <a:t>Strong and user friendly Workflow for Approvals</a:t>
            </a:r>
          </a:p>
          <a:p>
            <a:pPr fontAlgn="base"/>
            <a:r>
              <a:rPr lang="en-US" altLang="en-US" sz="2600" dirty="0"/>
              <a:t>Depreciation Module </a:t>
            </a:r>
          </a:p>
          <a:p>
            <a:pPr fontAlgn="base"/>
            <a:r>
              <a:rPr lang="en-US" altLang="en-US" sz="2600" dirty="0"/>
              <a:t>Transfer and Auditing of Assets across locations</a:t>
            </a:r>
          </a:p>
          <a:p>
            <a:pPr fontAlgn="base"/>
            <a:r>
              <a:rPr lang="en-US" altLang="en-US" sz="2600" dirty="0"/>
              <a:t>Reports include Comprehensive Asset Master, Missing Assets, Discrepancies, Transferred assets </a:t>
            </a:r>
            <a:r>
              <a:rPr lang="en-US" altLang="en-US" sz="2600" dirty="0" smtClean="0"/>
              <a:t>etc.</a:t>
            </a:r>
            <a:endParaRPr lang="en-US" altLang="en-US" sz="2600" dirty="0"/>
          </a:p>
          <a:p>
            <a:endParaRPr lang="en-US" dirty="0"/>
          </a:p>
        </p:txBody>
      </p:sp>
      <p:sp>
        <p:nvSpPr>
          <p:cNvPr id="13" name="Shape 139"/>
          <p:cNvSpPr txBox="1">
            <a:spLocks noGrp="1"/>
          </p:cNvSpPr>
          <p:nvPr>
            <p:ph type="title"/>
          </p:nvPr>
        </p:nvSpPr>
        <p:spPr>
          <a:prstGeom prst="rect">
            <a:avLst/>
          </a:prstGeom>
        </p:spPr>
        <p:txBody>
          <a:bodyPr vert="horz" lIns="121900" tIns="121900" rIns="121900" bIns="121900" rtlCol="0" anchor="b" anchorCtr="0">
            <a:noAutofit/>
          </a:bodyPr>
          <a:lstStyle/>
          <a:p>
            <a:r>
              <a:rPr lang="en" sz="2400" dirty="0"/>
              <a:t>Asset Features</a:t>
            </a:r>
          </a:p>
        </p:txBody>
      </p:sp>
    </p:spTree>
    <p:extLst>
      <p:ext uri="{BB962C8B-B14F-4D97-AF65-F5344CB8AC3E}">
        <p14:creationId xmlns:p14="http://schemas.microsoft.com/office/powerpoint/2010/main" val="723301783"/>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nSpc>
                <a:spcPct val="120000"/>
              </a:lnSpc>
            </a:pPr>
            <a:r>
              <a:rPr lang="en-US" sz="1450" dirty="0">
                <a:latin typeface="+mj-lt"/>
              </a:rPr>
              <a:t>Over 9 years experience servicing multinational insurance companies</a:t>
            </a:r>
          </a:p>
          <a:p>
            <a:pPr>
              <a:lnSpc>
                <a:spcPct val="120000"/>
              </a:lnSpc>
            </a:pPr>
            <a:r>
              <a:rPr lang="en-US" sz="1450" dirty="0">
                <a:latin typeface="+mj-lt"/>
                <a:cs typeface="Times New Roman" panose="02020603050405020304" pitchFamily="18" charset="0"/>
              </a:rPr>
              <a:t>First direct sales outfit selling Bancassurance in UAE &amp; Oman</a:t>
            </a:r>
          </a:p>
          <a:p>
            <a:pPr>
              <a:lnSpc>
                <a:spcPct val="120000"/>
              </a:lnSpc>
            </a:pPr>
            <a:r>
              <a:rPr lang="en-US" sz="1450" dirty="0">
                <a:latin typeface="+mj-lt"/>
                <a:cs typeface="Times New Roman" panose="02020603050405020304" pitchFamily="18" charset="0"/>
              </a:rPr>
              <a:t>Target driven profit centre to generate maximum ROI</a:t>
            </a:r>
          </a:p>
          <a:p>
            <a:pPr>
              <a:lnSpc>
                <a:spcPct val="120000"/>
              </a:lnSpc>
            </a:pPr>
            <a:r>
              <a:rPr lang="en-US" sz="1450" dirty="0">
                <a:latin typeface="+mj-lt"/>
              </a:rPr>
              <a:t>Data Management : Generation, Standardization and Validation</a:t>
            </a:r>
          </a:p>
          <a:p>
            <a:pPr>
              <a:lnSpc>
                <a:spcPct val="120000"/>
              </a:lnSpc>
            </a:pPr>
            <a:r>
              <a:rPr lang="en-US" sz="1450" dirty="0">
                <a:latin typeface="+mj-lt"/>
              </a:rPr>
              <a:t>Audited and approved by BFSI companies and their sponsors. </a:t>
            </a:r>
          </a:p>
          <a:p>
            <a:pPr>
              <a:lnSpc>
                <a:spcPct val="120000"/>
              </a:lnSpc>
            </a:pPr>
            <a:r>
              <a:rPr lang="en-US" sz="1450" dirty="0">
                <a:latin typeface="+mj-lt"/>
              </a:rPr>
              <a:t>60 &amp; 50 dedicated workstations in UAE &amp; Oman respectively  </a:t>
            </a:r>
          </a:p>
          <a:p>
            <a:pPr>
              <a:lnSpc>
                <a:spcPct val="120000"/>
              </a:lnSpc>
            </a:pPr>
            <a:r>
              <a:rPr lang="en-US" sz="1450" dirty="0">
                <a:latin typeface="+mj-lt"/>
              </a:rPr>
              <a:t>Fully trained resources of Contact Centre Managers, Team Leaders, Quality Controllers &amp; Database Administrators with adequate experience and necessary qualification </a:t>
            </a:r>
          </a:p>
          <a:p>
            <a:pPr>
              <a:lnSpc>
                <a:spcPct val="120000"/>
              </a:lnSpc>
            </a:pPr>
            <a:r>
              <a:rPr lang="en-US" sz="1450" dirty="0">
                <a:latin typeface="+mj-lt"/>
                <a:cs typeface="Times New Roman" panose="02020603050405020304" pitchFamily="18" charset="0"/>
              </a:rPr>
              <a:t>Knowledge &amp; Experience in handling GRC and data security as per BFSI standards</a:t>
            </a:r>
            <a:endParaRPr lang="en-US" sz="1450" dirty="0">
              <a:latin typeface="+mj-lt"/>
            </a:endParaRPr>
          </a:p>
          <a:p>
            <a:pPr>
              <a:lnSpc>
                <a:spcPct val="120000"/>
              </a:lnSpc>
            </a:pPr>
            <a:r>
              <a:rPr lang="en-US" sz="1450" dirty="0">
                <a:latin typeface="+mj-lt"/>
                <a:cs typeface="Times New Roman" panose="02020603050405020304" pitchFamily="18" charset="0"/>
              </a:rPr>
              <a:t>Usage and experience of robust technology &amp; CRM solutions such as Asterisk, Qlik &amp; Matricstreams</a:t>
            </a:r>
          </a:p>
          <a:p>
            <a:pPr>
              <a:lnSpc>
                <a:spcPct val="120000"/>
              </a:lnSpc>
            </a:pPr>
            <a:r>
              <a:rPr lang="en-US" sz="1450" dirty="0">
                <a:latin typeface="+mj-lt"/>
                <a:cs typeface="Times New Roman" panose="02020603050405020304" pitchFamily="18" charset="0"/>
              </a:rPr>
              <a:t>Strong understanding of Cross sell &amp; Up sell campaigns to create high LTV</a:t>
            </a:r>
          </a:p>
          <a:p>
            <a:pPr>
              <a:lnSpc>
                <a:spcPct val="120000"/>
              </a:lnSpc>
            </a:pPr>
            <a:r>
              <a:rPr lang="en-US" sz="1450" dirty="0">
                <a:latin typeface="+mj-lt"/>
                <a:cs typeface="Times New Roman" panose="02020603050405020304" pitchFamily="18" charset="0"/>
              </a:rPr>
              <a:t>Over 100 years of business presence in Oman to understand market dynamics, operations, recruitment procedures, etc  </a:t>
            </a:r>
          </a:p>
        </p:txBody>
      </p:sp>
      <p:sp>
        <p:nvSpPr>
          <p:cNvPr id="3" name="Title 2"/>
          <p:cNvSpPr>
            <a:spLocks noGrp="1"/>
          </p:cNvSpPr>
          <p:nvPr>
            <p:ph type="title"/>
          </p:nvPr>
        </p:nvSpPr>
        <p:spPr/>
        <p:txBody>
          <a:bodyPr>
            <a:normAutofit/>
          </a:bodyPr>
          <a:lstStyle/>
          <a:p>
            <a:r>
              <a:rPr lang="en-US" sz="4000" dirty="0"/>
              <a:t>Knowledge and Experience - Insurance</a:t>
            </a:r>
          </a:p>
        </p:txBody>
      </p:sp>
    </p:spTree>
    <p:extLst>
      <p:ext uri="{BB962C8B-B14F-4D97-AF65-F5344CB8AC3E}">
        <p14:creationId xmlns:p14="http://schemas.microsoft.com/office/powerpoint/2010/main" val="248491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940" b="7940"/>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5. IT Solutions</a:t>
            </a:r>
            <a:endParaRPr lang="en-US" dirty="0"/>
          </a:p>
        </p:txBody>
      </p:sp>
      <p:sp>
        <p:nvSpPr>
          <p:cNvPr id="9" name="Text Placeholder 8"/>
          <p:cNvSpPr>
            <a:spLocks noGrp="1"/>
          </p:cNvSpPr>
          <p:nvPr>
            <p:ph type="body" idx="1"/>
          </p:nvPr>
        </p:nvSpPr>
        <p:spPr>
          <a:xfrm>
            <a:off x="342900" y="3273425"/>
            <a:ext cx="4572000" cy="942975"/>
          </a:xfrm>
          <a:solidFill>
            <a:schemeClr val="bg1">
              <a:alpha val="75000"/>
            </a:schemeClr>
          </a:solidFill>
        </p:spPr>
        <p:txBody>
          <a:bodyPr vert="horz" lIns="274320" tIns="91440" rIns="274320" bIns="182880" rtlCol="0" anchor="ctr">
            <a:normAutofit/>
          </a:bodyPr>
          <a:lstStyle/>
          <a:p>
            <a:r>
              <a:rPr lang="en-US" dirty="0" smtClean="0">
                <a:solidFill>
                  <a:schemeClr val="tx1"/>
                </a:solidFill>
              </a:rPr>
              <a:t>A. Venkatraman, Vice President, IT Services</a:t>
            </a:r>
            <a:endParaRPr lang="en-US" dirty="0">
              <a:solidFill>
                <a:schemeClr val="tx1"/>
              </a:solidFill>
            </a:endParaRPr>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2E378E61-E487-49E5-B88C-505DE704DCAF}" type="datetime1">
              <a:rPr lang="en-US" smtClean="0">
                <a:solidFill>
                  <a:srgbClr val="273339">
                    <a:tint val="75000"/>
                  </a:srgbClr>
                </a:solidFill>
              </a:rPr>
              <a:t>4/13/2017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40</a:t>
            </a:fld>
            <a:endParaRPr lang="en-US">
              <a:solidFill>
                <a:srgbClr val="273339">
                  <a:tint val="75000"/>
                </a:srgbClr>
              </a:solidFill>
            </a:endParaRPr>
          </a:p>
        </p:txBody>
      </p:sp>
    </p:spTree>
    <p:extLst>
      <p:ext uri="{BB962C8B-B14F-4D97-AF65-F5344CB8AC3E}">
        <p14:creationId xmlns:p14="http://schemas.microsoft.com/office/powerpoint/2010/main" val="22689668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IT Solutions</a:t>
            </a:r>
            <a:endParaRPr lang="en-US" dirty="0"/>
          </a:p>
        </p:txBody>
      </p:sp>
      <p:sp>
        <p:nvSpPr>
          <p:cNvPr id="2" name="Date Placeholder 1"/>
          <p:cNvSpPr>
            <a:spLocks noGrp="1"/>
          </p:cNvSpPr>
          <p:nvPr>
            <p:ph type="dt" sz="half" idx="10"/>
          </p:nvPr>
        </p:nvSpPr>
        <p:spPr/>
        <p:txBody>
          <a:bodyPr/>
          <a:lstStyle/>
          <a:p>
            <a:fld id="{AF2BDE36-EA74-4198-BB0D-EF2DE6B378B3}" type="datetime1">
              <a:rPr lang="en-US" smtClean="0"/>
              <a:t>4/13/2017</a:t>
            </a:fld>
            <a:endParaRPr lang="en-US" dirty="0"/>
          </a:p>
        </p:txBody>
      </p:sp>
      <p:sp>
        <p:nvSpPr>
          <p:cNvPr id="3" name="Footer Placeholder 2"/>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6E18DBF4-37B7-4C4F-9728-A1C100B177EE}" type="slidenum">
              <a:rPr lang="en-US" smtClean="0"/>
              <a:t>41</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Freeform 19"/>
          <p:cNvSpPr/>
          <p:nvPr/>
        </p:nvSpPr>
        <p:spPr>
          <a:xfrm>
            <a:off x="6273800" y="2094088"/>
            <a:ext cx="1609696" cy="1609695"/>
          </a:xfrm>
          <a:custGeom>
            <a:avLst/>
            <a:gdLst>
              <a:gd name="connsiteX0" fmla="*/ 0 w 1609696"/>
              <a:gd name="connsiteY0" fmla="*/ 0 h 1609695"/>
              <a:gd name="connsiteX1" fmla="*/ 5880 w 1609696"/>
              <a:gd name="connsiteY1" fmla="*/ 297 h 1609695"/>
              <a:gd name="connsiteX2" fmla="*/ 1609399 w 1609696"/>
              <a:gd name="connsiteY2" fmla="*/ 1603816 h 1609695"/>
              <a:gd name="connsiteX3" fmla="*/ 1609696 w 1609696"/>
              <a:gd name="connsiteY3" fmla="*/ 1609695 h 1609695"/>
              <a:gd name="connsiteX4" fmla="*/ 1272591 w 1609696"/>
              <a:gd name="connsiteY4" fmla="*/ 1609695 h 1609695"/>
              <a:gd name="connsiteX5" fmla="*/ 1254750 w 1609696"/>
              <a:gd name="connsiteY5" fmla="*/ 1492799 h 1609695"/>
              <a:gd name="connsiteX6" fmla="*/ 116897 w 1609696"/>
              <a:gd name="connsiteY6" fmla="*/ 354946 h 1609695"/>
              <a:gd name="connsiteX7" fmla="*/ 0 w 1609696"/>
              <a:gd name="connsiteY7" fmla="*/ 337105 h 1609695"/>
              <a:gd name="connsiteX8" fmla="*/ 0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0" y="0"/>
                </a:moveTo>
                <a:lnTo>
                  <a:pt x="5880" y="297"/>
                </a:lnTo>
                <a:cubicBezTo>
                  <a:pt x="851371" y="86161"/>
                  <a:pt x="1523535" y="758326"/>
                  <a:pt x="1609399" y="1603816"/>
                </a:cubicBezTo>
                <a:lnTo>
                  <a:pt x="1609696" y="1609695"/>
                </a:lnTo>
                <a:lnTo>
                  <a:pt x="1272591" y="1609695"/>
                </a:lnTo>
                <a:lnTo>
                  <a:pt x="1254750" y="1492799"/>
                </a:lnTo>
                <a:cubicBezTo>
                  <a:pt x="1137879" y="921663"/>
                  <a:pt x="688033" y="471817"/>
                  <a:pt x="116897" y="354946"/>
                </a:cubicBezTo>
                <a:lnTo>
                  <a:pt x="0" y="33710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20"/>
          <p:cNvSpPr/>
          <p:nvPr/>
        </p:nvSpPr>
        <p:spPr>
          <a:xfrm>
            <a:off x="4308506" y="2094088"/>
            <a:ext cx="1609694" cy="1609695"/>
          </a:xfrm>
          <a:custGeom>
            <a:avLst/>
            <a:gdLst>
              <a:gd name="connsiteX0" fmla="*/ 1609694 w 1609694"/>
              <a:gd name="connsiteY0" fmla="*/ 0 h 1609695"/>
              <a:gd name="connsiteX1" fmla="*/ 1609694 w 1609694"/>
              <a:gd name="connsiteY1" fmla="*/ 337105 h 1609695"/>
              <a:gd name="connsiteX2" fmla="*/ 1492799 w 1609694"/>
              <a:gd name="connsiteY2" fmla="*/ 354946 h 1609695"/>
              <a:gd name="connsiteX3" fmla="*/ 354946 w 1609694"/>
              <a:gd name="connsiteY3" fmla="*/ 1492799 h 1609695"/>
              <a:gd name="connsiteX4" fmla="*/ 337105 w 1609694"/>
              <a:gd name="connsiteY4" fmla="*/ 1609695 h 1609695"/>
              <a:gd name="connsiteX5" fmla="*/ 0 w 1609694"/>
              <a:gd name="connsiteY5" fmla="*/ 1609695 h 1609695"/>
              <a:gd name="connsiteX6" fmla="*/ 297 w 1609694"/>
              <a:gd name="connsiteY6" fmla="*/ 1603816 h 1609695"/>
              <a:gd name="connsiteX7" fmla="*/ 1603816 w 1609694"/>
              <a:gd name="connsiteY7" fmla="*/ 297 h 1609695"/>
              <a:gd name="connsiteX8" fmla="*/ 1609694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1609694" y="0"/>
                </a:moveTo>
                <a:lnTo>
                  <a:pt x="1609694" y="337105"/>
                </a:lnTo>
                <a:lnTo>
                  <a:pt x="1492799" y="354946"/>
                </a:lnTo>
                <a:cubicBezTo>
                  <a:pt x="921663" y="471817"/>
                  <a:pt x="471818" y="921663"/>
                  <a:pt x="354946" y="1492799"/>
                </a:cubicBezTo>
                <a:lnTo>
                  <a:pt x="337105" y="1609695"/>
                </a:lnTo>
                <a:lnTo>
                  <a:pt x="0" y="1609695"/>
                </a:lnTo>
                <a:lnTo>
                  <a:pt x="297" y="1603816"/>
                </a:lnTo>
                <a:cubicBezTo>
                  <a:pt x="86161" y="758326"/>
                  <a:pt x="758326" y="86161"/>
                  <a:pt x="1603816" y="297"/>
                </a:cubicBezTo>
                <a:lnTo>
                  <a:pt x="160969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21"/>
          <p:cNvSpPr/>
          <p:nvPr/>
        </p:nvSpPr>
        <p:spPr>
          <a:xfrm>
            <a:off x="4308506" y="4059383"/>
            <a:ext cx="1609694" cy="1609695"/>
          </a:xfrm>
          <a:custGeom>
            <a:avLst/>
            <a:gdLst>
              <a:gd name="connsiteX0" fmla="*/ 0 w 1609694"/>
              <a:gd name="connsiteY0" fmla="*/ 0 h 1609695"/>
              <a:gd name="connsiteX1" fmla="*/ 337105 w 1609694"/>
              <a:gd name="connsiteY1" fmla="*/ 0 h 1609695"/>
              <a:gd name="connsiteX2" fmla="*/ 354946 w 1609694"/>
              <a:gd name="connsiteY2" fmla="*/ 116896 h 1609695"/>
              <a:gd name="connsiteX3" fmla="*/ 1492799 w 1609694"/>
              <a:gd name="connsiteY3" fmla="*/ 1254749 h 1609695"/>
              <a:gd name="connsiteX4" fmla="*/ 1609694 w 1609694"/>
              <a:gd name="connsiteY4" fmla="*/ 1272590 h 1609695"/>
              <a:gd name="connsiteX5" fmla="*/ 1609694 w 1609694"/>
              <a:gd name="connsiteY5" fmla="*/ 1609695 h 1609695"/>
              <a:gd name="connsiteX6" fmla="*/ 1603816 w 1609694"/>
              <a:gd name="connsiteY6" fmla="*/ 1609398 h 1609695"/>
              <a:gd name="connsiteX7" fmla="*/ 297 w 1609694"/>
              <a:gd name="connsiteY7" fmla="*/ 5879 h 1609695"/>
              <a:gd name="connsiteX8" fmla="*/ 0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0" y="0"/>
                </a:moveTo>
                <a:lnTo>
                  <a:pt x="337105" y="0"/>
                </a:lnTo>
                <a:lnTo>
                  <a:pt x="354946" y="116896"/>
                </a:lnTo>
                <a:cubicBezTo>
                  <a:pt x="471818" y="688032"/>
                  <a:pt x="921663" y="1137878"/>
                  <a:pt x="1492799" y="1254749"/>
                </a:cubicBezTo>
                <a:lnTo>
                  <a:pt x="1609694" y="1272590"/>
                </a:lnTo>
                <a:lnTo>
                  <a:pt x="1609694" y="1609695"/>
                </a:lnTo>
                <a:lnTo>
                  <a:pt x="1603816" y="1609398"/>
                </a:lnTo>
                <a:cubicBezTo>
                  <a:pt x="758326" y="1523534"/>
                  <a:pt x="86161" y="851370"/>
                  <a:pt x="297" y="5879"/>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eeform 22"/>
          <p:cNvSpPr/>
          <p:nvPr/>
        </p:nvSpPr>
        <p:spPr>
          <a:xfrm>
            <a:off x="6273800" y="4059383"/>
            <a:ext cx="1609696" cy="1609695"/>
          </a:xfrm>
          <a:custGeom>
            <a:avLst/>
            <a:gdLst>
              <a:gd name="connsiteX0" fmla="*/ 1272591 w 1609696"/>
              <a:gd name="connsiteY0" fmla="*/ 0 h 1609695"/>
              <a:gd name="connsiteX1" fmla="*/ 1609696 w 1609696"/>
              <a:gd name="connsiteY1" fmla="*/ 0 h 1609695"/>
              <a:gd name="connsiteX2" fmla="*/ 1609399 w 1609696"/>
              <a:gd name="connsiteY2" fmla="*/ 5879 h 1609695"/>
              <a:gd name="connsiteX3" fmla="*/ 5880 w 1609696"/>
              <a:gd name="connsiteY3" fmla="*/ 1609398 h 1609695"/>
              <a:gd name="connsiteX4" fmla="*/ 0 w 1609696"/>
              <a:gd name="connsiteY4" fmla="*/ 1609695 h 1609695"/>
              <a:gd name="connsiteX5" fmla="*/ 0 w 1609696"/>
              <a:gd name="connsiteY5" fmla="*/ 1272590 h 1609695"/>
              <a:gd name="connsiteX6" fmla="*/ 116897 w 1609696"/>
              <a:gd name="connsiteY6" fmla="*/ 1254749 h 1609695"/>
              <a:gd name="connsiteX7" fmla="*/ 1254750 w 1609696"/>
              <a:gd name="connsiteY7" fmla="*/ 116896 h 1609695"/>
              <a:gd name="connsiteX8" fmla="*/ 1272591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1272591" y="0"/>
                </a:moveTo>
                <a:lnTo>
                  <a:pt x="1609696" y="0"/>
                </a:lnTo>
                <a:lnTo>
                  <a:pt x="1609399" y="5879"/>
                </a:lnTo>
                <a:cubicBezTo>
                  <a:pt x="1523535" y="851370"/>
                  <a:pt x="851371" y="1523534"/>
                  <a:pt x="5880" y="1609398"/>
                </a:cubicBezTo>
                <a:lnTo>
                  <a:pt x="0" y="1609695"/>
                </a:lnTo>
                <a:lnTo>
                  <a:pt x="0" y="1272590"/>
                </a:lnTo>
                <a:lnTo>
                  <a:pt x="116897" y="1254749"/>
                </a:lnTo>
                <a:cubicBezTo>
                  <a:pt x="688033" y="1137878"/>
                  <a:pt x="1137879" y="688032"/>
                  <a:pt x="1254750" y="116896"/>
                </a:cubicBezTo>
                <a:lnTo>
                  <a:pt x="127259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 name="Group 31"/>
          <p:cNvGrpSpPr/>
          <p:nvPr/>
        </p:nvGrpSpPr>
        <p:grpSpPr>
          <a:xfrm flipH="1">
            <a:off x="3225800" y="1714506"/>
            <a:ext cx="2696056" cy="716687"/>
            <a:chOff x="8460508" y="2094088"/>
            <a:chExt cx="914400" cy="933319"/>
          </a:xfrm>
        </p:grpSpPr>
        <p:cxnSp>
          <p:nvCxnSpPr>
            <p:cNvPr id="29" name="Straight Connector 28"/>
            <p:cNvCxnSpPr>
              <a:stCxn id="11" idx="7"/>
            </p:cNvCxnSpPr>
            <p:nvPr/>
          </p:nvCxnSpPr>
          <p:spPr>
            <a:xfrm flipV="1">
              <a:off x="8460509" y="2094088"/>
              <a:ext cx="0" cy="93331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60508" y="2094088"/>
              <a:ext cx="9144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a:stCxn id="13" idx="4"/>
          </p:cNvCxnSpPr>
          <p:nvPr/>
        </p:nvCxnSpPr>
        <p:spPr>
          <a:xfrm>
            <a:off x="7546391" y="3703783"/>
            <a:ext cx="141981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25800" y="4059383"/>
            <a:ext cx="14173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flipV="1">
            <a:off x="6273799" y="5331973"/>
            <a:ext cx="2692401" cy="778537"/>
            <a:chOff x="8460508" y="2094088"/>
            <a:chExt cx="914400" cy="983364"/>
          </a:xfrm>
        </p:grpSpPr>
        <p:cxnSp>
          <p:nvCxnSpPr>
            <p:cNvPr id="44" name="Straight Connector 43"/>
            <p:cNvCxnSpPr>
              <a:stCxn id="23" idx="5"/>
            </p:cNvCxnSpPr>
            <p:nvPr/>
          </p:nvCxnSpPr>
          <p:spPr>
            <a:xfrm flipV="1">
              <a:off x="8460508" y="2094088"/>
              <a:ext cx="1" cy="983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460508" y="2094088"/>
              <a:ext cx="914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8" name="Rectangle 1436"/>
          <p:cNvSpPr>
            <a:spLocks noChangeArrowheads="1"/>
          </p:cNvSpPr>
          <p:nvPr/>
        </p:nvSpPr>
        <p:spPr bwMode="auto">
          <a:xfrm>
            <a:off x="9018686" y="2336202"/>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E signature</a:t>
            </a:r>
            <a:endParaRPr lang="en-US" dirty="0">
              <a:solidFill>
                <a:srgbClr val="273339"/>
              </a:solidFill>
            </a:endParaRPr>
          </a:p>
        </p:txBody>
      </p:sp>
      <p:sp>
        <p:nvSpPr>
          <p:cNvPr id="49" name="Rectangle 1436"/>
          <p:cNvSpPr>
            <a:spLocks noChangeArrowheads="1"/>
          </p:cNvSpPr>
          <p:nvPr/>
        </p:nvSpPr>
        <p:spPr bwMode="auto">
          <a:xfrm>
            <a:off x="9018686" y="330090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smtClean="0">
                <a:solidFill>
                  <a:schemeClr val="accent2"/>
                </a:solidFill>
                <a:latin typeface="FontAwesome" pitchFamily="2" charset="0"/>
              </a:rPr>
              <a:t>3</a:t>
            </a:r>
            <a:endParaRPr lang="en-US" sz="4000" b="1" dirty="0">
              <a:solidFill>
                <a:schemeClr val="accent2"/>
              </a:solidFill>
            </a:endParaRPr>
          </a:p>
        </p:txBody>
      </p:sp>
      <p:sp>
        <p:nvSpPr>
          <p:cNvPr id="51" name="Rectangle 1436"/>
          <p:cNvSpPr>
            <a:spLocks noChangeArrowheads="1"/>
          </p:cNvSpPr>
          <p:nvPr/>
        </p:nvSpPr>
        <p:spPr bwMode="auto">
          <a:xfrm>
            <a:off x="9018686" y="4741542"/>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Mobile security</a:t>
            </a:r>
            <a:endParaRPr lang="en-US" dirty="0">
              <a:solidFill>
                <a:srgbClr val="273339"/>
              </a:solidFill>
            </a:endParaRPr>
          </a:p>
        </p:txBody>
      </p:sp>
      <p:sp>
        <p:nvSpPr>
          <p:cNvPr id="52" name="Rectangle 1436"/>
          <p:cNvSpPr>
            <a:spLocks noChangeArrowheads="1"/>
          </p:cNvSpPr>
          <p:nvPr/>
        </p:nvSpPr>
        <p:spPr bwMode="auto">
          <a:xfrm>
            <a:off x="9018686" y="570624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smtClean="0">
                <a:solidFill>
                  <a:schemeClr val="accent1"/>
                </a:solidFill>
                <a:latin typeface="FontAwesome" pitchFamily="2" charset="0"/>
              </a:rPr>
              <a:t>4</a:t>
            </a:r>
            <a:endParaRPr lang="en-US" sz="4000" b="1" dirty="0">
              <a:solidFill>
                <a:schemeClr val="accent1"/>
              </a:solidFill>
            </a:endParaRPr>
          </a:p>
        </p:txBody>
      </p:sp>
      <p:sp>
        <p:nvSpPr>
          <p:cNvPr id="57" name="Rectangle 1436"/>
          <p:cNvSpPr>
            <a:spLocks noChangeArrowheads="1"/>
          </p:cNvSpPr>
          <p:nvPr/>
        </p:nvSpPr>
        <p:spPr bwMode="auto">
          <a:xfrm>
            <a:off x="482485" y="431136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rgbClr val="273339"/>
                </a:solidFill>
              </a:rPr>
              <a:t>GRC</a:t>
            </a:r>
            <a:endParaRPr lang="en-US" dirty="0">
              <a:solidFill>
                <a:srgbClr val="273339"/>
              </a:solidFill>
            </a:endParaRPr>
          </a:p>
        </p:txBody>
      </p:sp>
      <p:sp>
        <p:nvSpPr>
          <p:cNvPr id="58" name="Rectangle 1436"/>
          <p:cNvSpPr>
            <a:spLocks noChangeArrowheads="1"/>
          </p:cNvSpPr>
          <p:nvPr/>
        </p:nvSpPr>
        <p:spPr bwMode="auto">
          <a:xfrm>
            <a:off x="2529690" y="368738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smtClean="0">
                <a:solidFill>
                  <a:schemeClr val="accent3"/>
                </a:solidFill>
                <a:latin typeface="FontAwesome" pitchFamily="2" charset="0"/>
              </a:rPr>
              <a:t>2</a:t>
            </a:r>
            <a:endParaRPr lang="en-US" sz="4000" b="1" dirty="0">
              <a:solidFill>
                <a:schemeClr val="accent3"/>
              </a:solidFill>
            </a:endParaRPr>
          </a:p>
        </p:txBody>
      </p:sp>
      <p:sp>
        <p:nvSpPr>
          <p:cNvPr id="60" name="Rectangle 1436"/>
          <p:cNvSpPr>
            <a:spLocks noChangeArrowheads="1"/>
          </p:cNvSpPr>
          <p:nvPr/>
        </p:nvSpPr>
        <p:spPr bwMode="auto">
          <a:xfrm>
            <a:off x="481246" y="196993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rgbClr val="273339"/>
                </a:solidFill>
              </a:rPr>
              <a:t>Business Intelligence</a:t>
            </a:r>
            <a:endParaRPr lang="en-US" dirty="0">
              <a:solidFill>
                <a:srgbClr val="273339"/>
              </a:solidFill>
            </a:endParaRPr>
          </a:p>
        </p:txBody>
      </p:sp>
      <p:sp>
        <p:nvSpPr>
          <p:cNvPr id="61" name="Rectangle 1436"/>
          <p:cNvSpPr>
            <a:spLocks noChangeArrowheads="1"/>
          </p:cNvSpPr>
          <p:nvPr/>
        </p:nvSpPr>
        <p:spPr bwMode="auto">
          <a:xfrm>
            <a:off x="2528451" y="134595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smtClean="0">
                <a:solidFill>
                  <a:schemeClr val="accent4"/>
                </a:solidFill>
                <a:latin typeface="FontAwesome" pitchFamily="2" charset="0"/>
              </a:rPr>
              <a:t>1</a:t>
            </a:r>
            <a:endParaRPr lang="en-US" sz="4000" b="1" dirty="0">
              <a:solidFill>
                <a:schemeClr val="accent4"/>
              </a:solidFill>
            </a:endParaRPr>
          </a:p>
        </p:txBody>
      </p:sp>
      <p:sp>
        <p:nvSpPr>
          <p:cNvPr id="63" name="Rectangle 1436"/>
          <p:cNvSpPr>
            <a:spLocks noChangeArrowheads="1"/>
          </p:cNvSpPr>
          <p:nvPr/>
        </p:nvSpPr>
        <p:spPr bwMode="auto">
          <a:xfrm>
            <a:off x="4750585" y="3253424"/>
            <a:ext cx="2690831" cy="369332"/>
          </a:xfrm>
          <a:prstGeom prst="rect">
            <a:avLst/>
          </a:prstGeom>
          <a:extLst/>
        </p:spPr>
        <p:txBody>
          <a:bodyPr vert="horz" lIns="91440" tIns="45720" rIns="91440" bIns="45720" rtlCol="0">
            <a:spAutoFit/>
          </a:bodyPr>
          <a:lstStyle/>
          <a:p>
            <a:pPr algn="ctr">
              <a:buFont typeface="Arial" pitchFamily="34" charset="0"/>
              <a:buNone/>
            </a:pPr>
            <a:r>
              <a:rPr lang="en-US" b="1" dirty="0" smtClean="0">
                <a:solidFill>
                  <a:srgbClr val="273339"/>
                </a:solidFill>
              </a:rPr>
              <a:t>IT services</a:t>
            </a:r>
            <a:endParaRPr lang="en-US" b="1" dirty="0">
              <a:solidFill>
                <a:srgbClr val="273339"/>
              </a:solidFill>
            </a:endParaRPr>
          </a:p>
        </p:txBody>
      </p:sp>
      <p:sp>
        <p:nvSpPr>
          <p:cNvPr id="64" name="Content Placeholder 2"/>
          <p:cNvSpPr txBox="1">
            <a:spLocks/>
          </p:cNvSpPr>
          <p:nvPr/>
        </p:nvSpPr>
        <p:spPr>
          <a:xfrm>
            <a:off x="4957811" y="3568753"/>
            <a:ext cx="2276379" cy="64633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Services across BI, GRC, E Sign &amp; Mobile security solutions &amp; adding more</a:t>
            </a:r>
            <a:endParaRPr lang="en-US" sz="1200" dirty="0">
              <a:solidFill>
                <a:schemeClr val="bg2"/>
              </a:solidFill>
            </a:endParaRPr>
          </a:p>
        </p:txBody>
      </p:sp>
      <p:pic>
        <p:nvPicPr>
          <p:cNvPr id="42" name="Picture 5" descr="C:\Users\hammaad.f\Desktop\Presentation\Qlik\Solution Partner logo.jpg"/>
          <p:cNvPicPr>
            <a:picLocks noChangeAspect="1" noChangeArrowheads="1"/>
          </p:cNvPicPr>
          <p:nvPr/>
        </p:nvPicPr>
        <p:blipFill>
          <a:blip r:embed="rId3" cstate="print"/>
          <a:srcRect/>
          <a:stretch>
            <a:fillRect/>
          </a:stretch>
        </p:blipFill>
        <p:spPr bwMode="auto">
          <a:xfrm>
            <a:off x="1190055" y="2336202"/>
            <a:ext cx="649043" cy="583409"/>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4213" y="2487826"/>
            <a:ext cx="1217864" cy="1967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106" y="4721456"/>
            <a:ext cx="1554979" cy="216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4754" y="2627282"/>
            <a:ext cx="1022436" cy="6543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716" y="5248651"/>
            <a:ext cx="1444323" cy="3183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234" y="5131522"/>
            <a:ext cx="1763724" cy="266518"/>
          </a:xfrm>
          <a:prstGeom prst="rect">
            <a:avLst/>
          </a:prstGeom>
        </p:spPr>
      </p:pic>
    </p:spTree>
    <p:extLst>
      <p:ext uri="{BB962C8B-B14F-4D97-AF65-F5344CB8AC3E}">
        <p14:creationId xmlns:p14="http://schemas.microsoft.com/office/powerpoint/2010/main" val="30185960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Business Intelligence</a:t>
            </a:r>
            <a:endParaRPr lang="en-US" dirty="0"/>
          </a:p>
        </p:txBody>
      </p:sp>
      <p:sp>
        <p:nvSpPr>
          <p:cNvPr id="3" name="Date Placeholder 2"/>
          <p:cNvSpPr>
            <a:spLocks noGrp="1"/>
          </p:cNvSpPr>
          <p:nvPr>
            <p:ph type="dt" sz="half" idx="10"/>
          </p:nvPr>
        </p:nvSpPr>
        <p:spPr/>
        <p:txBody>
          <a:bodyPr/>
          <a:lstStyle/>
          <a:p>
            <a:fld id="{04DE1457-C68F-412D-8D4C-F4266A24D214}"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42</a:t>
            </a:fld>
            <a:endParaRPr lang="en-US"/>
          </a:p>
        </p:txBody>
      </p:sp>
      <p:pic>
        <p:nvPicPr>
          <p:cNvPr id="28" name="Picture Placeholder 2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5266" r="5266"/>
          <a:stretch>
            <a:fillRect/>
          </a:stretch>
        </p:blipFill>
        <p:spPr/>
      </p:pic>
      <p:sp>
        <p:nvSpPr>
          <p:cNvPr id="22" name="Text Placeholder 21"/>
          <p:cNvSpPr>
            <a:spLocks noGrp="1"/>
          </p:cNvSpPr>
          <p:nvPr>
            <p:ph type="body" sz="quarter" idx="26"/>
          </p:nvPr>
        </p:nvSpPr>
        <p:spPr>
          <a:xfrm>
            <a:off x="482600" y="3959455"/>
            <a:ext cx="4684076" cy="757130"/>
          </a:xfrm>
        </p:spPr>
        <p:txBody>
          <a:bodyPr/>
          <a:lstStyle/>
          <a:p>
            <a:pPr lvl="0"/>
            <a:r>
              <a:rPr lang="en-US" dirty="0" err="1"/>
              <a:t>Qlik</a:t>
            </a:r>
            <a:r>
              <a:rPr lang="en-US" dirty="0"/>
              <a:t> delivers Business Intelligence software for data visualization, guided analytics, embedded analytics and reporting to over 40000 customers worldwide</a:t>
            </a:r>
          </a:p>
        </p:txBody>
      </p:sp>
      <p:sp>
        <p:nvSpPr>
          <p:cNvPr id="20" name="Text Placeholder 19"/>
          <p:cNvSpPr>
            <a:spLocks noGrp="1"/>
          </p:cNvSpPr>
          <p:nvPr>
            <p:ph type="body" sz="quarter" idx="18"/>
          </p:nvPr>
        </p:nvSpPr>
        <p:spPr/>
        <p:txBody>
          <a:bodyPr/>
          <a:lstStyle/>
          <a:p>
            <a:r>
              <a:rPr lang="en-US" dirty="0" err="1" smtClean="0"/>
              <a:t>Qlik</a:t>
            </a:r>
            <a:endParaRPr lang="en-US" dirty="0"/>
          </a:p>
        </p:txBody>
      </p:sp>
      <p:sp>
        <p:nvSpPr>
          <p:cNvPr id="21" name="Text Placeholder 20"/>
          <p:cNvSpPr>
            <a:spLocks noGrp="1"/>
          </p:cNvSpPr>
          <p:nvPr>
            <p:ph type="body" sz="quarter" idx="22"/>
          </p:nvPr>
        </p:nvSpPr>
        <p:spPr/>
        <p:txBody>
          <a:bodyPr/>
          <a:lstStyle/>
          <a:p>
            <a:r>
              <a:rPr lang="en-US" dirty="0" smtClean="0"/>
              <a:t>BI Software</a:t>
            </a:r>
            <a:endParaRPr lang="en-US" dirty="0"/>
          </a:p>
        </p:txBody>
      </p:sp>
      <p:pic>
        <p:nvPicPr>
          <p:cNvPr id="29" name="Picture Placeholder 28"/>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5406" r="15406"/>
          <a:stretch>
            <a:fillRect/>
          </a:stretch>
        </p:blipFill>
        <p:spPr/>
      </p:pic>
      <p:sp>
        <p:nvSpPr>
          <p:cNvPr id="24" name="Text Placeholder 23"/>
          <p:cNvSpPr>
            <a:spLocks noGrp="1"/>
          </p:cNvSpPr>
          <p:nvPr>
            <p:ph type="body" sz="quarter" idx="29"/>
          </p:nvPr>
        </p:nvSpPr>
        <p:spPr>
          <a:xfrm>
            <a:off x="7024197" y="3959453"/>
            <a:ext cx="4684076" cy="757130"/>
          </a:xfrm>
        </p:spPr>
        <p:txBody>
          <a:bodyPr/>
          <a:lstStyle/>
          <a:p>
            <a:r>
              <a:rPr lang="en-US" dirty="0"/>
              <a:t>MicroStrategy is an easy-to-use enterprise analytics platform that delivers dashboards, visualizations, mobile apps, and more to thousands</a:t>
            </a:r>
          </a:p>
        </p:txBody>
      </p:sp>
      <p:sp>
        <p:nvSpPr>
          <p:cNvPr id="25" name="Text Placeholder 24"/>
          <p:cNvSpPr>
            <a:spLocks noGrp="1"/>
          </p:cNvSpPr>
          <p:nvPr>
            <p:ph type="body" sz="quarter" idx="30"/>
          </p:nvPr>
        </p:nvSpPr>
        <p:spPr/>
        <p:txBody>
          <a:bodyPr/>
          <a:lstStyle/>
          <a:p>
            <a:r>
              <a:rPr lang="en-US" dirty="0" smtClean="0"/>
              <a:t>Microstrategy</a:t>
            </a:r>
            <a:endParaRPr lang="en-US" dirty="0"/>
          </a:p>
        </p:txBody>
      </p:sp>
      <p:sp>
        <p:nvSpPr>
          <p:cNvPr id="26" name="Text Placeholder 25"/>
          <p:cNvSpPr>
            <a:spLocks noGrp="1"/>
          </p:cNvSpPr>
          <p:nvPr>
            <p:ph type="body" sz="quarter" idx="31"/>
          </p:nvPr>
        </p:nvSpPr>
        <p:spPr/>
        <p:txBody>
          <a:bodyPr>
            <a:normAutofit fontScale="85000" lnSpcReduction="10000"/>
          </a:bodyPr>
          <a:lstStyle/>
          <a:p>
            <a:r>
              <a:rPr lang="en-US" dirty="0" smtClean="0"/>
              <a:t>Enterprise Analytics Platform</a:t>
            </a:r>
            <a:endParaRPr lang="en-US" dirty="0"/>
          </a:p>
        </p:txBody>
      </p:sp>
    </p:spTree>
    <p:extLst>
      <p:ext uri="{BB962C8B-B14F-4D97-AF65-F5344CB8AC3E}">
        <p14:creationId xmlns:p14="http://schemas.microsoft.com/office/powerpoint/2010/main" val="25518652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r>
              <a:rPr lang="en-US" dirty="0" smtClean="0"/>
              <a:t>MetricStream, comprehensive GRC solution</a:t>
            </a:r>
            <a:endParaRPr lang="en-US" dirty="0"/>
          </a:p>
        </p:txBody>
      </p:sp>
      <p:sp>
        <p:nvSpPr>
          <p:cNvPr id="3" name="Date Placeholder 2"/>
          <p:cNvSpPr>
            <a:spLocks noGrp="1"/>
          </p:cNvSpPr>
          <p:nvPr>
            <p:ph type="dt" sz="half" idx="10"/>
          </p:nvPr>
        </p:nvSpPr>
        <p:spPr/>
        <p:txBody>
          <a:bodyPr/>
          <a:lstStyle/>
          <a:p>
            <a:fld id="{0690AB0C-41D5-485F-9D80-ABF9170C6D6A}"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43</a:t>
            </a:fld>
            <a:endParaRPr lang="en-US"/>
          </a:p>
        </p:txBody>
      </p:sp>
      <p:grpSp>
        <p:nvGrpSpPr>
          <p:cNvPr id="25" name="Group 24"/>
          <p:cNvGrpSpPr/>
          <p:nvPr/>
        </p:nvGrpSpPr>
        <p:grpSpPr>
          <a:xfrm>
            <a:off x="1330877" y="1890305"/>
            <a:ext cx="3535493" cy="3721307"/>
            <a:chOff x="837161" y="831212"/>
            <a:chExt cx="3535493" cy="3721307"/>
          </a:xfrm>
        </p:grpSpPr>
        <p:pic>
          <p:nvPicPr>
            <p:cNvPr id="26" name="Picture 25" descr="http://resource.metricstream.com/img/Vector-Smart-Object.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467" y="863902"/>
              <a:ext cx="244929" cy="1990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204853" y="831212"/>
              <a:ext cx="3167801"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Policy &amp; Document Management</a:t>
              </a:r>
            </a:p>
          </p:txBody>
        </p:sp>
        <p:pic>
          <p:nvPicPr>
            <p:cNvPr id="28" name="Picture 2" descr="http://resource.metricstream.com/img/Vector-Smart-Object2.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5430" y="1277576"/>
              <a:ext cx="199004" cy="16073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04853" y="1195113"/>
              <a:ext cx="2687427"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Enterprise Risk Management</a:t>
              </a:r>
            </a:p>
          </p:txBody>
        </p:sp>
        <p:sp>
          <p:nvSpPr>
            <p:cNvPr id="30" name="Rectangle 29"/>
            <p:cNvSpPr/>
            <p:nvPr/>
          </p:nvSpPr>
          <p:spPr>
            <a:xfrm>
              <a:off x="1204853" y="1582450"/>
              <a:ext cx="3014182"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Operational Risk Management</a:t>
              </a:r>
            </a:p>
          </p:txBody>
        </p:sp>
        <p:pic>
          <p:nvPicPr>
            <p:cNvPr id="31" name="Picture 6" descr="http://resource.metricstream.com/img/Vector-Smart-Object6.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0121" y="3118961"/>
              <a:ext cx="229621" cy="29085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04853" y="3118961"/>
              <a:ext cx="1836964"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Internal Audit</a:t>
              </a:r>
            </a:p>
          </p:txBody>
        </p:sp>
        <p:pic>
          <p:nvPicPr>
            <p:cNvPr id="33" name="Picture 8" descr="http://resource.metricstream.com/img/Vector-Smart-Object9.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60121" y="3548188"/>
              <a:ext cx="229621" cy="22962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1204853" y="3512334"/>
              <a:ext cx="1836964"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Operational Audit</a:t>
              </a:r>
            </a:p>
          </p:txBody>
        </p:sp>
        <p:sp>
          <p:nvSpPr>
            <p:cNvPr id="35" name="Rectangle 34"/>
            <p:cNvSpPr/>
            <p:nvPr/>
          </p:nvSpPr>
          <p:spPr>
            <a:xfrm>
              <a:off x="1204853" y="4275520"/>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Third-party Management</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00" y="2009270"/>
              <a:ext cx="122464" cy="221967"/>
            </a:xfrm>
            <a:prstGeom prst="rect">
              <a:avLst/>
            </a:prstGeom>
          </p:spPr>
        </p:pic>
        <p:sp>
          <p:nvSpPr>
            <p:cNvPr id="37" name="Rectangle 36"/>
            <p:cNvSpPr/>
            <p:nvPr/>
          </p:nvSpPr>
          <p:spPr>
            <a:xfrm>
              <a:off x="1204853" y="1975750"/>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SOX Compliance</a:t>
              </a:r>
            </a:p>
          </p:txBody>
        </p:sp>
        <p:sp>
          <p:nvSpPr>
            <p:cNvPr id="38" name="Rectangle 37"/>
            <p:cNvSpPr/>
            <p:nvPr/>
          </p:nvSpPr>
          <p:spPr>
            <a:xfrm>
              <a:off x="1204853" y="2362358"/>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Compliance Management</a:t>
              </a: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04" y="3919508"/>
              <a:ext cx="206658" cy="214313"/>
            </a:xfrm>
            <a:prstGeom prst="rect">
              <a:avLst/>
            </a:prstGeom>
          </p:spPr>
        </p:pic>
        <p:sp>
          <p:nvSpPr>
            <p:cNvPr id="40" name="Rectangle 39"/>
            <p:cNvSpPr/>
            <p:nvPr/>
          </p:nvSpPr>
          <p:spPr>
            <a:xfrm>
              <a:off x="1204853" y="3903965"/>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Case Management</a:t>
              </a:r>
            </a:p>
          </p:txBody>
        </p:sp>
        <p:sp>
          <p:nvSpPr>
            <p:cNvPr id="41" name="Rectangle 40"/>
            <p:cNvSpPr/>
            <p:nvPr/>
          </p:nvSpPr>
          <p:spPr>
            <a:xfrm>
              <a:off x="1204853" y="2739623"/>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Reg. Change Management</a:t>
              </a:r>
            </a:p>
          </p:txBody>
        </p:sp>
        <p:pic>
          <p:nvPicPr>
            <p:cNvPr id="42" name="Picture 2" descr="http://resource.metricstream.com/img/Operational-Ris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815" y="1625011"/>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resource.metricstream.com/img/Third-Part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859" y="4275521"/>
              <a:ext cx="296842" cy="2608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resource.metricstream.com/img/Compliance-Managem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1604" y="2370728"/>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http://resource.metricstream.com/img/Regulatory-Chan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7161" y="2754986"/>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4156590" y="1890305"/>
            <a:ext cx="3724668" cy="3678414"/>
            <a:chOff x="4411060" y="783714"/>
            <a:chExt cx="3724668" cy="3678414"/>
          </a:xfrm>
        </p:grpSpPr>
        <p:pic>
          <p:nvPicPr>
            <p:cNvPr id="47" name="Picture 10" descr="http://resource.metricstream.com/img/Layer-1732.png"/>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426369" y="833801"/>
              <a:ext cx="252583" cy="22196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21600" y="783714"/>
              <a:ext cx="1927056"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IT Risk Management</a:t>
              </a:r>
            </a:p>
          </p:txBody>
        </p:sp>
        <p:pic>
          <p:nvPicPr>
            <p:cNvPr id="49" name="Picture 12" descr="http://resource.metricstream.com/img/Vector-Smart-Object1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5502" y="3067195"/>
              <a:ext cx="214313" cy="24492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4721600" y="303612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Inspections Management</a:t>
              </a:r>
            </a:p>
          </p:txBody>
        </p:sp>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5502" y="2331389"/>
              <a:ext cx="214313" cy="214313"/>
            </a:xfrm>
            <a:prstGeom prst="rect">
              <a:avLst/>
            </a:prstGeom>
          </p:spPr>
        </p:pic>
        <p:sp>
          <p:nvSpPr>
            <p:cNvPr id="52" name="Rectangle 51"/>
            <p:cNvSpPr/>
            <p:nvPr/>
          </p:nvSpPr>
          <p:spPr>
            <a:xfrm>
              <a:off x="4721600" y="2273649"/>
              <a:ext cx="3337318"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Business Continuity Management</a:t>
              </a:r>
            </a:p>
          </p:txBody>
        </p:sp>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2293" y="2716908"/>
              <a:ext cx="160734" cy="206658"/>
            </a:xfrm>
            <a:prstGeom prst="rect">
              <a:avLst/>
            </a:prstGeom>
          </p:spPr>
        </p:pic>
        <p:sp>
          <p:nvSpPr>
            <p:cNvPr id="54" name="Rectangle 53"/>
            <p:cNvSpPr/>
            <p:nvPr/>
          </p:nvSpPr>
          <p:spPr>
            <a:xfrm>
              <a:off x="4721600" y="2660392"/>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Supplier Quality Audit</a:t>
              </a:r>
            </a:p>
          </p:txBody>
        </p:sp>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1061" y="1183168"/>
              <a:ext cx="283199" cy="237275"/>
            </a:xfrm>
            <a:prstGeom prst="rect">
              <a:avLst/>
            </a:prstGeom>
          </p:spPr>
        </p:pic>
        <p:sp>
          <p:nvSpPr>
            <p:cNvPr id="56" name="Rectangle 55"/>
            <p:cNvSpPr/>
            <p:nvPr/>
          </p:nvSpPr>
          <p:spPr>
            <a:xfrm>
              <a:off x="4721600" y="1124879"/>
              <a:ext cx="1927056"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IT Compliance</a:t>
              </a:r>
            </a:p>
          </p:txBody>
        </p:sp>
        <p:sp>
          <p:nvSpPr>
            <p:cNvPr id="57" name="Rectangle 56"/>
            <p:cNvSpPr/>
            <p:nvPr/>
          </p:nvSpPr>
          <p:spPr>
            <a:xfrm>
              <a:off x="4721600" y="1491127"/>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Threat &amp; Vulnerability</a:t>
              </a:r>
            </a:p>
          </p:txBody>
        </p:sp>
        <p:sp>
          <p:nvSpPr>
            <p:cNvPr id="58" name="Rectangle 57"/>
            <p:cNvSpPr/>
            <p:nvPr/>
          </p:nvSpPr>
          <p:spPr>
            <a:xfrm>
              <a:off x="4721600" y="3388588"/>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NCM &amp; CAPA Management</a:t>
              </a:r>
            </a:p>
          </p:txBody>
        </p:sp>
        <p:sp>
          <p:nvSpPr>
            <p:cNvPr id="59" name="Rectangle 58"/>
            <p:cNvSpPr/>
            <p:nvPr/>
          </p:nvSpPr>
          <p:spPr>
            <a:xfrm>
              <a:off x="4721600" y="1875394"/>
              <a:ext cx="2362707" cy="276999"/>
            </a:xfrm>
            <a:prstGeom prst="rect">
              <a:avLst/>
            </a:prstGeom>
          </p:spPr>
          <p:txBody>
            <a:bodyPr wrap="square">
              <a:spAutoFit/>
            </a:bodyPr>
            <a:lstStyle/>
            <a:p>
              <a:pPr algn="just" fontAlgn="base">
                <a:spcBef>
                  <a:spcPct val="0"/>
                </a:spcBef>
                <a:spcAft>
                  <a:spcPct val="0"/>
                </a:spcAft>
              </a:pPr>
              <a:r>
                <a:rPr lang="en-US" sz="1200" dirty="0">
                  <a:latin typeface="+mn-lt"/>
                  <a:ea typeface="Verdana" panose="020B0604030504040204" pitchFamily="34" charset="0"/>
                  <a:cs typeface="Verdana" panose="020B0604030504040204" pitchFamily="34" charset="0"/>
                </a:rPr>
                <a:t>Vendor Risk Management</a:t>
              </a:r>
            </a:p>
          </p:txBody>
        </p:sp>
        <p:sp>
          <p:nvSpPr>
            <p:cNvPr id="60" name="Rectangle 59"/>
            <p:cNvSpPr/>
            <p:nvPr/>
          </p:nvSpPr>
          <p:spPr>
            <a:xfrm>
              <a:off x="4721600" y="379391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latin typeface="+mn-lt"/>
                  <a:ea typeface="Verdana" panose="020B0604030504040204" pitchFamily="34" charset="0"/>
                  <a:cs typeface="Verdana" panose="020B0604030504040204" pitchFamily="34" charset="0"/>
                </a:rPr>
                <a:t>Incident Management</a:t>
              </a:r>
            </a:p>
          </p:txBody>
        </p:sp>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37848" y="4210173"/>
              <a:ext cx="229621" cy="221967"/>
            </a:xfrm>
            <a:prstGeom prst="rect">
              <a:avLst/>
            </a:prstGeom>
          </p:spPr>
        </p:pic>
        <p:sp>
          <p:nvSpPr>
            <p:cNvPr id="62" name="Rectangle 61"/>
            <p:cNvSpPr/>
            <p:nvPr/>
          </p:nvSpPr>
          <p:spPr>
            <a:xfrm>
              <a:off x="4721600" y="4185129"/>
              <a:ext cx="3414128"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latin typeface="+mn-lt"/>
                  <a:ea typeface="Verdana" panose="020B0604030504040204" pitchFamily="34" charset="0"/>
                  <a:cs typeface="Verdana" panose="020B0604030504040204" pitchFamily="34" charset="0"/>
                </a:rPr>
                <a:t>Conflict Minerals Management</a:t>
              </a:r>
            </a:p>
          </p:txBody>
        </p:sp>
        <p:pic>
          <p:nvPicPr>
            <p:cNvPr id="63" name="Picture 6" descr="http://resource.metricstream.com/img/Vendor-Risk.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34022" y="1912345"/>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http://resource.metricstream.com/img/Non-Conformance-and-CAP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11060" y="3401350"/>
              <a:ext cx="310540" cy="2728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http://resource.metricstream.com/img/Inciden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26368" y="3778840"/>
              <a:ext cx="299921" cy="2635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http://resource.metricstream.com/img/Security-Threat-and-Vulnerability.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26368" y="1545690"/>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6662058" y="1506546"/>
            <a:ext cx="3617084" cy="4290483"/>
            <a:chOff x="6220740" y="588860"/>
            <a:chExt cx="4772225" cy="5019681"/>
          </a:xfrm>
        </p:grpSpPr>
        <p:graphicFrame>
          <p:nvGraphicFramePr>
            <p:cNvPr id="68" name="Diagram 67"/>
            <p:cNvGraphicFramePr/>
            <p:nvPr>
              <p:extLst>
                <p:ext uri="{D42A27DB-BD31-4B8C-83A1-F6EECF244321}">
                  <p14:modId xmlns:p14="http://schemas.microsoft.com/office/powerpoint/2010/main" val="1948320531"/>
                </p:ext>
              </p:extLst>
            </p:nvPr>
          </p:nvGraphicFramePr>
          <p:xfrm>
            <a:off x="6767911" y="588860"/>
            <a:ext cx="3968784" cy="501968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69" name="Group 97"/>
            <p:cNvGrpSpPr/>
            <p:nvPr/>
          </p:nvGrpSpPr>
          <p:grpSpPr>
            <a:xfrm>
              <a:off x="6220740" y="1087984"/>
              <a:ext cx="4772225" cy="4162789"/>
              <a:chOff x="6220740" y="1087984"/>
              <a:chExt cx="4772225" cy="4162789"/>
            </a:xfrm>
          </p:grpSpPr>
          <p:pic>
            <p:nvPicPr>
              <p:cNvPr id="70" name="Picture 6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3475" y="1564657"/>
                <a:ext cx="442603" cy="442603"/>
              </a:xfrm>
              <a:prstGeom prst="rect">
                <a:avLst/>
              </a:prstGeom>
            </p:spPr>
          </p:pic>
          <p:pic>
            <p:nvPicPr>
              <p:cNvPr id="71" name="Picture 8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20079" y="2553404"/>
                <a:ext cx="474549" cy="474549"/>
              </a:xfrm>
              <a:prstGeom prst="rect">
                <a:avLst/>
              </a:prstGeom>
            </p:spPr>
          </p:pic>
          <p:pic>
            <p:nvPicPr>
              <p:cNvPr id="72" name="Picture 7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482391" y="4105692"/>
                <a:ext cx="409027" cy="409028"/>
              </a:xfrm>
              <a:prstGeom prst="rect">
                <a:avLst/>
              </a:prstGeom>
            </p:spPr>
          </p:pic>
          <p:pic>
            <p:nvPicPr>
              <p:cNvPr id="73" name="Picture 7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00048" y="2590130"/>
                <a:ext cx="409027" cy="409028"/>
              </a:xfrm>
              <a:prstGeom prst="rect">
                <a:avLst/>
              </a:prstGeom>
            </p:spPr>
          </p:pic>
          <p:pic>
            <p:nvPicPr>
              <p:cNvPr id="74" name="Picture 7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642777" y="4086094"/>
                <a:ext cx="428625" cy="428625"/>
              </a:xfrm>
              <a:prstGeom prst="rect">
                <a:avLst/>
              </a:prstGeom>
            </p:spPr>
          </p:pic>
          <p:sp>
            <p:nvSpPr>
              <p:cNvPr id="75" name="TextBox 74"/>
              <p:cNvSpPr txBox="1"/>
              <p:nvPr/>
            </p:nvSpPr>
            <p:spPr>
              <a:xfrm>
                <a:off x="7742745" y="1087984"/>
                <a:ext cx="2398838" cy="276999"/>
              </a:xfrm>
              <a:prstGeom prst="rect">
                <a:avLst/>
              </a:prstGeom>
              <a:noFill/>
            </p:spPr>
            <p:txBody>
              <a:bodyPr wrap="square" rtlCol="0">
                <a:spAutoFit/>
              </a:bodyPr>
              <a:lstStyle/>
              <a:p>
                <a:r>
                  <a:rPr lang="en-US" sz="900" b="1" dirty="0">
                    <a:solidFill>
                      <a:schemeClr val="bg1">
                        <a:lumMod val="50000"/>
                      </a:schemeClr>
                    </a:solidFill>
                    <a:latin typeface="+mn-lt"/>
                    <a:cs typeface="Arial" pitchFamily="34" charset="0"/>
                  </a:rPr>
                  <a:t>GRC Intelligence ® Content</a:t>
                </a:r>
              </a:p>
            </p:txBody>
          </p:sp>
          <p:sp>
            <p:nvSpPr>
              <p:cNvPr id="76" name="TextBox 75"/>
              <p:cNvSpPr txBox="1"/>
              <p:nvPr/>
            </p:nvSpPr>
            <p:spPr>
              <a:xfrm>
                <a:off x="9735479" y="1950585"/>
                <a:ext cx="1257486" cy="270064"/>
              </a:xfrm>
              <a:prstGeom prst="rect">
                <a:avLst/>
              </a:prstGeom>
              <a:noFill/>
            </p:spPr>
            <p:txBody>
              <a:bodyPr wrap="square" rtlCol="0">
                <a:spAutoFit/>
              </a:bodyPr>
              <a:lstStyle/>
              <a:p>
                <a:r>
                  <a:rPr lang="en-US" sz="900" b="1" dirty="0">
                    <a:solidFill>
                      <a:schemeClr val="bg1">
                        <a:lumMod val="50000"/>
                      </a:schemeClr>
                    </a:solidFill>
                    <a:latin typeface="+mn-lt"/>
                    <a:cs typeface="Arial" pitchFamily="34" charset="0"/>
                  </a:rPr>
                  <a:t>Language Pac</a:t>
                </a:r>
              </a:p>
            </p:txBody>
          </p:sp>
          <p:sp>
            <p:nvSpPr>
              <p:cNvPr id="77" name="TextBox 76"/>
              <p:cNvSpPr txBox="1"/>
              <p:nvPr/>
            </p:nvSpPr>
            <p:spPr>
              <a:xfrm>
                <a:off x="9262675" y="4852582"/>
                <a:ext cx="1257486" cy="276999"/>
              </a:xfrm>
              <a:prstGeom prst="rect">
                <a:avLst/>
              </a:prstGeom>
              <a:noFill/>
            </p:spPr>
            <p:txBody>
              <a:bodyPr wrap="square" rtlCol="0">
                <a:spAutoFit/>
              </a:bodyPr>
              <a:lstStyle/>
              <a:p>
                <a:pPr algn="ctr"/>
                <a:r>
                  <a:rPr lang="en-US" sz="900" b="1" dirty="0">
                    <a:solidFill>
                      <a:schemeClr val="bg1">
                        <a:lumMod val="50000"/>
                      </a:schemeClr>
                    </a:solidFill>
                    <a:latin typeface="+mn-lt"/>
                    <a:cs typeface="Arial" pitchFamily="34" charset="0"/>
                  </a:rPr>
                  <a:t>Mobile</a:t>
                </a:r>
              </a:p>
            </p:txBody>
          </p:sp>
          <p:sp>
            <p:nvSpPr>
              <p:cNvPr id="78" name="TextBox 77"/>
              <p:cNvSpPr txBox="1"/>
              <p:nvPr/>
            </p:nvSpPr>
            <p:spPr>
              <a:xfrm>
                <a:off x="7114003" y="4818670"/>
                <a:ext cx="1257486" cy="432103"/>
              </a:xfrm>
              <a:prstGeom prst="rect">
                <a:avLst/>
              </a:prstGeom>
              <a:noFill/>
            </p:spPr>
            <p:txBody>
              <a:bodyPr wrap="square" rtlCol="0">
                <a:spAutoFit/>
              </a:bodyPr>
              <a:lstStyle/>
              <a:p>
                <a:pPr algn="ctr"/>
                <a:r>
                  <a:rPr lang="en-US" sz="900" b="1" dirty="0">
                    <a:solidFill>
                      <a:schemeClr val="bg1">
                        <a:lumMod val="50000"/>
                      </a:schemeClr>
                    </a:solidFill>
                    <a:latin typeface="+mn-lt"/>
                    <a:cs typeface="Arial" pitchFamily="34" charset="0"/>
                  </a:rPr>
                  <a:t>Training &amp; Advisory</a:t>
                </a:r>
              </a:p>
            </p:txBody>
          </p:sp>
          <p:sp>
            <p:nvSpPr>
              <p:cNvPr id="79" name="TextBox 78"/>
              <p:cNvSpPr txBox="1"/>
              <p:nvPr/>
            </p:nvSpPr>
            <p:spPr>
              <a:xfrm>
                <a:off x="6220740" y="2158326"/>
                <a:ext cx="1257486" cy="276999"/>
              </a:xfrm>
              <a:prstGeom prst="rect">
                <a:avLst/>
              </a:prstGeom>
              <a:noFill/>
            </p:spPr>
            <p:txBody>
              <a:bodyPr wrap="square" rtlCol="0">
                <a:spAutoFit/>
              </a:bodyPr>
              <a:lstStyle/>
              <a:p>
                <a:r>
                  <a:rPr lang="en-US" sz="900" b="1" dirty="0">
                    <a:solidFill>
                      <a:schemeClr val="bg1">
                        <a:lumMod val="50000"/>
                      </a:schemeClr>
                    </a:solidFill>
                    <a:latin typeface="+mn-lt"/>
                    <a:cs typeface="Arial" pitchFamily="34" charset="0"/>
                  </a:rPr>
                  <a:t>Integrations</a:t>
                </a:r>
              </a:p>
            </p:txBody>
          </p:sp>
        </p:grpSp>
      </p:grpSp>
    </p:spTree>
    <p:extLst>
      <p:ext uri="{BB962C8B-B14F-4D97-AF65-F5344CB8AC3E}">
        <p14:creationId xmlns:p14="http://schemas.microsoft.com/office/powerpoint/2010/main" val="276664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Zimperium, mobile security solution </a:t>
            </a:r>
            <a:endParaRPr lang="en-US" dirty="0"/>
          </a:p>
        </p:txBody>
      </p:sp>
      <p:sp>
        <p:nvSpPr>
          <p:cNvPr id="3" name="Date Placeholder 2"/>
          <p:cNvSpPr>
            <a:spLocks noGrp="1"/>
          </p:cNvSpPr>
          <p:nvPr>
            <p:ph type="dt" sz="half" idx="10"/>
          </p:nvPr>
        </p:nvSpPr>
        <p:spPr/>
        <p:txBody>
          <a:bodyPr/>
          <a:lstStyle/>
          <a:p>
            <a:fld id="{38B531C1-6C80-4E89-A22F-71AEB7A19A2F}"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44</a:t>
            </a:fld>
            <a:endParaRPr lang="en-US"/>
          </a:p>
        </p:txBody>
      </p:sp>
      <p:grpSp>
        <p:nvGrpSpPr>
          <p:cNvPr id="6" name="Group 5"/>
          <p:cNvGrpSpPr/>
          <p:nvPr/>
        </p:nvGrpSpPr>
        <p:grpSpPr>
          <a:xfrm>
            <a:off x="3103896" y="1971442"/>
            <a:ext cx="5984209" cy="3853285"/>
            <a:chOff x="3561557" y="2936567"/>
            <a:chExt cx="5068888" cy="3263902"/>
          </a:xfrm>
        </p:grpSpPr>
        <p:sp>
          <p:nvSpPr>
            <p:cNvPr id="7" name="Freeform 69"/>
            <p:cNvSpPr>
              <a:spLocks/>
            </p:cNvSpPr>
            <p:nvPr/>
          </p:nvSpPr>
          <p:spPr bwMode="auto">
            <a:xfrm rot="5400000">
              <a:off x="3843338" y="4286737"/>
              <a:ext cx="1481138" cy="565150"/>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70"/>
            <p:cNvSpPr>
              <a:spLocks/>
            </p:cNvSpPr>
            <p:nvPr/>
          </p:nvSpPr>
          <p:spPr bwMode="auto">
            <a:xfrm rot="5400000">
              <a:off x="3703638" y="3686662"/>
              <a:ext cx="738188" cy="1022350"/>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rgbClr val="BA8EB8"/>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71"/>
            <p:cNvSpPr>
              <a:spLocks/>
            </p:cNvSpPr>
            <p:nvPr/>
          </p:nvSpPr>
          <p:spPr bwMode="auto">
            <a:xfrm rot="5400000">
              <a:off x="3701257" y="4427231"/>
              <a:ext cx="742950" cy="1022350"/>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72"/>
            <p:cNvSpPr>
              <a:spLocks/>
            </p:cNvSpPr>
            <p:nvPr/>
          </p:nvSpPr>
          <p:spPr bwMode="auto">
            <a:xfrm rot="5400000">
              <a:off x="4348957" y="4390718"/>
              <a:ext cx="2371725" cy="355600"/>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73"/>
            <p:cNvSpPr>
              <a:spLocks/>
            </p:cNvSpPr>
            <p:nvPr/>
          </p:nvSpPr>
          <p:spPr bwMode="auto">
            <a:xfrm rot="5400000">
              <a:off x="4452145" y="3484256"/>
              <a:ext cx="1184275" cy="981075"/>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74"/>
            <p:cNvSpPr>
              <a:spLocks/>
            </p:cNvSpPr>
            <p:nvPr/>
          </p:nvSpPr>
          <p:spPr bwMode="auto">
            <a:xfrm rot="5400000">
              <a:off x="4450557" y="4670118"/>
              <a:ext cx="1187450" cy="981075"/>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5"/>
            <p:cNvSpPr>
              <a:spLocks/>
            </p:cNvSpPr>
            <p:nvPr/>
          </p:nvSpPr>
          <p:spPr bwMode="auto">
            <a:xfrm rot="5400000">
              <a:off x="6866731" y="4287530"/>
              <a:ext cx="1481138" cy="563563"/>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76"/>
            <p:cNvSpPr>
              <a:spLocks/>
            </p:cNvSpPr>
            <p:nvPr/>
          </p:nvSpPr>
          <p:spPr bwMode="auto">
            <a:xfrm rot="5400000">
              <a:off x="7750176" y="3686662"/>
              <a:ext cx="738188" cy="1022350"/>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77"/>
            <p:cNvSpPr>
              <a:spLocks/>
            </p:cNvSpPr>
            <p:nvPr/>
          </p:nvSpPr>
          <p:spPr bwMode="auto">
            <a:xfrm rot="5400000">
              <a:off x="7747795" y="4427231"/>
              <a:ext cx="742950" cy="1022350"/>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78"/>
            <p:cNvSpPr>
              <a:spLocks/>
            </p:cNvSpPr>
            <p:nvPr/>
          </p:nvSpPr>
          <p:spPr bwMode="auto">
            <a:xfrm rot="5400000">
              <a:off x="5469732" y="4390718"/>
              <a:ext cx="2371725" cy="355600"/>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79"/>
            <p:cNvSpPr>
              <a:spLocks/>
            </p:cNvSpPr>
            <p:nvPr/>
          </p:nvSpPr>
          <p:spPr bwMode="auto">
            <a:xfrm rot="5400000">
              <a:off x="6554788" y="3485049"/>
              <a:ext cx="1184275" cy="979488"/>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80"/>
            <p:cNvSpPr>
              <a:spLocks/>
            </p:cNvSpPr>
            <p:nvPr/>
          </p:nvSpPr>
          <p:spPr bwMode="auto">
            <a:xfrm rot="5400000">
              <a:off x="6553201" y="4670912"/>
              <a:ext cx="1187450" cy="979488"/>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81"/>
            <p:cNvSpPr>
              <a:spLocks/>
            </p:cNvSpPr>
            <p:nvPr/>
          </p:nvSpPr>
          <p:spPr bwMode="auto">
            <a:xfrm rot="5400000">
              <a:off x="5274469" y="3242955"/>
              <a:ext cx="1630363" cy="1017588"/>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82"/>
            <p:cNvSpPr>
              <a:spLocks/>
            </p:cNvSpPr>
            <p:nvPr/>
          </p:nvSpPr>
          <p:spPr bwMode="auto">
            <a:xfrm rot="5400000">
              <a:off x="5272882" y="4874906"/>
              <a:ext cx="1633538" cy="1017588"/>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83"/>
            <p:cNvSpPr>
              <a:spLocks/>
            </p:cNvSpPr>
            <p:nvPr/>
          </p:nvSpPr>
          <p:spPr bwMode="auto">
            <a:xfrm rot="5400000">
              <a:off x="8252620" y="4197043"/>
              <a:ext cx="12700" cy="742950"/>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84"/>
            <p:cNvSpPr>
              <a:spLocks/>
            </p:cNvSpPr>
            <p:nvPr/>
          </p:nvSpPr>
          <p:spPr bwMode="auto">
            <a:xfrm rot="5400000">
              <a:off x="7228682" y="4166880"/>
              <a:ext cx="12700" cy="803275"/>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85"/>
            <p:cNvSpPr>
              <a:spLocks/>
            </p:cNvSpPr>
            <p:nvPr/>
          </p:nvSpPr>
          <p:spPr bwMode="auto">
            <a:xfrm rot="5400000">
              <a:off x="3926682" y="4197043"/>
              <a:ext cx="12700" cy="742950"/>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86"/>
            <p:cNvSpPr>
              <a:spLocks/>
            </p:cNvSpPr>
            <p:nvPr/>
          </p:nvSpPr>
          <p:spPr bwMode="auto">
            <a:xfrm rot="5400000">
              <a:off x="4949032" y="4166880"/>
              <a:ext cx="12700" cy="803275"/>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87"/>
            <p:cNvSpPr>
              <a:spLocks/>
            </p:cNvSpPr>
            <p:nvPr/>
          </p:nvSpPr>
          <p:spPr bwMode="auto">
            <a:xfrm rot="5400000">
              <a:off x="6083301" y="4059724"/>
              <a:ext cx="12700" cy="1017588"/>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88"/>
            <p:cNvSpPr>
              <a:spLocks/>
            </p:cNvSpPr>
            <p:nvPr/>
          </p:nvSpPr>
          <p:spPr bwMode="auto">
            <a:xfrm rot="5400000">
              <a:off x="7663657" y="4343093"/>
              <a:ext cx="1481138" cy="452438"/>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89"/>
            <p:cNvSpPr>
              <a:spLocks/>
            </p:cNvSpPr>
            <p:nvPr/>
          </p:nvSpPr>
          <p:spPr bwMode="auto">
            <a:xfrm rot="5400000">
              <a:off x="7012781" y="4424055"/>
              <a:ext cx="1481138" cy="290513"/>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90"/>
            <p:cNvSpPr>
              <a:spLocks/>
            </p:cNvSpPr>
            <p:nvPr/>
          </p:nvSpPr>
          <p:spPr bwMode="auto">
            <a:xfrm rot="5400000">
              <a:off x="6266657" y="4384368"/>
              <a:ext cx="2371725" cy="368300"/>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91"/>
            <p:cNvSpPr>
              <a:spLocks/>
            </p:cNvSpPr>
            <p:nvPr/>
          </p:nvSpPr>
          <p:spPr bwMode="auto">
            <a:xfrm rot="5400000">
              <a:off x="5568157" y="4471681"/>
              <a:ext cx="2371725" cy="193675"/>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92"/>
            <p:cNvSpPr>
              <a:spLocks/>
            </p:cNvSpPr>
            <p:nvPr/>
          </p:nvSpPr>
          <p:spPr bwMode="auto">
            <a:xfrm rot="5400000">
              <a:off x="3047207" y="4343093"/>
              <a:ext cx="1481138" cy="452438"/>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93"/>
            <p:cNvSpPr>
              <a:spLocks/>
            </p:cNvSpPr>
            <p:nvPr/>
          </p:nvSpPr>
          <p:spPr bwMode="auto">
            <a:xfrm rot="5400000">
              <a:off x="3698081" y="4424055"/>
              <a:ext cx="1481138" cy="290513"/>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94"/>
            <p:cNvSpPr>
              <a:spLocks/>
            </p:cNvSpPr>
            <p:nvPr/>
          </p:nvSpPr>
          <p:spPr bwMode="auto">
            <a:xfrm rot="5400000">
              <a:off x="3552825" y="4383574"/>
              <a:ext cx="2371725" cy="369888"/>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95"/>
            <p:cNvSpPr>
              <a:spLocks/>
            </p:cNvSpPr>
            <p:nvPr/>
          </p:nvSpPr>
          <p:spPr bwMode="auto">
            <a:xfrm rot="5400000">
              <a:off x="4252120" y="4471681"/>
              <a:ext cx="2371725" cy="193675"/>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96"/>
            <p:cNvSpPr>
              <a:spLocks/>
            </p:cNvSpPr>
            <p:nvPr/>
          </p:nvSpPr>
          <p:spPr bwMode="auto">
            <a:xfrm rot="5400000">
              <a:off x="4868863" y="4470886"/>
              <a:ext cx="3263900" cy="195263"/>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5" name="Freeform 97"/>
            <p:cNvSpPr>
              <a:spLocks/>
            </p:cNvSpPr>
            <p:nvPr/>
          </p:nvSpPr>
          <p:spPr bwMode="auto">
            <a:xfrm rot="5400000">
              <a:off x="4043363" y="4474061"/>
              <a:ext cx="3263900" cy="188913"/>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6" name="TextBox 35"/>
          <p:cNvSpPr txBox="1"/>
          <p:nvPr/>
        </p:nvSpPr>
        <p:spPr>
          <a:xfrm>
            <a:off x="5761484" y="3259249"/>
            <a:ext cx="652743" cy="646331"/>
          </a:xfrm>
          <a:prstGeom prst="rect">
            <a:avLst/>
          </a:prstGeom>
          <a:noFill/>
        </p:spPr>
        <p:txBody>
          <a:bodyPr wrap="none" rtlCol="0" anchor="ctr">
            <a:spAutoFit/>
          </a:bodyPr>
          <a:lstStyle/>
          <a:p>
            <a:pPr algn="ctr"/>
            <a:r>
              <a:rPr lang="en-US" sz="3600" b="1" smtClean="0">
                <a:solidFill>
                  <a:schemeClr val="bg1"/>
                </a:solidFill>
              </a:rPr>
              <a:t>03</a:t>
            </a:r>
            <a:endParaRPr lang="en-US" sz="3600" b="1">
              <a:solidFill>
                <a:schemeClr val="bg1"/>
              </a:solidFill>
            </a:endParaRPr>
          </a:p>
        </p:txBody>
      </p:sp>
      <p:sp>
        <p:nvSpPr>
          <p:cNvPr id="67" name="TextBox 66"/>
          <p:cNvSpPr txBox="1"/>
          <p:nvPr/>
        </p:nvSpPr>
        <p:spPr>
          <a:xfrm>
            <a:off x="3340352" y="3249878"/>
            <a:ext cx="652743" cy="646331"/>
          </a:xfrm>
          <a:prstGeom prst="rect">
            <a:avLst/>
          </a:prstGeom>
          <a:noFill/>
        </p:spPr>
        <p:txBody>
          <a:bodyPr wrap="none" rtlCol="0" anchor="ctr">
            <a:spAutoFit/>
          </a:bodyPr>
          <a:lstStyle/>
          <a:p>
            <a:pPr algn="ctr"/>
            <a:r>
              <a:rPr lang="en-US" sz="3600" b="1" smtClean="0">
                <a:solidFill>
                  <a:schemeClr val="bg1"/>
                </a:solidFill>
              </a:rPr>
              <a:t>01</a:t>
            </a:r>
            <a:endParaRPr lang="en-US" sz="3600" b="1">
              <a:solidFill>
                <a:schemeClr val="bg1"/>
              </a:solidFill>
            </a:endParaRPr>
          </a:p>
        </p:txBody>
      </p:sp>
      <p:sp>
        <p:nvSpPr>
          <p:cNvPr id="68" name="TextBox 67"/>
          <p:cNvSpPr txBox="1"/>
          <p:nvPr/>
        </p:nvSpPr>
        <p:spPr>
          <a:xfrm>
            <a:off x="4523486" y="3249878"/>
            <a:ext cx="652743" cy="646331"/>
          </a:xfrm>
          <a:prstGeom prst="rect">
            <a:avLst/>
          </a:prstGeom>
          <a:noFill/>
        </p:spPr>
        <p:txBody>
          <a:bodyPr wrap="none" rtlCol="0" anchor="ctr">
            <a:spAutoFit/>
          </a:bodyPr>
          <a:lstStyle/>
          <a:p>
            <a:pPr algn="ctr"/>
            <a:r>
              <a:rPr lang="en-US" sz="3600" b="1" smtClean="0">
                <a:solidFill>
                  <a:schemeClr val="bg1"/>
                </a:solidFill>
              </a:rPr>
              <a:t>02</a:t>
            </a:r>
            <a:endParaRPr lang="en-US" sz="3600" b="1">
              <a:solidFill>
                <a:schemeClr val="bg1"/>
              </a:solidFill>
            </a:endParaRPr>
          </a:p>
        </p:txBody>
      </p:sp>
      <p:sp>
        <p:nvSpPr>
          <p:cNvPr id="69" name="TextBox 68"/>
          <p:cNvSpPr txBox="1"/>
          <p:nvPr/>
        </p:nvSpPr>
        <p:spPr>
          <a:xfrm>
            <a:off x="6999482" y="3249878"/>
            <a:ext cx="652743" cy="646331"/>
          </a:xfrm>
          <a:prstGeom prst="rect">
            <a:avLst/>
          </a:prstGeom>
          <a:noFill/>
        </p:spPr>
        <p:txBody>
          <a:bodyPr wrap="none" rtlCol="0" anchor="ctr">
            <a:spAutoFit/>
          </a:bodyPr>
          <a:lstStyle/>
          <a:p>
            <a:pPr algn="ctr"/>
            <a:r>
              <a:rPr lang="en-US" sz="3600" b="1" smtClean="0">
                <a:solidFill>
                  <a:schemeClr val="bg1"/>
                </a:solidFill>
              </a:rPr>
              <a:t>04</a:t>
            </a:r>
            <a:endParaRPr lang="en-US" sz="3600" b="1">
              <a:solidFill>
                <a:schemeClr val="bg1"/>
              </a:solidFill>
            </a:endParaRPr>
          </a:p>
        </p:txBody>
      </p:sp>
      <p:sp>
        <p:nvSpPr>
          <p:cNvPr id="70" name="TextBox 69"/>
          <p:cNvSpPr txBox="1"/>
          <p:nvPr/>
        </p:nvSpPr>
        <p:spPr>
          <a:xfrm>
            <a:off x="8182615" y="3249878"/>
            <a:ext cx="652743" cy="646331"/>
          </a:xfrm>
          <a:prstGeom prst="rect">
            <a:avLst/>
          </a:prstGeom>
          <a:noFill/>
        </p:spPr>
        <p:txBody>
          <a:bodyPr wrap="none" rtlCol="0" anchor="ctr">
            <a:spAutoFit/>
          </a:bodyPr>
          <a:lstStyle/>
          <a:p>
            <a:pPr algn="ctr"/>
            <a:r>
              <a:rPr lang="en-US" sz="3600" b="1" smtClean="0">
                <a:solidFill>
                  <a:schemeClr val="bg1"/>
                </a:solidFill>
              </a:rPr>
              <a:t>05</a:t>
            </a:r>
            <a:endParaRPr lang="en-US" sz="3600" b="1">
              <a:solidFill>
                <a:schemeClr val="bg1"/>
              </a:solidFill>
            </a:endParaRPr>
          </a:p>
        </p:txBody>
      </p:sp>
      <p:grpSp>
        <p:nvGrpSpPr>
          <p:cNvPr id="95" name="Group 94"/>
          <p:cNvGrpSpPr/>
          <p:nvPr/>
        </p:nvGrpSpPr>
        <p:grpSpPr>
          <a:xfrm>
            <a:off x="189359" y="3259249"/>
            <a:ext cx="2690831" cy="776994"/>
            <a:chOff x="479911" y="2661496"/>
            <a:chExt cx="2690831" cy="776994"/>
          </a:xfrm>
        </p:grpSpPr>
        <p:sp>
          <p:nvSpPr>
            <p:cNvPr id="89"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5"/>
                  </a:solidFill>
                </a:rPr>
                <a:t>Mobile Security</a:t>
              </a:r>
              <a:endParaRPr lang="en-US" dirty="0">
                <a:solidFill>
                  <a:schemeClr val="accent5"/>
                </a:solidFill>
              </a:endParaRPr>
            </a:p>
          </p:txBody>
        </p:sp>
        <p:sp>
          <p:nvSpPr>
            <p:cNvPr id="90" name="Content Placeholder 2"/>
            <p:cNvSpPr txBox="1">
              <a:spLocks/>
            </p:cNvSpPr>
            <p:nvPr/>
          </p:nvSpPr>
          <p:spPr>
            <a:xfrm>
              <a:off x="773152" y="2976825"/>
              <a:ext cx="239759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Revolutionary enterprise mobile security solution.</a:t>
              </a:r>
              <a:endParaRPr lang="en-US" sz="1200" dirty="0">
                <a:solidFill>
                  <a:schemeClr val="bg2"/>
                </a:solidFill>
              </a:endParaRPr>
            </a:p>
          </p:txBody>
        </p:sp>
      </p:grpSp>
      <p:sp>
        <p:nvSpPr>
          <p:cNvPr id="91" name="Rectangle 1436"/>
          <p:cNvSpPr>
            <a:spLocks noChangeArrowheads="1"/>
          </p:cNvSpPr>
          <p:nvPr/>
        </p:nvSpPr>
        <p:spPr bwMode="auto">
          <a:xfrm>
            <a:off x="1549634" y="523682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1"/>
                </a:solidFill>
              </a:rPr>
              <a:t>The solution</a:t>
            </a:r>
            <a:endParaRPr lang="en-US" dirty="0">
              <a:solidFill>
                <a:schemeClr val="accent1"/>
              </a:solidFill>
            </a:endParaRPr>
          </a:p>
        </p:txBody>
      </p:sp>
      <p:sp>
        <p:nvSpPr>
          <p:cNvPr id="92" name="Content Placeholder 2"/>
          <p:cNvSpPr txBox="1">
            <a:spLocks/>
          </p:cNvSpPr>
          <p:nvPr/>
        </p:nvSpPr>
        <p:spPr>
          <a:xfrm>
            <a:off x="1307821"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sz="1800">
                <a:solidFill>
                  <a:srgbClr val="000000"/>
                </a:solidFill>
                <a:uFillTx/>
              </a:defRPr>
            </a:pPr>
            <a:r>
              <a:rPr lang="en-US" altLang="en-US" sz="1200" dirty="0">
                <a:solidFill>
                  <a:schemeClr val="accent1">
                    <a:lumMod val="75000"/>
                  </a:schemeClr>
                </a:solidFill>
                <a:sym typeface="Arial" charset="0"/>
              </a:rPr>
              <a:t>Behavioral analytics threat detection engine, based on machine learning algorithms, transforms mobile devices from a threat to an advantage</a:t>
            </a:r>
          </a:p>
        </p:txBody>
      </p:sp>
      <p:grpSp>
        <p:nvGrpSpPr>
          <p:cNvPr id="96" name="Group 95"/>
          <p:cNvGrpSpPr/>
          <p:nvPr/>
        </p:nvGrpSpPr>
        <p:grpSpPr>
          <a:xfrm>
            <a:off x="2253454" y="1354809"/>
            <a:ext cx="2932644" cy="813927"/>
            <a:chOff x="2417623" y="1354809"/>
            <a:chExt cx="2932644" cy="813927"/>
          </a:xfrm>
        </p:grpSpPr>
        <p:sp>
          <p:nvSpPr>
            <p:cNvPr id="93" name="Rectangle 1436"/>
            <p:cNvSpPr>
              <a:spLocks noChangeArrowheads="1"/>
            </p:cNvSpPr>
            <p:nvPr/>
          </p:nvSpPr>
          <p:spPr bwMode="auto">
            <a:xfrm>
              <a:off x="2659436" y="135480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3"/>
                  </a:solidFill>
                </a:rPr>
                <a:t>Investors</a:t>
              </a:r>
              <a:endParaRPr lang="en-US" dirty="0">
                <a:solidFill>
                  <a:schemeClr val="accent3"/>
                </a:solidFill>
              </a:endParaRPr>
            </a:p>
          </p:txBody>
        </p:sp>
        <p:sp>
          <p:nvSpPr>
            <p:cNvPr id="94" name="Content Placeholder 2"/>
            <p:cNvSpPr txBox="1">
              <a:spLocks/>
            </p:cNvSpPr>
            <p:nvPr/>
          </p:nvSpPr>
          <p:spPr>
            <a:xfrm>
              <a:off x="2417623" y="1670138"/>
              <a:ext cx="2932644" cy="498598"/>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spcBef>
                  <a:spcPts val="7400"/>
                </a:spcBef>
                <a:buClr>
                  <a:srgbClr val="4A5969"/>
                </a:buClr>
                <a:defRPr sz="1800">
                  <a:solidFill>
                    <a:srgbClr val="000000"/>
                  </a:solidFill>
                  <a:uFillTx/>
                </a:defRPr>
              </a:pPr>
              <a:r>
                <a:rPr lang="en-US" altLang="en-US" sz="1200" dirty="0">
                  <a:solidFill>
                    <a:schemeClr val="accent1">
                      <a:lumMod val="75000"/>
                    </a:schemeClr>
                  </a:solidFill>
                </a:rPr>
                <a:t>Funded by Warburg </a:t>
              </a:r>
              <a:r>
                <a:rPr lang="en-US" altLang="en-US" sz="1200" dirty="0" err="1">
                  <a:solidFill>
                    <a:schemeClr val="accent1">
                      <a:lumMod val="75000"/>
                    </a:schemeClr>
                  </a:solidFill>
                </a:rPr>
                <a:t>Pincus</a:t>
              </a:r>
              <a:r>
                <a:rPr lang="en-US" altLang="en-US" sz="1200" dirty="0">
                  <a:solidFill>
                    <a:schemeClr val="accent1">
                      <a:lumMod val="75000"/>
                    </a:schemeClr>
                  </a:solidFill>
                </a:rPr>
                <a:t>, Sierra Ventures, Telstra and </a:t>
              </a:r>
              <a:r>
                <a:rPr lang="en-US" altLang="en-US" sz="1200" dirty="0" smtClean="0">
                  <a:solidFill>
                    <a:schemeClr val="accent1">
                      <a:lumMod val="75000"/>
                    </a:schemeClr>
                  </a:solidFill>
                </a:rPr>
                <a:t>Oxygen</a:t>
              </a:r>
              <a:endParaRPr lang="en-US" altLang="en-US" sz="1200" dirty="0">
                <a:solidFill>
                  <a:schemeClr val="accent1">
                    <a:lumMod val="75000"/>
                  </a:schemeClr>
                </a:solidFill>
              </a:endParaRPr>
            </a:p>
          </p:txBody>
        </p:sp>
      </p:grpSp>
      <p:sp>
        <p:nvSpPr>
          <p:cNvPr id="101" name="Oval 100"/>
          <p:cNvSpPr/>
          <p:nvPr/>
        </p:nvSpPr>
        <p:spPr>
          <a:xfrm>
            <a:off x="6025364" y="1792226"/>
            <a:ext cx="118783" cy="1187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956977" y="5357617"/>
            <a:ext cx="118783" cy="1187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881155" y="2870132"/>
            <a:ext cx="118783" cy="1187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9355842" y="3259249"/>
            <a:ext cx="2690831" cy="1931156"/>
            <a:chOff x="479911" y="2661496"/>
            <a:chExt cx="2690831" cy="1931156"/>
          </a:xfrm>
        </p:grpSpPr>
        <p:sp>
          <p:nvSpPr>
            <p:cNvPr id="105"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chemeClr val="accent2"/>
                  </a:solidFill>
                </a:rPr>
                <a:t>Awards</a:t>
              </a:r>
              <a:endParaRPr lang="en-US" dirty="0">
                <a:solidFill>
                  <a:schemeClr val="accent2"/>
                </a:solidFill>
              </a:endParaRPr>
            </a:p>
          </p:txBody>
        </p:sp>
        <p:sp>
          <p:nvSpPr>
            <p:cNvPr id="106" name="Content Placeholder 2"/>
            <p:cNvSpPr txBox="1">
              <a:spLocks/>
            </p:cNvSpPr>
            <p:nvPr/>
          </p:nvSpPr>
          <p:spPr>
            <a:xfrm>
              <a:off x="479911" y="2976825"/>
              <a:ext cx="2397590" cy="161582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BE1E7"/>
                </a:buClr>
                <a:defRPr sz="1800">
                  <a:solidFill>
                    <a:srgbClr val="000000"/>
                  </a:solidFill>
                  <a:uFillTx/>
                </a:defRPr>
              </a:pPr>
              <a:r>
                <a:rPr lang="en-US" altLang="en-US" sz="900" dirty="0">
                  <a:solidFill>
                    <a:schemeClr val="accent1">
                      <a:lumMod val="75000"/>
                    </a:schemeClr>
                  </a:solidFill>
                  <a:sym typeface="Arial" charset="0"/>
                </a:rPr>
                <a:t>2016 Most Innovative Cyber Security Company – CEA</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2016 Best in Breed for Mobile Endpoint  -- CDM </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2016 Most Disruptive Technology – Telecom Council</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2015 Awesome Product of the Year – Info Security</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2015 Best of the Show Award – </a:t>
              </a:r>
              <a:r>
                <a:rPr lang="en-US" altLang="en-US" sz="900" dirty="0" err="1">
                  <a:solidFill>
                    <a:schemeClr val="accent1">
                      <a:lumMod val="75000"/>
                    </a:schemeClr>
                  </a:solidFill>
                  <a:sym typeface="Arial" charset="0"/>
                </a:rPr>
                <a:t>InterOp</a:t>
              </a:r>
              <a:endParaRPr lang="en-US" altLang="en-US" sz="900" dirty="0">
                <a:solidFill>
                  <a:schemeClr val="accent1">
                    <a:lumMod val="75000"/>
                  </a:schemeClr>
                </a:solidFill>
                <a:sym typeface="Arial" charset="0"/>
              </a:endParaRPr>
            </a:p>
            <a:p>
              <a:pPr>
                <a:buClr>
                  <a:srgbClr val="DBE1E7"/>
                </a:buClr>
                <a:defRPr sz="1800">
                  <a:solidFill>
                    <a:srgbClr val="000000"/>
                  </a:solidFill>
                  <a:uFillTx/>
                </a:defRPr>
              </a:pPr>
              <a:r>
                <a:rPr lang="en-US" altLang="en-US" sz="900" dirty="0">
                  <a:solidFill>
                    <a:schemeClr val="accent1">
                      <a:lumMod val="75000"/>
                    </a:schemeClr>
                  </a:solidFill>
                  <a:sym typeface="Arial" charset="0"/>
                </a:rPr>
                <a:t>2013 Start-up of the year -- KPMG</a:t>
              </a:r>
            </a:p>
          </p:txBody>
        </p:sp>
      </p:grpSp>
      <p:sp>
        <p:nvSpPr>
          <p:cNvPr id="109" name="Rectangle 1436"/>
          <p:cNvSpPr>
            <a:spLocks noChangeArrowheads="1"/>
          </p:cNvSpPr>
          <p:nvPr/>
        </p:nvSpPr>
        <p:spPr bwMode="auto">
          <a:xfrm>
            <a:off x="7936543" y="5236822"/>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chemeClr val="accent4"/>
                </a:solidFill>
              </a:rPr>
              <a:t>Leadership</a:t>
            </a:r>
            <a:endParaRPr lang="en-US" dirty="0">
              <a:solidFill>
                <a:schemeClr val="accent4"/>
              </a:solidFill>
            </a:endParaRPr>
          </a:p>
        </p:txBody>
      </p:sp>
      <p:sp>
        <p:nvSpPr>
          <p:cNvPr id="110" name="Content Placeholder 2"/>
          <p:cNvSpPr txBox="1">
            <a:spLocks/>
          </p:cNvSpPr>
          <p:nvPr/>
        </p:nvSpPr>
        <p:spPr>
          <a:xfrm>
            <a:off x="7936543"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en-US" sz="1200" dirty="0">
                <a:solidFill>
                  <a:schemeClr val="accent1">
                    <a:lumMod val="75000"/>
                  </a:schemeClr>
                </a:solidFill>
                <a:sym typeface="Arial" charset="0"/>
              </a:rPr>
              <a:t>Leading mobile security researchers. Established the ZHA comprised of 30+ leading MNOs, OEMs, App Developers</a:t>
            </a:r>
          </a:p>
          <a:p>
            <a:pPr marL="0" lvl="0" indent="0">
              <a:spcBef>
                <a:spcPts val="0"/>
              </a:spcBef>
              <a:buNone/>
            </a:pPr>
            <a:r>
              <a:rPr lang="en-US" sz="1200" dirty="0" smtClean="0">
                <a:solidFill>
                  <a:schemeClr val="bg2"/>
                </a:solidFill>
              </a:rPr>
              <a:t>.</a:t>
            </a:r>
            <a:endParaRPr lang="en-US" sz="1200" dirty="0">
              <a:solidFill>
                <a:schemeClr val="bg2"/>
              </a:solidFill>
            </a:endParaRPr>
          </a:p>
        </p:txBody>
      </p:sp>
      <p:sp>
        <p:nvSpPr>
          <p:cNvPr id="111" name="Oval 110"/>
          <p:cNvSpPr/>
          <p:nvPr/>
        </p:nvSpPr>
        <p:spPr>
          <a:xfrm>
            <a:off x="7134684" y="5357617"/>
            <a:ext cx="118783" cy="1187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199621" y="2870132"/>
            <a:ext cx="118783" cy="11878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Elbow Connector 113"/>
          <p:cNvCxnSpPr>
            <a:stCxn id="93" idx="3"/>
            <a:endCxn id="101" idx="0"/>
          </p:cNvCxnSpPr>
          <p:nvPr/>
        </p:nvCxnSpPr>
        <p:spPr>
          <a:xfrm>
            <a:off x="5186098" y="1539475"/>
            <a:ext cx="898658" cy="252751"/>
          </a:xfrm>
          <a:prstGeom prst="bentConnector2">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89" idx="3"/>
            <a:endCxn id="103" idx="0"/>
          </p:cNvCxnSpPr>
          <p:nvPr/>
        </p:nvCxnSpPr>
        <p:spPr>
          <a:xfrm flipV="1">
            <a:off x="2880190" y="2870132"/>
            <a:ext cx="1060357" cy="573783"/>
          </a:xfrm>
          <a:prstGeom prst="bentConnector4">
            <a:avLst>
              <a:gd name="adj1" fmla="val -230"/>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stCxn id="105" idx="1"/>
            <a:endCxn id="112" idx="0"/>
          </p:cNvCxnSpPr>
          <p:nvPr/>
        </p:nvCxnSpPr>
        <p:spPr>
          <a:xfrm rot="10800000">
            <a:off x="8259014" y="2870133"/>
            <a:ext cx="1096829" cy="573783"/>
          </a:xfrm>
          <a:prstGeom prst="bentConnector4">
            <a:avLst>
              <a:gd name="adj1" fmla="val -227"/>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91" idx="3"/>
            <a:endCxn id="102" idx="2"/>
          </p:cNvCxnSpPr>
          <p:nvPr/>
        </p:nvCxnSpPr>
        <p:spPr>
          <a:xfrm flipV="1">
            <a:off x="4240465" y="5417009"/>
            <a:ext cx="716512"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09" idx="1"/>
            <a:endCxn id="111" idx="6"/>
          </p:cNvCxnSpPr>
          <p:nvPr/>
        </p:nvCxnSpPr>
        <p:spPr>
          <a:xfrm flipH="1" flipV="1">
            <a:off x="7253467" y="5417009"/>
            <a:ext cx="683076"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8265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cstate="email">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rcRect t="7800" b="7800"/>
          <a:stretch>
            <a:fillRect/>
          </a:stretch>
        </p:blipFill>
        <p:spPr>
          <a:solidFill>
            <a:schemeClr val="accent2">
              <a:lumMod val="50000"/>
            </a:schemeClr>
          </a:solidFill>
        </p:spPr>
      </p:pic>
      <p:sp>
        <p:nvSpPr>
          <p:cNvPr id="12" name="Text Placeholder 11"/>
          <p:cNvSpPr>
            <a:spLocks noGrp="1"/>
          </p:cNvSpPr>
          <p:nvPr>
            <p:ph type="body" idx="18"/>
          </p:nvPr>
        </p:nvSpPr>
        <p:spPr>
          <a:xfrm>
            <a:off x="342900" y="5413375"/>
            <a:ext cx="4572000" cy="942975"/>
          </a:xfrm>
          <a:solidFill>
            <a:schemeClr val="bg1">
              <a:alpha val="75000"/>
            </a:schemeClr>
          </a:solidFill>
        </p:spPr>
        <p:txBody>
          <a:bodyPr anchor="ctr">
            <a:normAutofit fontScale="92500" lnSpcReduction="10000"/>
          </a:bodyPr>
          <a:lstStyle/>
          <a:p>
            <a:r>
              <a:rPr lang="en-US" sz="2800" dirty="0" smtClean="0"/>
              <a:t>Ralph Browning, Director Loyalty</a:t>
            </a:r>
            <a:endParaRPr lang="en-US" sz="2800" dirty="0"/>
          </a:p>
        </p:txBody>
      </p:sp>
      <p:sp>
        <p:nvSpPr>
          <p:cNvPr id="6" name="Title 5"/>
          <p:cNvSpPr>
            <a:spLocks noGrp="1"/>
          </p:cNvSpPr>
          <p:nvPr>
            <p:ph type="title"/>
          </p:nvPr>
        </p:nvSpPr>
        <p:spPr>
          <a:xfrm>
            <a:off x="342900" y="2560638"/>
            <a:ext cx="4572000" cy="2852737"/>
          </a:xfrm>
          <a:solidFill>
            <a:schemeClr val="bg1">
              <a:alpha val="55000"/>
            </a:schemeClr>
          </a:solidFill>
        </p:spPr>
        <p:txBody>
          <a:bodyPr vert="horz" lIns="274320" tIns="91440" rIns="274320" bIns="182880" rtlCol="0" anchor="ctr">
            <a:normAutofit/>
          </a:bodyPr>
          <a:lstStyle/>
          <a:p>
            <a:r>
              <a:rPr lang="en-US" dirty="0" smtClean="0"/>
              <a:t>6. CRM</a:t>
            </a:r>
            <a:endParaRPr lang="en-US" dirty="0"/>
          </a:p>
        </p:txBody>
      </p:sp>
      <p:grpSp>
        <p:nvGrpSpPr>
          <p:cNvPr id="13" name="Group 12"/>
          <p:cNvGrpSpPr/>
          <p:nvPr/>
        </p:nvGrpSpPr>
        <p:grpSpPr>
          <a:xfrm>
            <a:off x="3429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F7D8747C-B3C6-4921-823D-5090DDB5E929}" type="datetime1">
              <a:rPr lang="en-US" smtClean="0">
                <a:solidFill>
                  <a:srgbClr val="273339">
                    <a:tint val="75000"/>
                  </a:srgbClr>
                </a:solidFill>
              </a:rPr>
              <a:t>4/13/2017</a:t>
            </a:fld>
            <a:endParaRPr lang="en-US">
              <a:solidFill>
                <a:srgbClr val="273339">
                  <a:tint val="75000"/>
                </a:srgbClr>
              </a:solidFill>
            </a:endParaRPr>
          </a:p>
        </p:txBody>
      </p:sp>
      <p:sp>
        <p:nvSpPr>
          <p:cNvPr id="7" name="Footer Placeholder 6"/>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8" name="Slide Number Placeholder 7"/>
          <p:cNvSpPr>
            <a:spLocks noGrp="1"/>
          </p:cNvSpPr>
          <p:nvPr>
            <p:ph type="sldNum" sz="quarter" idx="12"/>
          </p:nvPr>
        </p:nvSpPr>
        <p:spPr/>
        <p:txBody>
          <a:bodyPr/>
          <a:lstStyle/>
          <a:p>
            <a:fld id="{6E18DBF4-37B7-4C4F-9728-A1C100B177EE}" type="slidenum">
              <a:rPr lang="en-US" smtClean="0">
                <a:solidFill>
                  <a:srgbClr val="273339">
                    <a:tint val="75000"/>
                  </a:srgbClr>
                </a:solidFill>
              </a:rPr>
              <a:pPr/>
              <a:t>45</a:t>
            </a:fld>
            <a:endParaRPr lang="en-US">
              <a:solidFill>
                <a:srgbClr val="273339">
                  <a:tint val="75000"/>
                </a:srgbClr>
              </a:solidFill>
            </a:endParaRPr>
          </a:p>
        </p:txBody>
      </p:sp>
    </p:spTree>
    <p:extLst>
      <p:ext uri="{BB962C8B-B14F-4D97-AF65-F5344CB8AC3E}">
        <p14:creationId xmlns:p14="http://schemas.microsoft.com/office/powerpoint/2010/main" val="37416301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Services</a:t>
            </a:r>
            <a:endParaRPr lang="en-US" dirty="0"/>
          </a:p>
        </p:txBody>
      </p:sp>
      <p:sp>
        <p:nvSpPr>
          <p:cNvPr id="3" name="Date Placeholder 2"/>
          <p:cNvSpPr>
            <a:spLocks noGrp="1"/>
          </p:cNvSpPr>
          <p:nvPr>
            <p:ph type="dt" sz="half" idx="10"/>
          </p:nvPr>
        </p:nvSpPr>
        <p:spPr/>
        <p:txBody>
          <a:bodyPr/>
          <a:lstStyle/>
          <a:p>
            <a:fld id="{A8B96425-E8D6-44D2-B6D9-7E100EDE7339}"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46</a:t>
            </a:fld>
            <a:endParaRPr lang="en-US"/>
          </a:p>
        </p:txBody>
      </p:sp>
      <p:grpSp>
        <p:nvGrpSpPr>
          <p:cNvPr id="6" name="Group 5"/>
          <p:cNvGrpSpPr/>
          <p:nvPr/>
        </p:nvGrpSpPr>
        <p:grpSpPr>
          <a:xfrm>
            <a:off x="4366959" y="1547363"/>
            <a:ext cx="3458083" cy="4918749"/>
            <a:chOff x="8526463" y="4841875"/>
            <a:chExt cx="6238875" cy="8874125"/>
          </a:xfrm>
        </p:grpSpPr>
        <p:sp>
          <p:nvSpPr>
            <p:cNvPr id="7" name="Freeform 5"/>
            <p:cNvSpPr>
              <a:spLocks/>
            </p:cNvSpPr>
            <p:nvPr/>
          </p:nvSpPr>
          <p:spPr bwMode="auto">
            <a:xfrm>
              <a:off x="9510713" y="10960100"/>
              <a:ext cx="4505325" cy="1149350"/>
            </a:xfrm>
            <a:custGeom>
              <a:avLst/>
              <a:gdLst>
                <a:gd name="T0" fmla="*/ 1662 w 2838"/>
                <a:gd name="T1" fmla="*/ 48 h 724"/>
                <a:gd name="T2" fmla="*/ 1670 w 2838"/>
                <a:gd name="T3" fmla="*/ 74 h 724"/>
                <a:gd name="T4" fmla="*/ 1694 w 2838"/>
                <a:gd name="T5" fmla="*/ 120 h 724"/>
                <a:gd name="T6" fmla="*/ 1706 w 2838"/>
                <a:gd name="T7" fmla="*/ 138 h 724"/>
                <a:gd name="T8" fmla="*/ 1716 w 2838"/>
                <a:gd name="T9" fmla="*/ 176 h 724"/>
                <a:gd name="T10" fmla="*/ 1716 w 2838"/>
                <a:gd name="T11" fmla="*/ 198 h 724"/>
                <a:gd name="T12" fmla="*/ 1716 w 2838"/>
                <a:gd name="T13" fmla="*/ 202 h 724"/>
                <a:gd name="T14" fmla="*/ 1716 w 2838"/>
                <a:gd name="T15" fmla="*/ 202 h 724"/>
                <a:gd name="T16" fmla="*/ 1710 w 2838"/>
                <a:gd name="T17" fmla="*/ 224 h 724"/>
                <a:gd name="T18" fmla="*/ 1690 w 2838"/>
                <a:gd name="T19" fmla="*/ 262 h 724"/>
                <a:gd name="T20" fmla="*/ 1654 w 2838"/>
                <a:gd name="T21" fmla="*/ 290 h 724"/>
                <a:gd name="T22" fmla="*/ 1608 w 2838"/>
                <a:gd name="T23" fmla="*/ 306 h 724"/>
                <a:gd name="T24" fmla="*/ 1582 w 2838"/>
                <a:gd name="T25" fmla="*/ 308 h 724"/>
                <a:gd name="T26" fmla="*/ 1554 w 2838"/>
                <a:gd name="T27" fmla="*/ 306 h 724"/>
                <a:gd name="T28" fmla="*/ 1506 w 2838"/>
                <a:gd name="T29" fmla="*/ 288 h 724"/>
                <a:gd name="T30" fmla="*/ 1470 w 2838"/>
                <a:gd name="T31" fmla="*/ 256 h 724"/>
                <a:gd name="T32" fmla="*/ 1458 w 2838"/>
                <a:gd name="T33" fmla="*/ 236 h 724"/>
                <a:gd name="T34" fmla="*/ 1450 w 2838"/>
                <a:gd name="T35" fmla="*/ 216 h 724"/>
                <a:gd name="T36" fmla="*/ 1448 w 2838"/>
                <a:gd name="T37" fmla="*/ 192 h 724"/>
                <a:gd name="T38" fmla="*/ 1448 w 2838"/>
                <a:gd name="T39" fmla="*/ 192 h 724"/>
                <a:gd name="T40" fmla="*/ 1452 w 2838"/>
                <a:gd name="T41" fmla="*/ 154 h 724"/>
                <a:gd name="T42" fmla="*/ 1470 w 2838"/>
                <a:gd name="T43" fmla="*/ 120 h 724"/>
                <a:gd name="T44" fmla="*/ 1484 w 2838"/>
                <a:gd name="T45" fmla="*/ 98 h 724"/>
                <a:gd name="T46" fmla="*/ 1500 w 2838"/>
                <a:gd name="T47" fmla="*/ 48 h 724"/>
                <a:gd name="T48" fmla="*/ 1502 w 2838"/>
                <a:gd name="T49" fmla="*/ 0 h 724"/>
                <a:gd name="T50" fmla="*/ 60 w 2838"/>
                <a:gd name="T51" fmla="*/ 0 h 724"/>
                <a:gd name="T52" fmla="*/ 22 w 2838"/>
                <a:gd name="T53" fmla="*/ 226 h 724"/>
                <a:gd name="T54" fmla="*/ 1752 w 2838"/>
                <a:gd name="T55" fmla="*/ 724 h 724"/>
                <a:gd name="T56" fmla="*/ 1764 w 2838"/>
                <a:gd name="T57" fmla="*/ 656 h 724"/>
                <a:gd name="T58" fmla="*/ 1796 w 2838"/>
                <a:gd name="T59" fmla="*/ 506 h 724"/>
                <a:gd name="T60" fmla="*/ 1818 w 2838"/>
                <a:gd name="T61" fmla="*/ 424 h 724"/>
                <a:gd name="T62" fmla="*/ 1844 w 2838"/>
                <a:gd name="T63" fmla="*/ 350 h 724"/>
                <a:gd name="T64" fmla="*/ 1874 w 2838"/>
                <a:gd name="T65" fmla="*/ 294 h 724"/>
                <a:gd name="T66" fmla="*/ 1888 w 2838"/>
                <a:gd name="T67" fmla="*/ 276 h 724"/>
                <a:gd name="T68" fmla="*/ 1906 w 2838"/>
                <a:gd name="T69" fmla="*/ 266 h 724"/>
                <a:gd name="T70" fmla="*/ 1914 w 2838"/>
                <a:gd name="T71" fmla="*/ 264 h 724"/>
                <a:gd name="T72" fmla="*/ 1958 w 2838"/>
                <a:gd name="T73" fmla="*/ 264 h 724"/>
                <a:gd name="T74" fmla="*/ 2046 w 2838"/>
                <a:gd name="T75" fmla="*/ 282 h 724"/>
                <a:gd name="T76" fmla="*/ 2220 w 2838"/>
                <a:gd name="T77" fmla="*/ 320 h 724"/>
                <a:gd name="T78" fmla="*/ 2350 w 2838"/>
                <a:gd name="T79" fmla="*/ 342 h 724"/>
                <a:gd name="T80" fmla="*/ 2478 w 2838"/>
                <a:gd name="T81" fmla="*/ 352 h 724"/>
                <a:gd name="T82" fmla="*/ 2538 w 2838"/>
                <a:gd name="T83" fmla="*/ 350 h 724"/>
                <a:gd name="T84" fmla="*/ 2594 w 2838"/>
                <a:gd name="T85" fmla="*/ 340 h 724"/>
                <a:gd name="T86" fmla="*/ 2644 w 2838"/>
                <a:gd name="T87" fmla="*/ 324 h 724"/>
                <a:gd name="T88" fmla="*/ 2688 w 2838"/>
                <a:gd name="T89" fmla="*/ 300 h 724"/>
                <a:gd name="T90" fmla="*/ 2724 w 2838"/>
                <a:gd name="T91" fmla="*/ 266 h 724"/>
                <a:gd name="T92" fmla="*/ 2750 w 2838"/>
                <a:gd name="T93" fmla="*/ 232 h 724"/>
                <a:gd name="T94" fmla="*/ 2790 w 2838"/>
                <a:gd name="T95" fmla="*/ 162 h 724"/>
                <a:gd name="T96" fmla="*/ 2816 w 2838"/>
                <a:gd name="T97" fmla="*/ 96 h 724"/>
                <a:gd name="T98" fmla="*/ 2832 w 2838"/>
                <a:gd name="T99" fmla="*/ 32 h 724"/>
                <a:gd name="T100" fmla="*/ 1662 w 2838"/>
                <a:gd name="T10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38" h="724">
                  <a:moveTo>
                    <a:pt x="1662" y="0"/>
                  </a:moveTo>
                  <a:lnTo>
                    <a:pt x="1662" y="48"/>
                  </a:lnTo>
                  <a:lnTo>
                    <a:pt x="1670" y="74"/>
                  </a:lnTo>
                  <a:lnTo>
                    <a:pt x="1670" y="74"/>
                  </a:lnTo>
                  <a:lnTo>
                    <a:pt x="1680" y="96"/>
                  </a:lnTo>
                  <a:lnTo>
                    <a:pt x="1694" y="120"/>
                  </a:lnTo>
                  <a:lnTo>
                    <a:pt x="1694" y="120"/>
                  </a:lnTo>
                  <a:lnTo>
                    <a:pt x="1706" y="138"/>
                  </a:lnTo>
                  <a:lnTo>
                    <a:pt x="1712" y="156"/>
                  </a:lnTo>
                  <a:lnTo>
                    <a:pt x="1716" y="176"/>
                  </a:lnTo>
                  <a:lnTo>
                    <a:pt x="1716" y="198"/>
                  </a:lnTo>
                  <a:lnTo>
                    <a:pt x="1716" y="198"/>
                  </a:lnTo>
                  <a:lnTo>
                    <a:pt x="1716" y="200"/>
                  </a:lnTo>
                  <a:lnTo>
                    <a:pt x="1716" y="202"/>
                  </a:lnTo>
                  <a:lnTo>
                    <a:pt x="1716" y="202"/>
                  </a:lnTo>
                  <a:lnTo>
                    <a:pt x="1716" y="202"/>
                  </a:lnTo>
                  <a:lnTo>
                    <a:pt x="1714" y="212"/>
                  </a:lnTo>
                  <a:lnTo>
                    <a:pt x="1710" y="224"/>
                  </a:lnTo>
                  <a:lnTo>
                    <a:pt x="1702" y="244"/>
                  </a:lnTo>
                  <a:lnTo>
                    <a:pt x="1690" y="262"/>
                  </a:lnTo>
                  <a:lnTo>
                    <a:pt x="1672" y="276"/>
                  </a:lnTo>
                  <a:lnTo>
                    <a:pt x="1654" y="290"/>
                  </a:lnTo>
                  <a:lnTo>
                    <a:pt x="1632" y="300"/>
                  </a:lnTo>
                  <a:lnTo>
                    <a:pt x="1608" y="306"/>
                  </a:lnTo>
                  <a:lnTo>
                    <a:pt x="1582" y="308"/>
                  </a:lnTo>
                  <a:lnTo>
                    <a:pt x="1582" y="308"/>
                  </a:lnTo>
                  <a:lnTo>
                    <a:pt x="1568" y="308"/>
                  </a:lnTo>
                  <a:lnTo>
                    <a:pt x="1554" y="306"/>
                  </a:lnTo>
                  <a:lnTo>
                    <a:pt x="1530" y="298"/>
                  </a:lnTo>
                  <a:lnTo>
                    <a:pt x="1506" y="288"/>
                  </a:lnTo>
                  <a:lnTo>
                    <a:pt x="1486" y="274"/>
                  </a:lnTo>
                  <a:lnTo>
                    <a:pt x="1470" y="256"/>
                  </a:lnTo>
                  <a:lnTo>
                    <a:pt x="1464" y="248"/>
                  </a:lnTo>
                  <a:lnTo>
                    <a:pt x="1458" y="236"/>
                  </a:lnTo>
                  <a:lnTo>
                    <a:pt x="1454" y="226"/>
                  </a:lnTo>
                  <a:lnTo>
                    <a:pt x="1450" y="216"/>
                  </a:lnTo>
                  <a:lnTo>
                    <a:pt x="1448" y="204"/>
                  </a:lnTo>
                  <a:lnTo>
                    <a:pt x="1448" y="192"/>
                  </a:lnTo>
                  <a:lnTo>
                    <a:pt x="1448" y="192"/>
                  </a:lnTo>
                  <a:lnTo>
                    <a:pt x="1448" y="192"/>
                  </a:lnTo>
                  <a:lnTo>
                    <a:pt x="1448" y="172"/>
                  </a:lnTo>
                  <a:lnTo>
                    <a:pt x="1452" y="154"/>
                  </a:lnTo>
                  <a:lnTo>
                    <a:pt x="1460" y="136"/>
                  </a:lnTo>
                  <a:lnTo>
                    <a:pt x="1470" y="120"/>
                  </a:lnTo>
                  <a:lnTo>
                    <a:pt x="1470" y="120"/>
                  </a:lnTo>
                  <a:lnTo>
                    <a:pt x="1484" y="98"/>
                  </a:lnTo>
                  <a:lnTo>
                    <a:pt x="1492" y="78"/>
                  </a:lnTo>
                  <a:lnTo>
                    <a:pt x="1500" y="48"/>
                  </a:lnTo>
                  <a:lnTo>
                    <a:pt x="1502" y="48"/>
                  </a:lnTo>
                  <a:lnTo>
                    <a:pt x="1502" y="0"/>
                  </a:lnTo>
                  <a:lnTo>
                    <a:pt x="60" y="0"/>
                  </a:lnTo>
                  <a:lnTo>
                    <a:pt x="60" y="0"/>
                  </a:lnTo>
                  <a:lnTo>
                    <a:pt x="40" y="124"/>
                  </a:lnTo>
                  <a:lnTo>
                    <a:pt x="22" y="226"/>
                  </a:lnTo>
                  <a:lnTo>
                    <a:pt x="0" y="322"/>
                  </a:lnTo>
                  <a:lnTo>
                    <a:pt x="1752" y="724"/>
                  </a:lnTo>
                  <a:lnTo>
                    <a:pt x="1752" y="724"/>
                  </a:lnTo>
                  <a:lnTo>
                    <a:pt x="1764" y="656"/>
                  </a:lnTo>
                  <a:lnTo>
                    <a:pt x="1778" y="588"/>
                  </a:lnTo>
                  <a:lnTo>
                    <a:pt x="1796" y="506"/>
                  </a:lnTo>
                  <a:lnTo>
                    <a:pt x="1806" y="466"/>
                  </a:lnTo>
                  <a:lnTo>
                    <a:pt x="1818" y="424"/>
                  </a:lnTo>
                  <a:lnTo>
                    <a:pt x="1830" y="386"/>
                  </a:lnTo>
                  <a:lnTo>
                    <a:pt x="1844" y="350"/>
                  </a:lnTo>
                  <a:lnTo>
                    <a:pt x="1858" y="320"/>
                  </a:lnTo>
                  <a:lnTo>
                    <a:pt x="1874" y="294"/>
                  </a:lnTo>
                  <a:lnTo>
                    <a:pt x="1880" y="284"/>
                  </a:lnTo>
                  <a:lnTo>
                    <a:pt x="1888" y="276"/>
                  </a:lnTo>
                  <a:lnTo>
                    <a:pt x="1896" y="270"/>
                  </a:lnTo>
                  <a:lnTo>
                    <a:pt x="1906" y="266"/>
                  </a:lnTo>
                  <a:lnTo>
                    <a:pt x="1906" y="266"/>
                  </a:lnTo>
                  <a:lnTo>
                    <a:pt x="1914" y="264"/>
                  </a:lnTo>
                  <a:lnTo>
                    <a:pt x="1928" y="262"/>
                  </a:lnTo>
                  <a:lnTo>
                    <a:pt x="1958" y="264"/>
                  </a:lnTo>
                  <a:lnTo>
                    <a:pt x="2000" y="272"/>
                  </a:lnTo>
                  <a:lnTo>
                    <a:pt x="2046" y="282"/>
                  </a:lnTo>
                  <a:lnTo>
                    <a:pt x="2158" y="306"/>
                  </a:lnTo>
                  <a:lnTo>
                    <a:pt x="2220" y="320"/>
                  </a:lnTo>
                  <a:lnTo>
                    <a:pt x="2284" y="332"/>
                  </a:lnTo>
                  <a:lnTo>
                    <a:pt x="2350" y="342"/>
                  </a:lnTo>
                  <a:lnTo>
                    <a:pt x="2414" y="348"/>
                  </a:lnTo>
                  <a:lnTo>
                    <a:pt x="2478" y="352"/>
                  </a:lnTo>
                  <a:lnTo>
                    <a:pt x="2508" y="352"/>
                  </a:lnTo>
                  <a:lnTo>
                    <a:pt x="2538" y="350"/>
                  </a:lnTo>
                  <a:lnTo>
                    <a:pt x="2566" y="346"/>
                  </a:lnTo>
                  <a:lnTo>
                    <a:pt x="2594" y="340"/>
                  </a:lnTo>
                  <a:lnTo>
                    <a:pt x="2620" y="334"/>
                  </a:lnTo>
                  <a:lnTo>
                    <a:pt x="2644" y="324"/>
                  </a:lnTo>
                  <a:lnTo>
                    <a:pt x="2668" y="314"/>
                  </a:lnTo>
                  <a:lnTo>
                    <a:pt x="2688" y="300"/>
                  </a:lnTo>
                  <a:lnTo>
                    <a:pt x="2708" y="284"/>
                  </a:lnTo>
                  <a:lnTo>
                    <a:pt x="2724" y="266"/>
                  </a:lnTo>
                  <a:lnTo>
                    <a:pt x="2724" y="266"/>
                  </a:lnTo>
                  <a:lnTo>
                    <a:pt x="2750" y="232"/>
                  </a:lnTo>
                  <a:lnTo>
                    <a:pt x="2772" y="198"/>
                  </a:lnTo>
                  <a:lnTo>
                    <a:pt x="2790" y="162"/>
                  </a:lnTo>
                  <a:lnTo>
                    <a:pt x="2804" y="128"/>
                  </a:lnTo>
                  <a:lnTo>
                    <a:pt x="2816" y="96"/>
                  </a:lnTo>
                  <a:lnTo>
                    <a:pt x="2826" y="62"/>
                  </a:lnTo>
                  <a:lnTo>
                    <a:pt x="2832" y="32"/>
                  </a:lnTo>
                  <a:lnTo>
                    <a:pt x="2838" y="0"/>
                  </a:lnTo>
                  <a:lnTo>
                    <a:pt x="1662"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6"/>
            <p:cNvSpPr>
              <a:spLocks/>
            </p:cNvSpPr>
            <p:nvPr/>
          </p:nvSpPr>
          <p:spPr bwMode="auto">
            <a:xfrm>
              <a:off x="12723813" y="6146800"/>
              <a:ext cx="1562100" cy="1371600"/>
            </a:xfrm>
            <a:custGeom>
              <a:avLst/>
              <a:gdLst>
                <a:gd name="T0" fmla="*/ 0 w 984"/>
                <a:gd name="T1" fmla="*/ 0 h 864"/>
                <a:gd name="T2" fmla="*/ 130 w 984"/>
                <a:gd name="T3" fmla="*/ 864 h 864"/>
                <a:gd name="T4" fmla="*/ 124 w 984"/>
                <a:gd name="T5" fmla="*/ 814 h 864"/>
                <a:gd name="T6" fmla="*/ 114 w 984"/>
                <a:gd name="T7" fmla="*/ 792 h 864"/>
                <a:gd name="T8" fmla="*/ 98 w 984"/>
                <a:gd name="T9" fmla="*/ 768 h 864"/>
                <a:gd name="T10" fmla="*/ 80 w 984"/>
                <a:gd name="T11" fmla="*/ 732 h 864"/>
                <a:gd name="T12" fmla="*/ 78 w 984"/>
                <a:gd name="T13" fmla="*/ 690 h 864"/>
                <a:gd name="T14" fmla="*/ 78 w 984"/>
                <a:gd name="T15" fmla="*/ 688 h 864"/>
                <a:gd name="T16" fmla="*/ 78 w 984"/>
                <a:gd name="T17" fmla="*/ 686 h 864"/>
                <a:gd name="T18" fmla="*/ 80 w 984"/>
                <a:gd name="T19" fmla="*/ 676 h 864"/>
                <a:gd name="T20" fmla="*/ 92 w 984"/>
                <a:gd name="T21" fmla="*/ 644 h 864"/>
                <a:gd name="T22" fmla="*/ 120 w 984"/>
                <a:gd name="T23" fmla="*/ 612 h 864"/>
                <a:gd name="T24" fmla="*/ 162 w 984"/>
                <a:gd name="T25" fmla="*/ 588 h 864"/>
                <a:gd name="T26" fmla="*/ 212 w 984"/>
                <a:gd name="T27" fmla="*/ 580 h 864"/>
                <a:gd name="T28" fmla="*/ 226 w 984"/>
                <a:gd name="T29" fmla="*/ 580 h 864"/>
                <a:gd name="T30" fmla="*/ 264 w 984"/>
                <a:gd name="T31" fmla="*/ 590 h 864"/>
                <a:gd name="T32" fmla="*/ 306 w 984"/>
                <a:gd name="T33" fmla="*/ 614 h 864"/>
                <a:gd name="T34" fmla="*/ 330 w 984"/>
                <a:gd name="T35" fmla="*/ 640 h 864"/>
                <a:gd name="T36" fmla="*/ 340 w 984"/>
                <a:gd name="T37" fmla="*/ 662 h 864"/>
                <a:gd name="T38" fmla="*/ 346 w 984"/>
                <a:gd name="T39" fmla="*/ 684 h 864"/>
                <a:gd name="T40" fmla="*/ 346 w 984"/>
                <a:gd name="T41" fmla="*/ 696 h 864"/>
                <a:gd name="T42" fmla="*/ 346 w 984"/>
                <a:gd name="T43" fmla="*/ 716 h 864"/>
                <a:gd name="T44" fmla="*/ 334 w 984"/>
                <a:gd name="T45" fmla="*/ 752 h 864"/>
                <a:gd name="T46" fmla="*/ 324 w 984"/>
                <a:gd name="T47" fmla="*/ 768 h 864"/>
                <a:gd name="T48" fmla="*/ 300 w 984"/>
                <a:gd name="T49" fmla="*/ 810 h 864"/>
                <a:gd name="T50" fmla="*/ 292 w 984"/>
                <a:gd name="T51" fmla="*/ 840 h 864"/>
                <a:gd name="T52" fmla="*/ 982 w 984"/>
                <a:gd name="T53" fmla="*/ 864 h 864"/>
                <a:gd name="T54" fmla="*/ 984 w 984"/>
                <a:gd name="T55" fmla="*/ 822 h 864"/>
                <a:gd name="T56" fmla="*/ 984 w 984"/>
                <a:gd name="T57" fmla="*/ 728 h 864"/>
                <a:gd name="T58" fmla="*/ 978 w 984"/>
                <a:gd name="T59" fmla="*/ 628 h 864"/>
                <a:gd name="T60" fmla="*/ 964 w 984"/>
                <a:gd name="T61" fmla="*/ 522 h 864"/>
                <a:gd name="T62" fmla="*/ 942 w 984"/>
                <a:gd name="T63" fmla="*/ 410 h 864"/>
                <a:gd name="T64" fmla="*/ 908 w 984"/>
                <a:gd name="T65" fmla="*/ 294 h 864"/>
                <a:gd name="T66" fmla="*/ 860 w 984"/>
                <a:gd name="T67" fmla="*/ 178 h 864"/>
                <a:gd name="T68" fmla="*/ 800 w 984"/>
                <a:gd name="T69" fmla="*/ 60 h 864"/>
                <a:gd name="T70" fmla="*/ 764 w 984"/>
                <a:gd name="T71"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4" h="864">
                  <a:moveTo>
                    <a:pt x="764" y="0"/>
                  </a:moveTo>
                  <a:lnTo>
                    <a:pt x="0" y="0"/>
                  </a:lnTo>
                  <a:lnTo>
                    <a:pt x="0" y="864"/>
                  </a:lnTo>
                  <a:lnTo>
                    <a:pt x="130" y="864"/>
                  </a:lnTo>
                  <a:lnTo>
                    <a:pt x="130" y="840"/>
                  </a:lnTo>
                  <a:lnTo>
                    <a:pt x="124" y="814"/>
                  </a:lnTo>
                  <a:lnTo>
                    <a:pt x="124" y="814"/>
                  </a:lnTo>
                  <a:lnTo>
                    <a:pt x="114" y="792"/>
                  </a:lnTo>
                  <a:lnTo>
                    <a:pt x="98" y="768"/>
                  </a:lnTo>
                  <a:lnTo>
                    <a:pt x="98" y="768"/>
                  </a:lnTo>
                  <a:lnTo>
                    <a:pt x="88" y="750"/>
                  </a:lnTo>
                  <a:lnTo>
                    <a:pt x="80" y="732"/>
                  </a:lnTo>
                  <a:lnTo>
                    <a:pt x="78" y="712"/>
                  </a:lnTo>
                  <a:lnTo>
                    <a:pt x="78" y="690"/>
                  </a:lnTo>
                  <a:lnTo>
                    <a:pt x="78" y="690"/>
                  </a:lnTo>
                  <a:lnTo>
                    <a:pt x="78" y="688"/>
                  </a:lnTo>
                  <a:lnTo>
                    <a:pt x="78" y="686"/>
                  </a:lnTo>
                  <a:lnTo>
                    <a:pt x="78" y="686"/>
                  </a:lnTo>
                  <a:lnTo>
                    <a:pt x="78" y="686"/>
                  </a:lnTo>
                  <a:lnTo>
                    <a:pt x="80" y="676"/>
                  </a:lnTo>
                  <a:lnTo>
                    <a:pt x="82" y="664"/>
                  </a:lnTo>
                  <a:lnTo>
                    <a:pt x="92" y="644"/>
                  </a:lnTo>
                  <a:lnTo>
                    <a:pt x="104" y="626"/>
                  </a:lnTo>
                  <a:lnTo>
                    <a:pt x="120" y="612"/>
                  </a:lnTo>
                  <a:lnTo>
                    <a:pt x="140" y="598"/>
                  </a:lnTo>
                  <a:lnTo>
                    <a:pt x="162" y="588"/>
                  </a:lnTo>
                  <a:lnTo>
                    <a:pt x="186" y="582"/>
                  </a:lnTo>
                  <a:lnTo>
                    <a:pt x="212" y="580"/>
                  </a:lnTo>
                  <a:lnTo>
                    <a:pt x="212" y="580"/>
                  </a:lnTo>
                  <a:lnTo>
                    <a:pt x="226" y="580"/>
                  </a:lnTo>
                  <a:lnTo>
                    <a:pt x="238" y="582"/>
                  </a:lnTo>
                  <a:lnTo>
                    <a:pt x="264" y="590"/>
                  </a:lnTo>
                  <a:lnTo>
                    <a:pt x="286" y="600"/>
                  </a:lnTo>
                  <a:lnTo>
                    <a:pt x="306" y="614"/>
                  </a:lnTo>
                  <a:lnTo>
                    <a:pt x="322" y="632"/>
                  </a:lnTo>
                  <a:lnTo>
                    <a:pt x="330" y="640"/>
                  </a:lnTo>
                  <a:lnTo>
                    <a:pt x="336" y="652"/>
                  </a:lnTo>
                  <a:lnTo>
                    <a:pt x="340" y="662"/>
                  </a:lnTo>
                  <a:lnTo>
                    <a:pt x="344" y="672"/>
                  </a:lnTo>
                  <a:lnTo>
                    <a:pt x="346" y="684"/>
                  </a:lnTo>
                  <a:lnTo>
                    <a:pt x="346" y="696"/>
                  </a:lnTo>
                  <a:lnTo>
                    <a:pt x="346" y="696"/>
                  </a:lnTo>
                  <a:lnTo>
                    <a:pt x="346" y="696"/>
                  </a:lnTo>
                  <a:lnTo>
                    <a:pt x="346" y="716"/>
                  </a:lnTo>
                  <a:lnTo>
                    <a:pt x="342" y="734"/>
                  </a:lnTo>
                  <a:lnTo>
                    <a:pt x="334" y="752"/>
                  </a:lnTo>
                  <a:lnTo>
                    <a:pt x="324" y="768"/>
                  </a:lnTo>
                  <a:lnTo>
                    <a:pt x="324" y="768"/>
                  </a:lnTo>
                  <a:lnTo>
                    <a:pt x="310" y="790"/>
                  </a:lnTo>
                  <a:lnTo>
                    <a:pt x="300" y="810"/>
                  </a:lnTo>
                  <a:lnTo>
                    <a:pt x="292" y="840"/>
                  </a:lnTo>
                  <a:lnTo>
                    <a:pt x="292" y="840"/>
                  </a:lnTo>
                  <a:lnTo>
                    <a:pt x="292" y="864"/>
                  </a:lnTo>
                  <a:lnTo>
                    <a:pt x="982" y="864"/>
                  </a:lnTo>
                  <a:lnTo>
                    <a:pt x="982" y="864"/>
                  </a:lnTo>
                  <a:lnTo>
                    <a:pt x="984" y="822"/>
                  </a:lnTo>
                  <a:lnTo>
                    <a:pt x="984" y="776"/>
                  </a:lnTo>
                  <a:lnTo>
                    <a:pt x="984" y="728"/>
                  </a:lnTo>
                  <a:lnTo>
                    <a:pt x="982" y="678"/>
                  </a:lnTo>
                  <a:lnTo>
                    <a:pt x="978" y="628"/>
                  </a:lnTo>
                  <a:lnTo>
                    <a:pt x="972" y="576"/>
                  </a:lnTo>
                  <a:lnTo>
                    <a:pt x="964" y="522"/>
                  </a:lnTo>
                  <a:lnTo>
                    <a:pt x="954" y="466"/>
                  </a:lnTo>
                  <a:lnTo>
                    <a:pt x="942" y="410"/>
                  </a:lnTo>
                  <a:lnTo>
                    <a:pt x="926" y="352"/>
                  </a:lnTo>
                  <a:lnTo>
                    <a:pt x="908" y="294"/>
                  </a:lnTo>
                  <a:lnTo>
                    <a:pt x="886" y="236"/>
                  </a:lnTo>
                  <a:lnTo>
                    <a:pt x="860" y="178"/>
                  </a:lnTo>
                  <a:lnTo>
                    <a:pt x="832" y="118"/>
                  </a:lnTo>
                  <a:lnTo>
                    <a:pt x="800" y="60"/>
                  </a:lnTo>
                  <a:lnTo>
                    <a:pt x="764" y="0"/>
                  </a:lnTo>
                  <a:lnTo>
                    <a:pt x="764"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7"/>
            <p:cNvSpPr>
              <a:spLocks/>
            </p:cNvSpPr>
            <p:nvPr/>
          </p:nvSpPr>
          <p:spPr bwMode="auto">
            <a:xfrm>
              <a:off x="10209213" y="7750175"/>
              <a:ext cx="2282825" cy="1374775"/>
            </a:xfrm>
            <a:custGeom>
              <a:avLst/>
              <a:gdLst>
                <a:gd name="T0" fmla="*/ 1438 w 1438"/>
                <a:gd name="T1" fmla="*/ 0 h 866"/>
                <a:gd name="T2" fmla="*/ 0 w 1438"/>
                <a:gd name="T3" fmla="*/ 0 h 866"/>
                <a:gd name="T4" fmla="*/ 0 w 1438"/>
                <a:gd name="T5" fmla="*/ 866 h 866"/>
                <a:gd name="T6" fmla="*/ 128 w 1438"/>
                <a:gd name="T7" fmla="*/ 866 h 866"/>
                <a:gd name="T8" fmla="*/ 128 w 1438"/>
                <a:gd name="T9" fmla="*/ 822 h 866"/>
                <a:gd name="T10" fmla="*/ 122 w 1438"/>
                <a:gd name="T11" fmla="*/ 798 h 866"/>
                <a:gd name="T12" fmla="*/ 122 w 1438"/>
                <a:gd name="T13" fmla="*/ 798 h 866"/>
                <a:gd name="T14" fmla="*/ 112 w 1438"/>
                <a:gd name="T15" fmla="*/ 774 h 866"/>
                <a:gd name="T16" fmla="*/ 96 w 1438"/>
                <a:gd name="T17" fmla="*/ 752 h 866"/>
                <a:gd name="T18" fmla="*/ 96 w 1438"/>
                <a:gd name="T19" fmla="*/ 752 h 866"/>
                <a:gd name="T20" fmla="*/ 86 w 1438"/>
                <a:gd name="T21" fmla="*/ 734 h 866"/>
                <a:gd name="T22" fmla="*/ 78 w 1438"/>
                <a:gd name="T23" fmla="*/ 714 h 866"/>
                <a:gd name="T24" fmla="*/ 74 w 1438"/>
                <a:gd name="T25" fmla="*/ 694 h 866"/>
                <a:gd name="T26" fmla="*/ 76 w 1438"/>
                <a:gd name="T27" fmla="*/ 674 h 866"/>
                <a:gd name="T28" fmla="*/ 76 w 1438"/>
                <a:gd name="T29" fmla="*/ 674 h 866"/>
                <a:gd name="T30" fmla="*/ 76 w 1438"/>
                <a:gd name="T31" fmla="*/ 670 h 866"/>
                <a:gd name="T32" fmla="*/ 76 w 1438"/>
                <a:gd name="T33" fmla="*/ 670 h 866"/>
                <a:gd name="T34" fmla="*/ 76 w 1438"/>
                <a:gd name="T35" fmla="*/ 670 h 866"/>
                <a:gd name="T36" fmla="*/ 76 w 1438"/>
                <a:gd name="T37" fmla="*/ 670 h 866"/>
                <a:gd name="T38" fmla="*/ 78 w 1438"/>
                <a:gd name="T39" fmla="*/ 658 h 866"/>
                <a:gd name="T40" fmla="*/ 80 w 1438"/>
                <a:gd name="T41" fmla="*/ 648 h 866"/>
                <a:gd name="T42" fmla="*/ 88 w 1438"/>
                <a:gd name="T43" fmla="*/ 628 h 866"/>
                <a:gd name="T44" fmla="*/ 102 w 1438"/>
                <a:gd name="T45" fmla="*/ 610 h 866"/>
                <a:gd name="T46" fmla="*/ 118 w 1438"/>
                <a:gd name="T47" fmla="*/ 594 h 866"/>
                <a:gd name="T48" fmla="*/ 138 w 1438"/>
                <a:gd name="T49" fmla="*/ 582 h 866"/>
                <a:gd name="T50" fmla="*/ 160 w 1438"/>
                <a:gd name="T51" fmla="*/ 572 h 866"/>
                <a:gd name="T52" fmla="*/ 184 w 1438"/>
                <a:gd name="T53" fmla="*/ 566 h 866"/>
                <a:gd name="T54" fmla="*/ 210 w 1438"/>
                <a:gd name="T55" fmla="*/ 564 h 866"/>
                <a:gd name="T56" fmla="*/ 210 w 1438"/>
                <a:gd name="T57" fmla="*/ 564 h 866"/>
                <a:gd name="T58" fmla="*/ 222 w 1438"/>
                <a:gd name="T59" fmla="*/ 564 h 866"/>
                <a:gd name="T60" fmla="*/ 236 w 1438"/>
                <a:gd name="T61" fmla="*/ 566 h 866"/>
                <a:gd name="T62" fmla="*/ 262 w 1438"/>
                <a:gd name="T63" fmla="*/ 572 h 866"/>
                <a:gd name="T64" fmla="*/ 284 w 1438"/>
                <a:gd name="T65" fmla="*/ 582 h 866"/>
                <a:gd name="T66" fmla="*/ 304 w 1438"/>
                <a:gd name="T67" fmla="*/ 598 h 866"/>
                <a:gd name="T68" fmla="*/ 320 w 1438"/>
                <a:gd name="T69" fmla="*/ 614 h 866"/>
                <a:gd name="T70" fmla="*/ 328 w 1438"/>
                <a:gd name="T71" fmla="*/ 624 h 866"/>
                <a:gd name="T72" fmla="*/ 332 w 1438"/>
                <a:gd name="T73" fmla="*/ 634 h 866"/>
                <a:gd name="T74" fmla="*/ 338 w 1438"/>
                <a:gd name="T75" fmla="*/ 644 h 866"/>
                <a:gd name="T76" fmla="*/ 340 w 1438"/>
                <a:gd name="T77" fmla="*/ 656 h 866"/>
                <a:gd name="T78" fmla="*/ 342 w 1438"/>
                <a:gd name="T79" fmla="*/ 666 h 866"/>
                <a:gd name="T80" fmla="*/ 344 w 1438"/>
                <a:gd name="T81" fmla="*/ 678 h 866"/>
                <a:gd name="T82" fmla="*/ 344 w 1438"/>
                <a:gd name="T83" fmla="*/ 678 h 866"/>
                <a:gd name="T84" fmla="*/ 344 w 1438"/>
                <a:gd name="T85" fmla="*/ 678 h 866"/>
                <a:gd name="T86" fmla="*/ 342 w 1438"/>
                <a:gd name="T87" fmla="*/ 698 h 866"/>
                <a:gd name="T88" fmla="*/ 338 w 1438"/>
                <a:gd name="T89" fmla="*/ 718 h 866"/>
                <a:gd name="T90" fmla="*/ 332 w 1438"/>
                <a:gd name="T91" fmla="*/ 734 h 866"/>
                <a:gd name="T92" fmla="*/ 322 w 1438"/>
                <a:gd name="T93" fmla="*/ 752 h 866"/>
                <a:gd name="T94" fmla="*/ 322 w 1438"/>
                <a:gd name="T95" fmla="*/ 752 h 866"/>
                <a:gd name="T96" fmla="*/ 308 w 1438"/>
                <a:gd name="T97" fmla="*/ 772 h 866"/>
                <a:gd name="T98" fmla="*/ 298 w 1438"/>
                <a:gd name="T99" fmla="*/ 792 h 866"/>
                <a:gd name="T100" fmla="*/ 290 w 1438"/>
                <a:gd name="T101" fmla="*/ 822 h 866"/>
                <a:gd name="T102" fmla="*/ 290 w 1438"/>
                <a:gd name="T103" fmla="*/ 822 h 866"/>
                <a:gd name="T104" fmla="*/ 290 w 1438"/>
                <a:gd name="T105" fmla="*/ 866 h 866"/>
                <a:gd name="T106" fmla="*/ 1438 w 1438"/>
                <a:gd name="T107" fmla="*/ 866 h 866"/>
                <a:gd name="T108" fmla="*/ 1438 w 1438"/>
                <a:gd name="T109"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6">
                  <a:moveTo>
                    <a:pt x="1438" y="0"/>
                  </a:moveTo>
                  <a:lnTo>
                    <a:pt x="0" y="0"/>
                  </a:lnTo>
                  <a:lnTo>
                    <a:pt x="0" y="866"/>
                  </a:lnTo>
                  <a:lnTo>
                    <a:pt x="128" y="866"/>
                  </a:lnTo>
                  <a:lnTo>
                    <a:pt x="128" y="822"/>
                  </a:lnTo>
                  <a:lnTo>
                    <a:pt x="122" y="798"/>
                  </a:lnTo>
                  <a:lnTo>
                    <a:pt x="122" y="798"/>
                  </a:lnTo>
                  <a:lnTo>
                    <a:pt x="112" y="774"/>
                  </a:lnTo>
                  <a:lnTo>
                    <a:pt x="96" y="752"/>
                  </a:lnTo>
                  <a:lnTo>
                    <a:pt x="96" y="752"/>
                  </a:lnTo>
                  <a:lnTo>
                    <a:pt x="86" y="734"/>
                  </a:lnTo>
                  <a:lnTo>
                    <a:pt x="78" y="714"/>
                  </a:lnTo>
                  <a:lnTo>
                    <a:pt x="74" y="694"/>
                  </a:lnTo>
                  <a:lnTo>
                    <a:pt x="76" y="674"/>
                  </a:lnTo>
                  <a:lnTo>
                    <a:pt x="76" y="674"/>
                  </a:lnTo>
                  <a:lnTo>
                    <a:pt x="76" y="670"/>
                  </a:lnTo>
                  <a:lnTo>
                    <a:pt x="76" y="670"/>
                  </a:lnTo>
                  <a:lnTo>
                    <a:pt x="76" y="670"/>
                  </a:lnTo>
                  <a:lnTo>
                    <a:pt x="76" y="670"/>
                  </a:lnTo>
                  <a:lnTo>
                    <a:pt x="78" y="658"/>
                  </a:lnTo>
                  <a:lnTo>
                    <a:pt x="80" y="648"/>
                  </a:lnTo>
                  <a:lnTo>
                    <a:pt x="88" y="628"/>
                  </a:lnTo>
                  <a:lnTo>
                    <a:pt x="102" y="610"/>
                  </a:lnTo>
                  <a:lnTo>
                    <a:pt x="118" y="594"/>
                  </a:lnTo>
                  <a:lnTo>
                    <a:pt x="138" y="582"/>
                  </a:lnTo>
                  <a:lnTo>
                    <a:pt x="160" y="572"/>
                  </a:lnTo>
                  <a:lnTo>
                    <a:pt x="184" y="566"/>
                  </a:lnTo>
                  <a:lnTo>
                    <a:pt x="210" y="564"/>
                  </a:lnTo>
                  <a:lnTo>
                    <a:pt x="210" y="564"/>
                  </a:lnTo>
                  <a:lnTo>
                    <a:pt x="222" y="564"/>
                  </a:lnTo>
                  <a:lnTo>
                    <a:pt x="236" y="566"/>
                  </a:lnTo>
                  <a:lnTo>
                    <a:pt x="262" y="572"/>
                  </a:lnTo>
                  <a:lnTo>
                    <a:pt x="284" y="582"/>
                  </a:lnTo>
                  <a:lnTo>
                    <a:pt x="304" y="598"/>
                  </a:lnTo>
                  <a:lnTo>
                    <a:pt x="320" y="614"/>
                  </a:lnTo>
                  <a:lnTo>
                    <a:pt x="328" y="624"/>
                  </a:lnTo>
                  <a:lnTo>
                    <a:pt x="332" y="634"/>
                  </a:lnTo>
                  <a:lnTo>
                    <a:pt x="338" y="644"/>
                  </a:lnTo>
                  <a:lnTo>
                    <a:pt x="340" y="656"/>
                  </a:lnTo>
                  <a:lnTo>
                    <a:pt x="342" y="666"/>
                  </a:lnTo>
                  <a:lnTo>
                    <a:pt x="344" y="678"/>
                  </a:lnTo>
                  <a:lnTo>
                    <a:pt x="344" y="678"/>
                  </a:lnTo>
                  <a:lnTo>
                    <a:pt x="344" y="678"/>
                  </a:lnTo>
                  <a:lnTo>
                    <a:pt x="342" y="698"/>
                  </a:lnTo>
                  <a:lnTo>
                    <a:pt x="338" y="718"/>
                  </a:lnTo>
                  <a:lnTo>
                    <a:pt x="332" y="734"/>
                  </a:lnTo>
                  <a:lnTo>
                    <a:pt x="322" y="752"/>
                  </a:lnTo>
                  <a:lnTo>
                    <a:pt x="322" y="752"/>
                  </a:lnTo>
                  <a:lnTo>
                    <a:pt x="308" y="772"/>
                  </a:lnTo>
                  <a:lnTo>
                    <a:pt x="298" y="792"/>
                  </a:lnTo>
                  <a:lnTo>
                    <a:pt x="290" y="822"/>
                  </a:lnTo>
                  <a:lnTo>
                    <a:pt x="290" y="822"/>
                  </a:lnTo>
                  <a:lnTo>
                    <a:pt x="290" y="866"/>
                  </a:lnTo>
                  <a:lnTo>
                    <a:pt x="1438" y="866"/>
                  </a:lnTo>
                  <a:lnTo>
                    <a:pt x="1438" y="0"/>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p:nvSpPr>
          <p:spPr bwMode="auto">
            <a:xfrm>
              <a:off x="10209213" y="4841875"/>
              <a:ext cx="3556000" cy="1073150"/>
            </a:xfrm>
            <a:custGeom>
              <a:avLst/>
              <a:gdLst>
                <a:gd name="T0" fmla="*/ 1586 w 2240"/>
                <a:gd name="T1" fmla="*/ 198 h 676"/>
                <a:gd name="T2" fmla="*/ 1468 w 2240"/>
                <a:gd name="T3" fmla="*/ 148 h 676"/>
                <a:gd name="T4" fmla="*/ 1352 w 2240"/>
                <a:gd name="T5" fmla="*/ 106 h 676"/>
                <a:gd name="T6" fmla="*/ 1240 w 2240"/>
                <a:gd name="T7" fmla="*/ 70 h 676"/>
                <a:gd name="T8" fmla="*/ 1128 w 2240"/>
                <a:gd name="T9" fmla="*/ 44 h 676"/>
                <a:gd name="T10" fmla="*/ 1020 w 2240"/>
                <a:gd name="T11" fmla="*/ 22 h 676"/>
                <a:gd name="T12" fmla="*/ 914 w 2240"/>
                <a:gd name="T13" fmla="*/ 10 h 676"/>
                <a:gd name="T14" fmla="*/ 810 w 2240"/>
                <a:gd name="T15" fmla="*/ 2 h 676"/>
                <a:gd name="T16" fmla="*/ 710 w 2240"/>
                <a:gd name="T17" fmla="*/ 2 h 676"/>
                <a:gd name="T18" fmla="*/ 612 w 2240"/>
                <a:gd name="T19" fmla="*/ 6 h 676"/>
                <a:gd name="T20" fmla="*/ 516 w 2240"/>
                <a:gd name="T21" fmla="*/ 16 h 676"/>
                <a:gd name="T22" fmla="*/ 422 w 2240"/>
                <a:gd name="T23" fmla="*/ 32 h 676"/>
                <a:gd name="T24" fmla="*/ 332 w 2240"/>
                <a:gd name="T25" fmla="*/ 52 h 676"/>
                <a:gd name="T26" fmla="*/ 246 w 2240"/>
                <a:gd name="T27" fmla="*/ 78 h 676"/>
                <a:gd name="T28" fmla="*/ 160 w 2240"/>
                <a:gd name="T29" fmla="*/ 108 h 676"/>
                <a:gd name="T30" fmla="*/ 0 w 2240"/>
                <a:gd name="T31" fmla="*/ 178 h 676"/>
                <a:gd name="T32" fmla="*/ 1206 w 2240"/>
                <a:gd name="T33" fmla="*/ 676 h 676"/>
                <a:gd name="T34" fmla="*/ 1200 w 2240"/>
                <a:gd name="T35" fmla="*/ 566 h 676"/>
                <a:gd name="T36" fmla="*/ 1190 w 2240"/>
                <a:gd name="T37" fmla="*/ 542 h 676"/>
                <a:gd name="T38" fmla="*/ 1174 w 2240"/>
                <a:gd name="T39" fmla="*/ 520 h 676"/>
                <a:gd name="T40" fmla="*/ 1156 w 2240"/>
                <a:gd name="T41" fmla="*/ 482 h 676"/>
                <a:gd name="T42" fmla="*/ 1154 w 2240"/>
                <a:gd name="T43" fmla="*/ 440 h 676"/>
                <a:gd name="T44" fmla="*/ 1154 w 2240"/>
                <a:gd name="T45" fmla="*/ 438 h 676"/>
                <a:gd name="T46" fmla="*/ 1154 w 2240"/>
                <a:gd name="T47" fmla="*/ 438 h 676"/>
                <a:gd name="T48" fmla="*/ 1156 w 2240"/>
                <a:gd name="T49" fmla="*/ 426 h 676"/>
                <a:gd name="T50" fmla="*/ 1168 w 2240"/>
                <a:gd name="T51" fmla="*/ 396 h 676"/>
                <a:gd name="T52" fmla="*/ 1196 w 2240"/>
                <a:gd name="T53" fmla="*/ 362 h 676"/>
                <a:gd name="T54" fmla="*/ 1238 w 2240"/>
                <a:gd name="T55" fmla="*/ 340 h 676"/>
                <a:gd name="T56" fmla="*/ 1288 w 2240"/>
                <a:gd name="T57" fmla="*/ 330 h 676"/>
                <a:gd name="T58" fmla="*/ 1302 w 2240"/>
                <a:gd name="T59" fmla="*/ 332 h 676"/>
                <a:gd name="T60" fmla="*/ 1340 w 2240"/>
                <a:gd name="T61" fmla="*/ 340 h 676"/>
                <a:gd name="T62" fmla="*/ 1382 w 2240"/>
                <a:gd name="T63" fmla="*/ 364 h 676"/>
                <a:gd name="T64" fmla="*/ 1406 w 2240"/>
                <a:gd name="T65" fmla="*/ 392 h 676"/>
                <a:gd name="T66" fmla="*/ 1416 w 2240"/>
                <a:gd name="T67" fmla="*/ 412 h 676"/>
                <a:gd name="T68" fmla="*/ 1422 w 2240"/>
                <a:gd name="T69" fmla="*/ 434 h 676"/>
                <a:gd name="T70" fmla="*/ 1422 w 2240"/>
                <a:gd name="T71" fmla="*/ 446 h 676"/>
                <a:gd name="T72" fmla="*/ 1422 w 2240"/>
                <a:gd name="T73" fmla="*/ 466 h 676"/>
                <a:gd name="T74" fmla="*/ 1410 w 2240"/>
                <a:gd name="T75" fmla="*/ 502 h 676"/>
                <a:gd name="T76" fmla="*/ 1400 w 2240"/>
                <a:gd name="T77" fmla="*/ 520 h 676"/>
                <a:gd name="T78" fmla="*/ 1376 w 2240"/>
                <a:gd name="T79" fmla="*/ 560 h 676"/>
                <a:gd name="T80" fmla="*/ 1368 w 2240"/>
                <a:gd name="T81" fmla="*/ 590 h 676"/>
                <a:gd name="T82" fmla="*/ 2240 w 2240"/>
                <a:gd name="T83" fmla="*/ 676 h 676"/>
                <a:gd name="T84" fmla="*/ 2212 w 2240"/>
                <a:gd name="T85" fmla="*/ 642 h 676"/>
                <a:gd name="T86" fmla="*/ 2150 w 2240"/>
                <a:gd name="T87" fmla="*/ 578 h 676"/>
                <a:gd name="T88" fmla="*/ 2082 w 2240"/>
                <a:gd name="T89" fmla="*/ 514 h 676"/>
                <a:gd name="T90" fmla="*/ 2008 w 2240"/>
                <a:gd name="T91" fmla="*/ 452 h 676"/>
                <a:gd name="T92" fmla="*/ 1928 w 2240"/>
                <a:gd name="T93" fmla="*/ 392 h 676"/>
                <a:gd name="T94" fmla="*/ 1838 w 2240"/>
                <a:gd name="T95" fmla="*/ 334 h 676"/>
                <a:gd name="T96" fmla="*/ 1744 w 2240"/>
                <a:gd name="T97" fmla="*/ 278 h 676"/>
                <a:gd name="T98" fmla="*/ 1640 w 2240"/>
                <a:gd name="T99" fmla="*/ 224 h 676"/>
                <a:gd name="T100" fmla="*/ 1586 w 2240"/>
                <a:gd name="T101" fmla="*/ 19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40" h="676">
                  <a:moveTo>
                    <a:pt x="1586" y="198"/>
                  </a:moveTo>
                  <a:lnTo>
                    <a:pt x="1586" y="198"/>
                  </a:lnTo>
                  <a:lnTo>
                    <a:pt x="1526" y="172"/>
                  </a:lnTo>
                  <a:lnTo>
                    <a:pt x="1468" y="148"/>
                  </a:lnTo>
                  <a:lnTo>
                    <a:pt x="1410" y="126"/>
                  </a:lnTo>
                  <a:lnTo>
                    <a:pt x="1352" y="106"/>
                  </a:lnTo>
                  <a:lnTo>
                    <a:pt x="1296" y="88"/>
                  </a:lnTo>
                  <a:lnTo>
                    <a:pt x="1240" y="70"/>
                  </a:lnTo>
                  <a:lnTo>
                    <a:pt x="1184" y="56"/>
                  </a:lnTo>
                  <a:lnTo>
                    <a:pt x="1128" y="44"/>
                  </a:lnTo>
                  <a:lnTo>
                    <a:pt x="1074" y="32"/>
                  </a:lnTo>
                  <a:lnTo>
                    <a:pt x="1020" y="22"/>
                  </a:lnTo>
                  <a:lnTo>
                    <a:pt x="966" y="16"/>
                  </a:lnTo>
                  <a:lnTo>
                    <a:pt x="914" y="10"/>
                  </a:lnTo>
                  <a:lnTo>
                    <a:pt x="862" y="4"/>
                  </a:lnTo>
                  <a:lnTo>
                    <a:pt x="810" y="2"/>
                  </a:lnTo>
                  <a:lnTo>
                    <a:pt x="760" y="0"/>
                  </a:lnTo>
                  <a:lnTo>
                    <a:pt x="710" y="2"/>
                  </a:lnTo>
                  <a:lnTo>
                    <a:pt x="660" y="2"/>
                  </a:lnTo>
                  <a:lnTo>
                    <a:pt x="612" y="6"/>
                  </a:lnTo>
                  <a:lnTo>
                    <a:pt x="564" y="10"/>
                  </a:lnTo>
                  <a:lnTo>
                    <a:pt x="516" y="16"/>
                  </a:lnTo>
                  <a:lnTo>
                    <a:pt x="470" y="24"/>
                  </a:lnTo>
                  <a:lnTo>
                    <a:pt x="422" y="32"/>
                  </a:lnTo>
                  <a:lnTo>
                    <a:pt x="378" y="42"/>
                  </a:lnTo>
                  <a:lnTo>
                    <a:pt x="332" y="52"/>
                  </a:lnTo>
                  <a:lnTo>
                    <a:pt x="288" y="64"/>
                  </a:lnTo>
                  <a:lnTo>
                    <a:pt x="246" y="78"/>
                  </a:lnTo>
                  <a:lnTo>
                    <a:pt x="202" y="92"/>
                  </a:lnTo>
                  <a:lnTo>
                    <a:pt x="160" y="108"/>
                  </a:lnTo>
                  <a:lnTo>
                    <a:pt x="78" y="142"/>
                  </a:lnTo>
                  <a:lnTo>
                    <a:pt x="0" y="178"/>
                  </a:lnTo>
                  <a:lnTo>
                    <a:pt x="0" y="676"/>
                  </a:lnTo>
                  <a:lnTo>
                    <a:pt x="1206" y="676"/>
                  </a:lnTo>
                  <a:lnTo>
                    <a:pt x="1206" y="590"/>
                  </a:lnTo>
                  <a:lnTo>
                    <a:pt x="1200" y="566"/>
                  </a:lnTo>
                  <a:lnTo>
                    <a:pt x="1200" y="566"/>
                  </a:lnTo>
                  <a:lnTo>
                    <a:pt x="1190" y="542"/>
                  </a:lnTo>
                  <a:lnTo>
                    <a:pt x="1174" y="520"/>
                  </a:lnTo>
                  <a:lnTo>
                    <a:pt x="1174" y="520"/>
                  </a:lnTo>
                  <a:lnTo>
                    <a:pt x="1164" y="502"/>
                  </a:lnTo>
                  <a:lnTo>
                    <a:pt x="1156" y="482"/>
                  </a:lnTo>
                  <a:lnTo>
                    <a:pt x="1154" y="462"/>
                  </a:lnTo>
                  <a:lnTo>
                    <a:pt x="1154" y="440"/>
                  </a:lnTo>
                  <a:lnTo>
                    <a:pt x="1154" y="440"/>
                  </a:lnTo>
                  <a:lnTo>
                    <a:pt x="1154" y="438"/>
                  </a:lnTo>
                  <a:lnTo>
                    <a:pt x="1154" y="438"/>
                  </a:lnTo>
                  <a:lnTo>
                    <a:pt x="1154" y="438"/>
                  </a:lnTo>
                  <a:lnTo>
                    <a:pt x="1154" y="438"/>
                  </a:lnTo>
                  <a:lnTo>
                    <a:pt x="1156" y="426"/>
                  </a:lnTo>
                  <a:lnTo>
                    <a:pt x="1158" y="416"/>
                  </a:lnTo>
                  <a:lnTo>
                    <a:pt x="1168" y="396"/>
                  </a:lnTo>
                  <a:lnTo>
                    <a:pt x="1180" y="378"/>
                  </a:lnTo>
                  <a:lnTo>
                    <a:pt x="1196" y="362"/>
                  </a:lnTo>
                  <a:lnTo>
                    <a:pt x="1216" y="348"/>
                  </a:lnTo>
                  <a:lnTo>
                    <a:pt x="1238" y="340"/>
                  </a:lnTo>
                  <a:lnTo>
                    <a:pt x="1262" y="334"/>
                  </a:lnTo>
                  <a:lnTo>
                    <a:pt x="1288" y="330"/>
                  </a:lnTo>
                  <a:lnTo>
                    <a:pt x="1288" y="330"/>
                  </a:lnTo>
                  <a:lnTo>
                    <a:pt x="1302" y="332"/>
                  </a:lnTo>
                  <a:lnTo>
                    <a:pt x="1314" y="334"/>
                  </a:lnTo>
                  <a:lnTo>
                    <a:pt x="1340" y="340"/>
                  </a:lnTo>
                  <a:lnTo>
                    <a:pt x="1362" y="350"/>
                  </a:lnTo>
                  <a:lnTo>
                    <a:pt x="1382" y="364"/>
                  </a:lnTo>
                  <a:lnTo>
                    <a:pt x="1398" y="382"/>
                  </a:lnTo>
                  <a:lnTo>
                    <a:pt x="1406" y="392"/>
                  </a:lnTo>
                  <a:lnTo>
                    <a:pt x="1412" y="402"/>
                  </a:lnTo>
                  <a:lnTo>
                    <a:pt x="1416" y="412"/>
                  </a:lnTo>
                  <a:lnTo>
                    <a:pt x="1420" y="424"/>
                  </a:lnTo>
                  <a:lnTo>
                    <a:pt x="1422" y="434"/>
                  </a:lnTo>
                  <a:lnTo>
                    <a:pt x="1422" y="446"/>
                  </a:lnTo>
                  <a:lnTo>
                    <a:pt x="1422" y="446"/>
                  </a:lnTo>
                  <a:lnTo>
                    <a:pt x="1422" y="446"/>
                  </a:lnTo>
                  <a:lnTo>
                    <a:pt x="1422" y="466"/>
                  </a:lnTo>
                  <a:lnTo>
                    <a:pt x="1418" y="484"/>
                  </a:lnTo>
                  <a:lnTo>
                    <a:pt x="1410" y="502"/>
                  </a:lnTo>
                  <a:lnTo>
                    <a:pt x="1400" y="520"/>
                  </a:lnTo>
                  <a:lnTo>
                    <a:pt x="1400" y="520"/>
                  </a:lnTo>
                  <a:lnTo>
                    <a:pt x="1386" y="540"/>
                  </a:lnTo>
                  <a:lnTo>
                    <a:pt x="1376" y="560"/>
                  </a:lnTo>
                  <a:lnTo>
                    <a:pt x="1368" y="590"/>
                  </a:lnTo>
                  <a:lnTo>
                    <a:pt x="1368" y="590"/>
                  </a:lnTo>
                  <a:lnTo>
                    <a:pt x="1368" y="676"/>
                  </a:lnTo>
                  <a:lnTo>
                    <a:pt x="2240" y="676"/>
                  </a:lnTo>
                  <a:lnTo>
                    <a:pt x="2240" y="676"/>
                  </a:lnTo>
                  <a:lnTo>
                    <a:pt x="2212" y="642"/>
                  </a:lnTo>
                  <a:lnTo>
                    <a:pt x="2182" y="610"/>
                  </a:lnTo>
                  <a:lnTo>
                    <a:pt x="2150" y="578"/>
                  </a:lnTo>
                  <a:lnTo>
                    <a:pt x="2116" y="546"/>
                  </a:lnTo>
                  <a:lnTo>
                    <a:pt x="2082" y="514"/>
                  </a:lnTo>
                  <a:lnTo>
                    <a:pt x="2046" y="484"/>
                  </a:lnTo>
                  <a:lnTo>
                    <a:pt x="2008" y="452"/>
                  </a:lnTo>
                  <a:lnTo>
                    <a:pt x="1968" y="422"/>
                  </a:lnTo>
                  <a:lnTo>
                    <a:pt x="1928" y="392"/>
                  </a:lnTo>
                  <a:lnTo>
                    <a:pt x="1884" y="364"/>
                  </a:lnTo>
                  <a:lnTo>
                    <a:pt x="1838" y="334"/>
                  </a:lnTo>
                  <a:lnTo>
                    <a:pt x="1792" y="306"/>
                  </a:lnTo>
                  <a:lnTo>
                    <a:pt x="1744" y="278"/>
                  </a:lnTo>
                  <a:lnTo>
                    <a:pt x="1692" y="252"/>
                  </a:lnTo>
                  <a:lnTo>
                    <a:pt x="1640" y="224"/>
                  </a:lnTo>
                  <a:lnTo>
                    <a:pt x="1586" y="198"/>
                  </a:lnTo>
                  <a:lnTo>
                    <a:pt x="1586" y="19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11"/>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12"/>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13"/>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4"/>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19"/>
            <p:cNvSpPr>
              <a:spLocks/>
            </p:cNvSpPr>
            <p:nvPr/>
          </p:nvSpPr>
          <p:spPr bwMode="auto">
            <a:xfrm>
              <a:off x="8526463" y="7750175"/>
              <a:ext cx="1447800" cy="1374775"/>
            </a:xfrm>
            <a:custGeom>
              <a:avLst/>
              <a:gdLst>
                <a:gd name="T0" fmla="*/ 912 w 912"/>
                <a:gd name="T1" fmla="*/ 0 h 866"/>
                <a:gd name="T2" fmla="*/ 2 w 912"/>
                <a:gd name="T3" fmla="*/ 0 h 866"/>
                <a:gd name="T4" fmla="*/ 2 w 912"/>
                <a:gd name="T5" fmla="*/ 0 h 866"/>
                <a:gd name="T6" fmla="*/ 0 w 912"/>
                <a:gd name="T7" fmla="*/ 52 h 866"/>
                <a:gd name="T8" fmla="*/ 0 w 912"/>
                <a:gd name="T9" fmla="*/ 104 h 866"/>
                <a:gd name="T10" fmla="*/ 2 w 912"/>
                <a:gd name="T11" fmla="*/ 156 h 866"/>
                <a:gd name="T12" fmla="*/ 6 w 912"/>
                <a:gd name="T13" fmla="*/ 208 h 866"/>
                <a:gd name="T14" fmla="*/ 10 w 912"/>
                <a:gd name="T15" fmla="*/ 262 h 866"/>
                <a:gd name="T16" fmla="*/ 16 w 912"/>
                <a:gd name="T17" fmla="*/ 314 h 866"/>
                <a:gd name="T18" fmla="*/ 24 w 912"/>
                <a:gd name="T19" fmla="*/ 368 h 866"/>
                <a:gd name="T20" fmla="*/ 34 w 912"/>
                <a:gd name="T21" fmla="*/ 422 h 866"/>
                <a:gd name="T22" fmla="*/ 46 w 912"/>
                <a:gd name="T23" fmla="*/ 478 h 866"/>
                <a:gd name="T24" fmla="*/ 58 w 912"/>
                <a:gd name="T25" fmla="*/ 532 h 866"/>
                <a:gd name="T26" fmla="*/ 74 w 912"/>
                <a:gd name="T27" fmla="*/ 586 h 866"/>
                <a:gd name="T28" fmla="*/ 92 w 912"/>
                <a:gd name="T29" fmla="*/ 642 h 866"/>
                <a:gd name="T30" fmla="*/ 110 w 912"/>
                <a:gd name="T31" fmla="*/ 698 h 866"/>
                <a:gd name="T32" fmla="*/ 132 w 912"/>
                <a:gd name="T33" fmla="*/ 754 h 866"/>
                <a:gd name="T34" fmla="*/ 156 w 912"/>
                <a:gd name="T35" fmla="*/ 810 h 866"/>
                <a:gd name="T36" fmla="*/ 182 w 912"/>
                <a:gd name="T37" fmla="*/ 866 h 866"/>
                <a:gd name="T38" fmla="*/ 912 w 912"/>
                <a:gd name="T39" fmla="*/ 866 h 866"/>
                <a:gd name="T40" fmla="*/ 912 w 912"/>
                <a:gd name="T41"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 h="866">
                  <a:moveTo>
                    <a:pt x="912" y="0"/>
                  </a:moveTo>
                  <a:lnTo>
                    <a:pt x="2" y="0"/>
                  </a:lnTo>
                  <a:lnTo>
                    <a:pt x="2" y="0"/>
                  </a:lnTo>
                  <a:lnTo>
                    <a:pt x="0" y="52"/>
                  </a:lnTo>
                  <a:lnTo>
                    <a:pt x="0" y="104"/>
                  </a:lnTo>
                  <a:lnTo>
                    <a:pt x="2" y="156"/>
                  </a:lnTo>
                  <a:lnTo>
                    <a:pt x="6" y="208"/>
                  </a:lnTo>
                  <a:lnTo>
                    <a:pt x="10" y="262"/>
                  </a:lnTo>
                  <a:lnTo>
                    <a:pt x="16" y="314"/>
                  </a:lnTo>
                  <a:lnTo>
                    <a:pt x="24" y="368"/>
                  </a:lnTo>
                  <a:lnTo>
                    <a:pt x="34" y="422"/>
                  </a:lnTo>
                  <a:lnTo>
                    <a:pt x="46" y="478"/>
                  </a:lnTo>
                  <a:lnTo>
                    <a:pt x="58" y="532"/>
                  </a:lnTo>
                  <a:lnTo>
                    <a:pt x="74" y="586"/>
                  </a:lnTo>
                  <a:lnTo>
                    <a:pt x="92" y="642"/>
                  </a:lnTo>
                  <a:lnTo>
                    <a:pt x="110" y="698"/>
                  </a:lnTo>
                  <a:lnTo>
                    <a:pt x="132" y="754"/>
                  </a:lnTo>
                  <a:lnTo>
                    <a:pt x="156" y="810"/>
                  </a:lnTo>
                  <a:lnTo>
                    <a:pt x="182" y="866"/>
                  </a:lnTo>
                  <a:lnTo>
                    <a:pt x="912" y="866"/>
                  </a:lnTo>
                  <a:lnTo>
                    <a:pt x="91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21"/>
            <p:cNvSpPr>
              <a:spLocks/>
            </p:cNvSpPr>
            <p:nvPr/>
          </p:nvSpPr>
          <p:spPr bwMode="auto">
            <a:xfrm>
              <a:off x="9564688" y="9356725"/>
              <a:ext cx="1631950" cy="1371600"/>
            </a:xfrm>
            <a:custGeom>
              <a:avLst/>
              <a:gdLst>
                <a:gd name="T0" fmla="*/ 1028 w 1028"/>
                <a:gd name="T1" fmla="*/ 0 h 864"/>
                <a:gd name="T2" fmla="*/ 1028 w 1028"/>
                <a:gd name="T3" fmla="*/ 0 h 864"/>
                <a:gd name="T4" fmla="*/ 0 w 1028"/>
                <a:gd name="T5" fmla="*/ 496 h 864"/>
                <a:gd name="T6" fmla="*/ 0 w 1028"/>
                <a:gd name="T7" fmla="*/ 496 h 864"/>
                <a:gd name="T8" fmla="*/ 12 w 1028"/>
                <a:gd name="T9" fmla="*/ 512 h 864"/>
                <a:gd name="T10" fmla="*/ 24 w 1028"/>
                <a:gd name="T11" fmla="*/ 532 h 864"/>
                <a:gd name="T12" fmla="*/ 32 w 1028"/>
                <a:gd name="T13" fmla="*/ 556 h 864"/>
                <a:gd name="T14" fmla="*/ 40 w 1028"/>
                <a:gd name="T15" fmla="*/ 584 h 864"/>
                <a:gd name="T16" fmla="*/ 44 w 1028"/>
                <a:gd name="T17" fmla="*/ 614 h 864"/>
                <a:gd name="T18" fmla="*/ 48 w 1028"/>
                <a:gd name="T19" fmla="*/ 648 h 864"/>
                <a:gd name="T20" fmla="*/ 50 w 1028"/>
                <a:gd name="T21" fmla="*/ 682 h 864"/>
                <a:gd name="T22" fmla="*/ 50 w 1028"/>
                <a:gd name="T23" fmla="*/ 720 h 864"/>
                <a:gd name="T24" fmla="*/ 50 w 1028"/>
                <a:gd name="T25" fmla="*/ 720 h 864"/>
                <a:gd name="T26" fmla="*/ 48 w 1028"/>
                <a:gd name="T27" fmla="*/ 790 h 864"/>
                <a:gd name="T28" fmla="*/ 44 w 1028"/>
                <a:gd name="T29" fmla="*/ 864 h 864"/>
                <a:gd name="T30" fmla="*/ 1028 w 1028"/>
                <a:gd name="T31" fmla="*/ 864 h 864"/>
                <a:gd name="T32" fmla="*/ 1028 w 1028"/>
                <a:gd name="T3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8" h="864">
                  <a:moveTo>
                    <a:pt x="1028" y="0"/>
                  </a:moveTo>
                  <a:lnTo>
                    <a:pt x="1028" y="0"/>
                  </a:lnTo>
                  <a:lnTo>
                    <a:pt x="0" y="496"/>
                  </a:lnTo>
                  <a:lnTo>
                    <a:pt x="0" y="496"/>
                  </a:lnTo>
                  <a:lnTo>
                    <a:pt x="12" y="512"/>
                  </a:lnTo>
                  <a:lnTo>
                    <a:pt x="24" y="532"/>
                  </a:lnTo>
                  <a:lnTo>
                    <a:pt x="32" y="556"/>
                  </a:lnTo>
                  <a:lnTo>
                    <a:pt x="40" y="584"/>
                  </a:lnTo>
                  <a:lnTo>
                    <a:pt x="44" y="614"/>
                  </a:lnTo>
                  <a:lnTo>
                    <a:pt x="48" y="648"/>
                  </a:lnTo>
                  <a:lnTo>
                    <a:pt x="50" y="682"/>
                  </a:lnTo>
                  <a:lnTo>
                    <a:pt x="50" y="720"/>
                  </a:lnTo>
                  <a:lnTo>
                    <a:pt x="50" y="720"/>
                  </a:lnTo>
                  <a:lnTo>
                    <a:pt x="48" y="790"/>
                  </a:lnTo>
                  <a:lnTo>
                    <a:pt x="44" y="864"/>
                  </a:lnTo>
                  <a:lnTo>
                    <a:pt x="1028" y="864"/>
                  </a:lnTo>
                  <a:lnTo>
                    <a:pt x="10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22"/>
            <p:cNvSpPr>
              <a:spLocks/>
            </p:cNvSpPr>
            <p:nvPr/>
          </p:nvSpPr>
          <p:spPr bwMode="auto">
            <a:xfrm>
              <a:off x="9228138" y="5257800"/>
              <a:ext cx="746125" cy="657225"/>
            </a:xfrm>
            <a:custGeom>
              <a:avLst/>
              <a:gdLst>
                <a:gd name="T0" fmla="*/ 470 w 470"/>
                <a:gd name="T1" fmla="*/ 414 h 414"/>
                <a:gd name="T2" fmla="*/ 470 w 470"/>
                <a:gd name="T3" fmla="*/ 0 h 414"/>
                <a:gd name="T4" fmla="*/ 470 w 470"/>
                <a:gd name="T5" fmla="*/ 0 h 414"/>
                <a:gd name="T6" fmla="*/ 402 w 470"/>
                <a:gd name="T7" fmla="*/ 44 h 414"/>
                <a:gd name="T8" fmla="*/ 336 w 470"/>
                <a:gd name="T9" fmla="*/ 92 h 414"/>
                <a:gd name="T10" fmla="*/ 272 w 470"/>
                <a:gd name="T11" fmla="*/ 142 h 414"/>
                <a:gd name="T12" fmla="*/ 212 w 470"/>
                <a:gd name="T13" fmla="*/ 194 h 414"/>
                <a:gd name="T14" fmla="*/ 154 w 470"/>
                <a:gd name="T15" fmla="*/ 248 h 414"/>
                <a:gd name="T16" fmla="*/ 100 w 470"/>
                <a:gd name="T17" fmla="*/ 302 h 414"/>
                <a:gd name="T18" fmla="*/ 48 w 470"/>
                <a:gd name="T19" fmla="*/ 358 h 414"/>
                <a:gd name="T20" fmla="*/ 0 w 470"/>
                <a:gd name="T21" fmla="*/ 414 h 414"/>
                <a:gd name="T22" fmla="*/ 470 w 470"/>
                <a:gd name="T23"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14">
                  <a:moveTo>
                    <a:pt x="470" y="414"/>
                  </a:moveTo>
                  <a:lnTo>
                    <a:pt x="470" y="0"/>
                  </a:lnTo>
                  <a:lnTo>
                    <a:pt x="470" y="0"/>
                  </a:lnTo>
                  <a:lnTo>
                    <a:pt x="402" y="44"/>
                  </a:lnTo>
                  <a:lnTo>
                    <a:pt x="336" y="92"/>
                  </a:lnTo>
                  <a:lnTo>
                    <a:pt x="272" y="142"/>
                  </a:lnTo>
                  <a:lnTo>
                    <a:pt x="212" y="194"/>
                  </a:lnTo>
                  <a:lnTo>
                    <a:pt x="154" y="248"/>
                  </a:lnTo>
                  <a:lnTo>
                    <a:pt x="100" y="302"/>
                  </a:lnTo>
                  <a:lnTo>
                    <a:pt x="48" y="358"/>
                  </a:lnTo>
                  <a:lnTo>
                    <a:pt x="0" y="414"/>
                  </a:lnTo>
                  <a:lnTo>
                    <a:pt x="470" y="41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24"/>
            <p:cNvSpPr>
              <a:spLocks/>
            </p:cNvSpPr>
            <p:nvPr/>
          </p:nvSpPr>
          <p:spPr bwMode="auto">
            <a:xfrm>
              <a:off x="10209213" y="6146800"/>
              <a:ext cx="1955800" cy="1371600"/>
            </a:xfrm>
            <a:custGeom>
              <a:avLst/>
              <a:gdLst>
                <a:gd name="T0" fmla="*/ 1232 w 1232"/>
                <a:gd name="T1" fmla="*/ 0 h 864"/>
                <a:gd name="T2" fmla="*/ 0 w 1232"/>
                <a:gd name="T3" fmla="*/ 0 h 864"/>
                <a:gd name="T4" fmla="*/ 0 w 1232"/>
                <a:gd name="T5" fmla="*/ 864 h 864"/>
                <a:gd name="T6" fmla="*/ 748 w 1232"/>
                <a:gd name="T7" fmla="*/ 864 h 864"/>
                <a:gd name="T8" fmla="*/ 1232 w 1232"/>
                <a:gd name="T9" fmla="*/ 0 h 864"/>
              </a:gdLst>
              <a:ahLst/>
              <a:cxnLst>
                <a:cxn ang="0">
                  <a:pos x="T0" y="T1"/>
                </a:cxn>
                <a:cxn ang="0">
                  <a:pos x="T2" y="T3"/>
                </a:cxn>
                <a:cxn ang="0">
                  <a:pos x="T4" y="T5"/>
                </a:cxn>
                <a:cxn ang="0">
                  <a:pos x="T6" y="T7"/>
                </a:cxn>
                <a:cxn ang="0">
                  <a:pos x="T8" y="T9"/>
                </a:cxn>
              </a:cxnLst>
              <a:rect l="0" t="0" r="r" b="b"/>
              <a:pathLst>
                <a:path w="1232" h="864">
                  <a:moveTo>
                    <a:pt x="1232" y="0"/>
                  </a:moveTo>
                  <a:lnTo>
                    <a:pt x="0" y="0"/>
                  </a:lnTo>
                  <a:lnTo>
                    <a:pt x="0" y="864"/>
                  </a:lnTo>
                  <a:lnTo>
                    <a:pt x="748" y="864"/>
                  </a:lnTo>
                  <a:lnTo>
                    <a:pt x="12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26"/>
            <p:cNvSpPr>
              <a:spLocks/>
            </p:cNvSpPr>
            <p:nvPr/>
          </p:nvSpPr>
          <p:spPr bwMode="auto">
            <a:xfrm>
              <a:off x="8551863" y="12058650"/>
              <a:ext cx="4705350" cy="1657350"/>
            </a:xfrm>
            <a:custGeom>
              <a:avLst/>
              <a:gdLst>
                <a:gd name="T0" fmla="*/ 0 w 2964"/>
                <a:gd name="T1" fmla="*/ 1044 h 1044"/>
                <a:gd name="T2" fmla="*/ 386 w 2964"/>
                <a:gd name="T3" fmla="*/ 0 h 1044"/>
                <a:gd name="T4" fmla="*/ 2482 w 2964"/>
                <a:gd name="T5" fmla="*/ 450 h 1044"/>
                <a:gd name="T6" fmla="*/ 2482 w 2964"/>
                <a:gd name="T7" fmla="*/ 376 h 1044"/>
                <a:gd name="T8" fmla="*/ 2964 w 2964"/>
                <a:gd name="T9" fmla="*/ 1044 h 1044"/>
                <a:gd name="T10" fmla="*/ 0 w 2964"/>
                <a:gd name="T11" fmla="*/ 1044 h 1044"/>
              </a:gdLst>
              <a:ahLst/>
              <a:cxnLst>
                <a:cxn ang="0">
                  <a:pos x="T0" y="T1"/>
                </a:cxn>
                <a:cxn ang="0">
                  <a:pos x="T2" y="T3"/>
                </a:cxn>
                <a:cxn ang="0">
                  <a:pos x="T4" y="T5"/>
                </a:cxn>
                <a:cxn ang="0">
                  <a:pos x="T6" y="T7"/>
                </a:cxn>
                <a:cxn ang="0">
                  <a:pos x="T8" y="T9"/>
                </a:cxn>
                <a:cxn ang="0">
                  <a:pos x="T10" y="T11"/>
                </a:cxn>
              </a:cxnLst>
              <a:rect l="0" t="0" r="r" b="b"/>
              <a:pathLst>
                <a:path w="2964" h="1044">
                  <a:moveTo>
                    <a:pt x="0" y="1044"/>
                  </a:moveTo>
                  <a:lnTo>
                    <a:pt x="386" y="0"/>
                  </a:lnTo>
                  <a:lnTo>
                    <a:pt x="2482" y="450"/>
                  </a:lnTo>
                  <a:lnTo>
                    <a:pt x="2482" y="376"/>
                  </a:lnTo>
                  <a:lnTo>
                    <a:pt x="2964" y="1044"/>
                  </a:lnTo>
                  <a:lnTo>
                    <a:pt x="0" y="104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27"/>
            <p:cNvSpPr>
              <a:spLocks/>
            </p:cNvSpPr>
            <p:nvPr/>
          </p:nvSpPr>
          <p:spPr bwMode="auto">
            <a:xfrm>
              <a:off x="9164638" y="11229975"/>
              <a:ext cx="3327400" cy="1543050"/>
            </a:xfrm>
            <a:custGeom>
              <a:avLst/>
              <a:gdLst>
                <a:gd name="T0" fmla="*/ 2096 w 2096"/>
                <a:gd name="T1" fmla="*/ 972 h 972"/>
                <a:gd name="T2" fmla="*/ 0 w 2096"/>
                <a:gd name="T3" fmla="*/ 522 h 972"/>
                <a:gd name="T4" fmla="*/ 176 w 2096"/>
                <a:gd name="T5" fmla="*/ 0 h 972"/>
                <a:gd name="T6" fmla="*/ 2096 w 2096"/>
                <a:gd name="T7" fmla="*/ 448 h 972"/>
                <a:gd name="T8" fmla="*/ 2096 w 2096"/>
                <a:gd name="T9" fmla="*/ 972 h 972"/>
              </a:gdLst>
              <a:ahLst/>
              <a:cxnLst>
                <a:cxn ang="0">
                  <a:pos x="T0" y="T1"/>
                </a:cxn>
                <a:cxn ang="0">
                  <a:pos x="T2" y="T3"/>
                </a:cxn>
                <a:cxn ang="0">
                  <a:pos x="T4" y="T5"/>
                </a:cxn>
                <a:cxn ang="0">
                  <a:pos x="T6" y="T7"/>
                </a:cxn>
                <a:cxn ang="0">
                  <a:pos x="T8" y="T9"/>
                </a:cxn>
              </a:cxnLst>
              <a:rect l="0" t="0" r="r" b="b"/>
              <a:pathLst>
                <a:path w="2096" h="972">
                  <a:moveTo>
                    <a:pt x="2096" y="972"/>
                  </a:moveTo>
                  <a:lnTo>
                    <a:pt x="0" y="522"/>
                  </a:lnTo>
                  <a:lnTo>
                    <a:pt x="176" y="0"/>
                  </a:lnTo>
                  <a:lnTo>
                    <a:pt x="2096" y="448"/>
                  </a:lnTo>
                  <a:lnTo>
                    <a:pt x="2096" y="972"/>
                  </a:lnTo>
                  <a:close/>
                </a:path>
              </a:pathLst>
            </a:custGeom>
            <a:solidFill>
              <a:srgbClr val="6F6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831"/>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832"/>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835"/>
            <p:cNvSpPr>
              <a:spLocks/>
            </p:cNvSpPr>
            <p:nvPr/>
          </p:nvSpPr>
          <p:spPr bwMode="auto">
            <a:xfrm>
              <a:off x="12914313" y="7127875"/>
              <a:ext cx="288925" cy="711200"/>
            </a:xfrm>
            <a:custGeom>
              <a:avLst/>
              <a:gdLst>
                <a:gd name="T0" fmla="*/ 138 w 182"/>
                <a:gd name="T1" fmla="*/ 186 h 448"/>
                <a:gd name="T2" fmla="*/ 136 w 182"/>
                <a:gd name="T3" fmla="*/ 186 h 448"/>
                <a:gd name="T4" fmla="*/ 136 w 182"/>
                <a:gd name="T5" fmla="*/ 186 h 448"/>
                <a:gd name="T6" fmla="*/ 142 w 182"/>
                <a:gd name="T7" fmla="*/ 172 h 448"/>
                <a:gd name="T8" fmla="*/ 150 w 182"/>
                <a:gd name="T9" fmla="*/ 158 h 448"/>
                <a:gd name="T10" fmla="*/ 156 w 182"/>
                <a:gd name="T11" fmla="*/ 146 h 448"/>
                <a:gd name="T12" fmla="*/ 168 w 182"/>
                <a:gd name="T13" fmla="*/ 130 h 448"/>
                <a:gd name="T14" fmla="*/ 168 w 182"/>
                <a:gd name="T15" fmla="*/ 130 h 448"/>
                <a:gd name="T16" fmla="*/ 176 w 182"/>
                <a:gd name="T17" fmla="*/ 118 h 448"/>
                <a:gd name="T18" fmla="*/ 180 w 182"/>
                <a:gd name="T19" fmla="*/ 104 h 448"/>
                <a:gd name="T20" fmla="*/ 182 w 182"/>
                <a:gd name="T21" fmla="*/ 88 h 448"/>
                <a:gd name="T22" fmla="*/ 182 w 182"/>
                <a:gd name="T23" fmla="*/ 72 h 448"/>
                <a:gd name="T24" fmla="*/ 182 w 182"/>
                <a:gd name="T25" fmla="*/ 72 h 448"/>
                <a:gd name="T26" fmla="*/ 182 w 182"/>
                <a:gd name="T27" fmla="*/ 72 h 448"/>
                <a:gd name="T28" fmla="*/ 180 w 182"/>
                <a:gd name="T29" fmla="*/ 58 h 448"/>
                <a:gd name="T30" fmla="*/ 174 w 182"/>
                <a:gd name="T31" fmla="*/ 44 h 448"/>
                <a:gd name="T32" fmla="*/ 164 w 182"/>
                <a:gd name="T33" fmla="*/ 32 h 448"/>
                <a:gd name="T34" fmla="*/ 154 w 182"/>
                <a:gd name="T35" fmla="*/ 20 h 448"/>
                <a:gd name="T36" fmla="*/ 140 w 182"/>
                <a:gd name="T37" fmla="*/ 12 h 448"/>
                <a:gd name="T38" fmla="*/ 126 w 182"/>
                <a:gd name="T39" fmla="*/ 6 h 448"/>
                <a:gd name="T40" fmla="*/ 110 w 182"/>
                <a:gd name="T41" fmla="*/ 2 h 448"/>
                <a:gd name="T42" fmla="*/ 92 w 182"/>
                <a:gd name="T43" fmla="*/ 0 h 448"/>
                <a:gd name="T44" fmla="*/ 92 w 182"/>
                <a:gd name="T45" fmla="*/ 0 h 448"/>
                <a:gd name="T46" fmla="*/ 74 w 182"/>
                <a:gd name="T47" fmla="*/ 2 h 448"/>
                <a:gd name="T48" fmla="*/ 56 w 182"/>
                <a:gd name="T49" fmla="*/ 6 h 448"/>
                <a:gd name="T50" fmla="*/ 40 w 182"/>
                <a:gd name="T51" fmla="*/ 14 h 448"/>
                <a:gd name="T52" fmla="*/ 28 w 182"/>
                <a:gd name="T53" fmla="*/ 22 h 448"/>
                <a:gd name="T54" fmla="*/ 16 w 182"/>
                <a:gd name="T55" fmla="*/ 34 h 448"/>
                <a:gd name="T56" fmla="*/ 8 w 182"/>
                <a:gd name="T57" fmla="*/ 48 h 448"/>
                <a:gd name="T58" fmla="*/ 2 w 182"/>
                <a:gd name="T59" fmla="*/ 62 h 448"/>
                <a:gd name="T60" fmla="*/ 0 w 182"/>
                <a:gd name="T61" fmla="*/ 78 h 448"/>
                <a:gd name="T62" fmla="*/ 0 w 182"/>
                <a:gd name="T63" fmla="*/ 78 h 448"/>
                <a:gd name="T64" fmla="*/ 0 w 182"/>
                <a:gd name="T65" fmla="*/ 78 h 448"/>
                <a:gd name="T66" fmla="*/ 0 w 182"/>
                <a:gd name="T67" fmla="*/ 92 h 448"/>
                <a:gd name="T68" fmla="*/ 4 w 182"/>
                <a:gd name="T69" fmla="*/ 106 h 448"/>
                <a:gd name="T70" fmla="*/ 8 w 182"/>
                <a:gd name="T71" fmla="*/ 118 h 448"/>
                <a:gd name="T72" fmla="*/ 16 w 182"/>
                <a:gd name="T73" fmla="*/ 130 h 448"/>
                <a:gd name="T74" fmla="*/ 16 w 182"/>
                <a:gd name="T75" fmla="*/ 130 h 448"/>
                <a:gd name="T76" fmla="*/ 32 w 182"/>
                <a:gd name="T77" fmla="*/ 156 h 448"/>
                <a:gd name="T78" fmla="*/ 44 w 182"/>
                <a:gd name="T79" fmla="*/ 182 h 448"/>
                <a:gd name="T80" fmla="*/ 44 w 182"/>
                <a:gd name="T81" fmla="*/ 182 h 448"/>
                <a:gd name="T82" fmla="*/ 54 w 182"/>
                <a:gd name="T83" fmla="*/ 222 h 448"/>
                <a:gd name="T84" fmla="*/ 56 w 182"/>
                <a:gd name="T85" fmla="*/ 448 h 448"/>
                <a:gd name="T86" fmla="*/ 128 w 182"/>
                <a:gd name="T87" fmla="*/ 448 h 448"/>
                <a:gd name="T88" fmla="*/ 128 w 182"/>
                <a:gd name="T89" fmla="*/ 222 h 448"/>
                <a:gd name="T90" fmla="*/ 138 w 182"/>
                <a:gd name="T91" fmla="*/ 18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8">
                  <a:moveTo>
                    <a:pt x="138" y="186"/>
                  </a:moveTo>
                  <a:lnTo>
                    <a:pt x="136" y="186"/>
                  </a:lnTo>
                  <a:lnTo>
                    <a:pt x="136" y="186"/>
                  </a:lnTo>
                  <a:lnTo>
                    <a:pt x="142" y="172"/>
                  </a:lnTo>
                  <a:lnTo>
                    <a:pt x="150" y="158"/>
                  </a:lnTo>
                  <a:lnTo>
                    <a:pt x="156" y="146"/>
                  </a:lnTo>
                  <a:lnTo>
                    <a:pt x="168" y="130"/>
                  </a:lnTo>
                  <a:lnTo>
                    <a:pt x="168" y="130"/>
                  </a:lnTo>
                  <a:lnTo>
                    <a:pt x="176" y="118"/>
                  </a:lnTo>
                  <a:lnTo>
                    <a:pt x="180" y="104"/>
                  </a:lnTo>
                  <a:lnTo>
                    <a:pt x="182" y="88"/>
                  </a:lnTo>
                  <a:lnTo>
                    <a:pt x="182" y="72"/>
                  </a:lnTo>
                  <a:lnTo>
                    <a:pt x="182" y="72"/>
                  </a:lnTo>
                  <a:lnTo>
                    <a:pt x="182" y="72"/>
                  </a:lnTo>
                  <a:lnTo>
                    <a:pt x="180" y="58"/>
                  </a:lnTo>
                  <a:lnTo>
                    <a:pt x="174" y="44"/>
                  </a:lnTo>
                  <a:lnTo>
                    <a:pt x="164" y="32"/>
                  </a:lnTo>
                  <a:lnTo>
                    <a:pt x="154" y="20"/>
                  </a:lnTo>
                  <a:lnTo>
                    <a:pt x="140" y="12"/>
                  </a:lnTo>
                  <a:lnTo>
                    <a:pt x="126" y="6"/>
                  </a:lnTo>
                  <a:lnTo>
                    <a:pt x="110" y="2"/>
                  </a:lnTo>
                  <a:lnTo>
                    <a:pt x="92" y="0"/>
                  </a:lnTo>
                  <a:lnTo>
                    <a:pt x="92" y="0"/>
                  </a:lnTo>
                  <a:lnTo>
                    <a:pt x="74" y="2"/>
                  </a:lnTo>
                  <a:lnTo>
                    <a:pt x="56" y="6"/>
                  </a:lnTo>
                  <a:lnTo>
                    <a:pt x="40" y="14"/>
                  </a:lnTo>
                  <a:lnTo>
                    <a:pt x="28" y="22"/>
                  </a:lnTo>
                  <a:lnTo>
                    <a:pt x="16" y="34"/>
                  </a:lnTo>
                  <a:lnTo>
                    <a:pt x="8" y="48"/>
                  </a:lnTo>
                  <a:lnTo>
                    <a:pt x="2" y="62"/>
                  </a:lnTo>
                  <a:lnTo>
                    <a:pt x="0" y="78"/>
                  </a:lnTo>
                  <a:lnTo>
                    <a:pt x="0" y="78"/>
                  </a:lnTo>
                  <a:lnTo>
                    <a:pt x="0" y="78"/>
                  </a:lnTo>
                  <a:lnTo>
                    <a:pt x="0" y="92"/>
                  </a:lnTo>
                  <a:lnTo>
                    <a:pt x="4" y="106"/>
                  </a:lnTo>
                  <a:lnTo>
                    <a:pt x="8" y="118"/>
                  </a:lnTo>
                  <a:lnTo>
                    <a:pt x="16" y="130"/>
                  </a:lnTo>
                  <a:lnTo>
                    <a:pt x="16" y="130"/>
                  </a:lnTo>
                  <a:lnTo>
                    <a:pt x="32" y="156"/>
                  </a:lnTo>
                  <a:lnTo>
                    <a:pt x="44" y="182"/>
                  </a:lnTo>
                  <a:lnTo>
                    <a:pt x="44" y="182"/>
                  </a:lnTo>
                  <a:lnTo>
                    <a:pt x="54" y="222"/>
                  </a:lnTo>
                  <a:lnTo>
                    <a:pt x="56" y="448"/>
                  </a:lnTo>
                  <a:lnTo>
                    <a:pt x="128" y="448"/>
                  </a:lnTo>
                  <a:lnTo>
                    <a:pt x="128" y="222"/>
                  </a:lnTo>
                  <a:lnTo>
                    <a:pt x="138" y="18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836"/>
            <p:cNvSpPr>
              <a:spLocks/>
            </p:cNvSpPr>
            <p:nvPr/>
          </p:nvSpPr>
          <p:spPr bwMode="auto">
            <a:xfrm>
              <a:off x="12447588" y="7962900"/>
              <a:ext cx="720725" cy="288925"/>
            </a:xfrm>
            <a:custGeom>
              <a:avLst/>
              <a:gdLst>
                <a:gd name="T0" fmla="*/ 266 w 454"/>
                <a:gd name="T1" fmla="*/ 138 h 182"/>
                <a:gd name="T2" fmla="*/ 266 w 454"/>
                <a:gd name="T3" fmla="*/ 136 h 182"/>
                <a:gd name="T4" fmla="*/ 266 w 454"/>
                <a:gd name="T5" fmla="*/ 136 h 182"/>
                <a:gd name="T6" fmla="*/ 282 w 454"/>
                <a:gd name="T7" fmla="*/ 142 h 182"/>
                <a:gd name="T8" fmla="*/ 294 w 454"/>
                <a:gd name="T9" fmla="*/ 148 h 182"/>
                <a:gd name="T10" fmla="*/ 308 w 454"/>
                <a:gd name="T11" fmla="*/ 156 h 182"/>
                <a:gd name="T12" fmla="*/ 322 w 454"/>
                <a:gd name="T13" fmla="*/ 168 h 182"/>
                <a:gd name="T14" fmla="*/ 322 w 454"/>
                <a:gd name="T15" fmla="*/ 168 h 182"/>
                <a:gd name="T16" fmla="*/ 336 w 454"/>
                <a:gd name="T17" fmla="*/ 174 h 182"/>
                <a:gd name="T18" fmla="*/ 350 w 454"/>
                <a:gd name="T19" fmla="*/ 180 h 182"/>
                <a:gd name="T20" fmla="*/ 364 w 454"/>
                <a:gd name="T21" fmla="*/ 182 h 182"/>
                <a:gd name="T22" fmla="*/ 380 w 454"/>
                <a:gd name="T23" fmla="*/ 182 h 182"/>
                <a:gd name="T24" fmla="*/ 380 w 454"/>
                <a:gd name="T25" fmla="*/ 182 h 182"/>
                <a:gd name="T26" fmla="*/ 380 w 454"/>
                <a:gd name="T27" fmla="*/ 182 h 182"/>
                <a:gd name="T28" fmla="*/ 396 w 454"/>
                <a:gd name="T29" fmla="*/ 178 h 182"/>
                <a:gd name="T30" fmla="*/ 410 w 454"/>
                <a:gd name="T31" fmla="*/ 172 h 182"/>
                <a:gd name="T32" fmla="*/ 422 w 454"/>
                <a:gd name="T33" fmla="*/ 164 h 182"/>
                <a:gd name="T34" fmla="*/ 432 w 454"/>
                <a:gd name="T35" fmla="*/ 154 h 182"/>
                <a:gd name="T36" fmla="*/ 440 w 454"/>
                <a:gd name="T37" fmla="*/ 140 h 182"/>
                <a:gd name="T38" fmla="*/ 448 w 454"/>
                <a:gd name="T39" fmla="*/ 126 h 182"/>
                <a:gd name="T40" fmla="*/ 452 w 454"/>
                <a:gd name="T41" fmla="*/ 108 h 182"/>
                <a:gd name="T42" fmla="*/ 454 w 454"/>
                <a:gd name="T43" fmla="*/ 92 h 182"/>
                <a:gd name="T44" fmla="*/ 454 w 454"/>
                <a:gd name="T45" fmla="*/ 92 h 182"/>
                <a:gd name="T46" fmla="*/ 452 w 454"/>
                <a:gd name="T47" fmla="*/ 74 h 182"/>
                <a:gd name="T48" fmla="*/ 448 w 454"/>
                <a:gd name="T49" fmla="*/ 56 h 182"/>
                <a:gd name="T50" fmla="*/ 440 w 454"/>
                <a:gd name="T51" fmla="*/ 40 h 182"/>
                <a:gd name="T52" fmla="*/ 430 w 454"/>
                <a:gd name="T53" fmla="*/ 28 h 182"/>
                <a:gd name="T54" fmla="*/ 418 w 454"/>
                <a:gd name="T55" fmla="*/ 16 h 182"/>
                <a:gd name="T56" fmla="*/ 406 w 454"/>
                <a:gd name="T57" fmla="*/ 8 h 182"/>
                <a:gd name="T58" fmla="*/ 390 w 454"/>
                <a:gd name="T59" fmla="*/ 2 h 182"/>
                <a:gd name="T60" fmla="*/ 374 w 454"/>
                <a:gd name="T61" fmla="*/ 0 h 182"/>
                <a:gd name="T62" fmla="*/ 374 w 454"/>
                <a:gd name="T63" fmla="*/ 0 h 182"/>
                <a:gd name="T64" fmla="*/ 374 w 454"/>
                <a:gd name="T65" fmla="*/ 0 h 182"/>
                <a:gd name="T66" fmla="*/ 360 w 454"/>
                <a:gd name="T67" fmla="*/ 0 h 182"/>
                <a:gd name="T68" fmla="*/ 348 w 454"/>
                <a:gd name="T69" fmla="*/ 2 h 182"/>
                <a:gd name="T70" fmla="*/ 334 w 454"/>
                <a:gd name="T71" fmla="*/ 8 h 182"/>
                <a:gd name="T72" fmla="*/ 322 w 454"/>
                <a:gd name="T73" fmla="*/ 16 h 182"/>
                <a:gd name="T74" fmla="*/ 322 w 454"/>
                <a:gd name="T75" fmla="*/ 16 h 182"/>
                <a:gd name="T76" fmla="*/ 296 w 454"/>
                <a:gd name="T77" fmla="*/ 32 h 182"/>
                <a:gd name="T78" fmla="*/ 270 w 454"/>
                <a:gd name="T79" fmla="*/ 44 h 182"/>
                <a:gd name="T80" fmla="*/ 270 w 454"/>
                <a:gd name="T81" fmla="*/ 44 h 182"/>
                <a:gd name="T82" fmla="*/ 230 w 454"/>
                <a:gd name="T83" fmla="*/ 54 h 182"/>
                <a:gd name="T84" fmla="*/ 0 w 454"/>
                <a:gd name="T85" fmla="*/ 56 h 182"/>
                <a:gd name="T86" fmla="*/ 0 w 454"/>
                <a:gd name="T87" fmla="*/ 128 h 182"/>
                <a:gd name="T88" fmla="*/ 230 w 454"/>
                <a:gd name="T89" fmla="*/ 128 h 182"/>
                <a:gd name="T90" fmla="*/ 266 w 454"/>
                <a:gd name="T91" fmla="*/ 13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182">
                  <a:moveTo>
                    <a:pt x="266" y="138"/>
                  </a:moveTo>
                  <a:lnTo>
                    <a:pt x="266" y="136"/>
                  </a:lnTo>
                  <a:lnTo>
                    <a:pt x="266" y="136"/>
                  </a:lnTo>
                  <a:lnTo>
                    <a:pt x="282" y="142"/>
                  </a:lnTo>
                  <a:lnTo>
                    <a:pt x="294" y="148"/>
                  </a:lnTo>
                  <a:lnTo>
                    <a:pt x="308" y="156"/>
                  </a:lnTo>
                  <a:lnTo>
                    <a:pt x="322" y="168"/>
                  </a:lnTo>
                  <a:lnTo>
                    <a:pt x="322" y="168"/>
                  </a:lnTo>
                  <a:lnTo>
                    <a:pt x="336" y="174"/>
                  </a:lnTo>
                  <a:lnTo>
                    <a:pt x="350" y="180"/>
                  </a:lnTo>
                  <a:lnTo>
                    <a:pt x="364" y="182"/>
                  </a:lnTo>
                  <a:lnTo>
                    <a:pt x="380" y="182"/>
                  </a:lnTo>
                  <a:lnTo>
                    <a:pt x="380" y="182"/>
                  </a:lnTo>
                  <a:lnTo>
                    <a:pt x="380" y="182"/>
                  </a:lnTo>
                  <a:lnTo>
                    <a:pt x="396" y="178"/>
                  </a:lnTo>
                  <a:lnTo>
                    <a:pt x="410" y="172"/>
                  </a:lnTo>
                  <a:lnTo>
                    <a:pt x="422" y="164"/>
                  </a:lnTo>
                  <a:lnTo>
                    <a:pt x="432" y="154"/>
                  </a:lnTo>
                  <a:lnTo>
                    <a:pt x="440" y="140"/>
                  </a:lnTo>
                  <a:lnTo>
                    <a:pt x="448" y="126"/>
                  </a:lnTo>
                  <a:lnTo>
                    <a:pt x="452" y="108"/>
                  </a:lnTo>
                  <a:lnTo>
                    <a:pt x="454" y="92"/>
                  </a:lnTo>
                  <a:lnTo>
                    <a:pt x="454" y="92"/>
                  </a:lnTo>
                  <a:lnTo>
                    <a:pt x="452" y="74"/>
                  </a:lnTo>
                  <a:lnTo>
                    <a:pt x="448" y="56"/>
                  </a:lnTo>
                  <a:lnTo>
                    <a:pt x="440" y="40"/>
                  </a:lnTo>
                  <a:lnTo>
                    <a:pt x="430" y="28"/>
                  </a:lnTo>
                  <a:lnTo>
                    <a:pt x="418" y="16"/>
                  </a:lnTo>
                  <a:lnTo>
                    <a:pt x="406" y="8"/>
                  </a:lnTo>
                  <a:lnTo>
                    <a:pt x="390" y="2"/>
                  </a:lnTo>
                  <a:lnTo>
                    <a:pt x="374" y="0"/>
                  </a:lnTo>
                  <a:lnTo>
                    <a:pt x="374" y="0"/>
                  </a:lnTo>
                  <a:lnTo>
                    <a:pt x="374" y="0"/>
                  </a:lnTo>
                  <a:lnTo>
                    <a:pt x="360" y="0"/>
                  </a:lnTo>
                  <a:lnTo>
                    <a:pt x="348" y="2"/>
                  </a:lnTo>
                  <a:lnTo>
                    <a:pt x="334" y="8"/>
                  </a:lnTo>
                  <a:lnTo>
                    <a:pt x="322" y="16"/>
                  </a:lnTo>
                  <a:lnTo>
                    <a:pt x="322" y="16"/>
                  </a:lnTo>
                  <a:lnTo>
                    <a:pt x="296" y="32"/>
                  </a:lnTo>
                  <a:lnTo>
                    <a:pt x="270" y="44"/>
                  </a:lnTo>
                  <a:lnTo>
                    <a:pt x="270" y="44"/>
                  </a:lnTo>
                  <a:lnTo>
                    <a:pt x="230" y="54"/>
                  </a:lnTo>
                  <a:lnTo>
                    <a:pt x="0" y="56"/>
                  </a:lnTo>
                  <a:lnTo>
                    <a:pt x="0" y="128"/>
                  </a:lnTo>
                  <a:lnTo>
                    <a:pt x="230" y="128"/>
                  </a:lnTo>
                  <a:lnTo>
                    <a:pt x="266" y="138"/>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837"/>
            <p:cNvSpPr>
              <a:spLocks/>
            </p:cNvSpPr>
            <p:nvPr/>
          </p:nvSpPr>
          <p:spPr bwMode="auto">
            <a:xfrm>
              <a:off x="10396538" y="8702675"/>
              <a:ext cx="288925" cy="733425"/>
            </a:xfrm>
            <a:custGeom>
              <a:avLst/>
              <a:gdLst>
                <a:gd name="T0" fmla="*/ 136 w 182"/>
                <a:gd name="T1" fmla="*/ 188 h 462"/>
                <a:gd name="T2" fmla="*/ 136 w 182"/>
                <a:gd name="T3" fmla="*/ 188 h 462"/>
                <a:gd name="T4" fmla="*/ 136 w 182"/>
                <a:gd name="T5" fmla="*/ 188 h 462"/>
                <a:gd name="T6" fmla="*/ 142 w 182"/>
                <a:gd name="T7" fmla="*/ 172 h 462"/>
                <a:gd name="T8" fmla="*/ 148 w 182"/>
                <a:gd name="T9" fmla="*/ 158 h 462"/>
                <a:gd name="T10" fmla="*/ 156 w 182"/>
                <a:gd name="T11" fmla="*/ 146 h 462"/>
                <a:gd name="T12" fmla="*/ 166 w 182"/>
                <a:gd name="T13" fmla="*/ 132 h 462"/>
                <a:gd name="T14" fmla="*/ 166 w 182"/>
                <a:gd name="T15" fmla="*/ 132 h 462"/>
                <a:gd name="T16" fmla="*/ 174 w 182"/>
                <a:gd name="T17" fmla="*/ 118 h 462"/>
                <a:gd name="T18" fmla="*/ 180 w 182"/>
                <a:gd name="T19" fmla="*/ 104 h 462"/>
                <a:gd name="T20" fmla="*/ 182 w 182"/>
                <a:gd name="T21" fmla="*/ 90 h 462"/>
                <a:gd name="T22" fmla="*/ 182 w 182"/>
                <a:gd name="T23" fmla="*/ 74 h 462"/>
                <a:gd name="T24" fmla="*/ 182 w 182"/>
                <a:gd name="T25" fmla="*/ 74 h 462"/>
                <a:gd name="T26" fmla="*/ 182 w 182"/>
                <a:gd name="T27" fmla="*/ 74 h 462"/>
                <a:gd name="T28" fmla="*/ 178 w 182"/>
                <a:gd name="T29" fmla="*/ 58 h 462"/>
                <a:gd name="T30" fmla="*/ 172 w 182"/>
                <a:gd name="T31" fmla="*/ 44 h 462"/>
                <a:gd name="T32" fmla="*/ 164 w 182"/>
                <a:gd name="T33" fmla="*/ 32 h 462"/>
                <a:gd name="T34" fmla="*/ 154 w 182"/>
                <a:gd name="T35" fmla="*/ 22 h 462"/>
                <a:gd name="T36" fmla="*/ 140 w 182"/>
                <a:gd name="T37" fmla="*/ 12 h 462"/>
                <a:gd name="T38" fmla="*/ 126 w 182"/>
                <a:gd name="T39" fmla="*/ 6 h 462"/>
                <a:gd name="T40" fmla="*/ 108 w 182"/>
                <a:gd name="T41" fmla="*/ 2 h 462"/>
                <a:gd name="T42" fmla="*/ 92 w 182"/>
                <a:gd name="T43" fmla="*/ 0 h 462"/>
                <a:gd name="T44" fmla="*/ 92 w 182"/>
                <a:gd name="T45" fmla="*/ 0 h 462"/>
                <a:gd name="T46" fmla="*/ 72 w 182"/>
                <a:gd name="T47" fmla="*/ 2 h 462"/>
                <a:gd name="T48" fmla="*/ 56 w 182"/>
                <a:gd name="T49" fmla="*/ 6 h 462"/>
                <a:gd name="T50" fmla="*/ 40 w 182"/>
                <a:gd name="T51" fmla="*/ 14 h 462"/>
                <a:gd name="T52" fmla="*/ 28 w 182"/>
                <a:gd name="T53" fmla="*/ 24 h 462"/>
                <a:gd name="T54" fmla="*/ 16 w 182"/>
                <a:gd name="T55" fmla="*/ 36 h 462"/>
                <a:gd name="T56" fmla="*/ 8 w 182"/>
                <a:gd name="T57" fmla="*/ 48 h 462"/>
                <a:gd name="T58" fmla="*/ 2 w 182"/>
                <a:gd name="T59" fmla="*/ 64 h 462"/>
                <a:gd name="T60" fmla="*/ 0 w 182"/>
                <a:gd name="T61" fmla="*/ 78 h 462"/>
                <a:gd name="T62" fmla="*/ 0 w 182"/>
                <a:gd name="T63" fmla="*/ 78 h 462"/>
                <a:gd name="T64" fmla="*/ 0 w 182"/>
                <a:gd name="T65" fmla="*/ 78 h 462"/>
                <a:gd name="T66" fmla="*/ 0 w 182"/>
                <a:gd name="T67" fmla="*/ 94 h 462"/>
                <a:gd name="T68" fmla="*/ 2 w 182"/>
                <a:gd name="T69" fmla="*/ 106 h 462"/>
                <a:gd name="T70" fmla="*/ 8 w 182"/>
                <a:gd name="T71" fmla="*/ 120 h 462"/>
                <a:gd name="T72" fmla="*/ 14 w 182"/>
                <a:gd name="T73" fmla="*/ 132 h 462"/>
                <a:gd name="T74" fmla="*/ 14 w 182"/>
                <a:gd name="T75" fmla="*/ 132 h 462"/>
                <a:gd name="T76" fmla="*/ 32 w 182"/>
                <a:gd name="T77" fmla="*/ 158 h 462"/>
                <a:gd name="T78" fmla="*/ 44 w 182"/>
                <a:gd name="T79" fmla="*/ 184 h 462"/>
                <a:gd name="T80" fmla="*/ 44 w 182"/>
                <a:gd name="T81" fmla="*/ 184 h 462"/>
                <a:gd name="T82" fmla="*/ 54 w 182"/>
                <a:gd name="T83" fmla="*/ 222 h 462"/>
                <a:gd name="T84" fmla="*/ 54 w 182"/>
                <a:gd name="T85" fmla="*/ 462 h 462"/>
                <a:gd name="T86" fmla="*/ 128 w 182"/>
                <a:gd name="T87" fmla="*/ 462 h 462"/>
                <a:gd name="T88" fmla="*/ 128 w 182"/>
                <a:gd name="T89" fmla="*/ 222 h 462"/>
                <a:gd name="T90" fmla="*/ 136 w 182"/>
                <a:gd name="T91" fmla="*/ 18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62">
                  <a:moveTo>
                    <a:pt x="136" y="188"/>
                  </a:moveTo>
                  <a:lnTo>
                    <a:pt x="136" y="188"/>
                  </a:lnTo>
                  <a:lnTo>
                    <a:pt x="136" y="188"/>
                  </a:lnTo>
                  <a:lnTo>
                    <a:pt x="142" y="172"/>
                  </a:lnTo>
                  <a:lnTo>
                    <a:pt x="148" y="158"/>
                  </a:lnTo>
                  <a:lnTo>
                    <a:pt x="156" y="146"/>
                  </a:lnTo>
                  <a:lnTo>
                    <a:pt x="166" y="132"/>
                  </a:lnTo>
                  <a:lnTo>
                    <a:pt x="166" y="132"/>
                  </a:lnTo>
                  <a:lnTo>
                    <a:pt x="174" y="118"/>
                  </a:lnTo>
                  <a:lnTo>
                    <a:pt x="180" y="104"/>
                  </a:lnTo>
                  <a:lnTo>
                    <a:pt x="182" y="90"/>
                  </a:lnTo>
                  <a:lnTo>
                    <a:pt x="182" y="74"/>
                  </a:lnTo>
                  <a:lnTo>
                    <a:pt x="182" y="74"/>
                  </a:lnTo>
                  <a:lnTo>
                    <a:pt x="182" y="74"/>
                  </a:lnTo>
                  <a:lnTo>
                    <a:pt x="178" y="58"/>
                  </a:lnTo>
                  <a:lnTo>
                    <a:pt x="172" y="44"/>
                  </a:lnTo>
                  <a:lnTo>
                    <a:pt x="164" y="32"/>
                  </a:lnTo>
                  <a:lnTo>
                    <a:pt x="154" y="22"/>
                  </a:lnTo>
                  <a:lnTo>
                    <a:pt x="140" y="12"/>
                  </a:lnTo>
                  <a:lnTo>
                    <a:pt x="126" y="6"/>
                  </a:lnTo>
                  <a:lnTo>
                    <a:pt x="108" y="2"/>
                  </a:lnTo>
                  <a:lnTo>
                    <a:pt x="92" y="0"/>
                  </a:lnTo>
                  <a:lnTo>
                    <a:pt x="92" y="0"/>
                  </a:lnTo>
                  <a:lnTo>
                    <a:pt x="72" y="2"/>
                  </a:lnTo>
                  <a:lnTo>
                    <a:pt x="56" y="6"/>
                  </a:lnTo>
                  <a:lnTo>
                    <a:pt x="40" y="14"/>
                  </a:lnTo>
                  <a:lnTo>
                    <a:pt x="28" y="24"/>
                  </a:lnTo>
                  <a:lnTo>
                    <a:pt x="16" y="36"/>
                  </a:lnTo>
                  <a:lnTo>
                    <a:pt x="8" y="48"/>
                  </a:lnTo>
                  <a:lnTo>
                    <a:pt x="2" y="64"/>
                  </a:lnTo>
                  <a:lnTo>
                    <a:pt x="0" y="78"/>
                  </a:lnTo>
                  <a:lnTo>
                    <a:pt x="0" y="78"/>
                  </a:lnTo>
                  <a:lnTo>
                    <a:pt x="0" y="78"/>
                  </a:lnTo>
                  <a:lnTo>
                    <a:pt x="0" y="94"/>
                  </a:lnTo>
                  <a:lnTo>
                    <a:pt x="2" y="106"/>
                  </a:lnTo>
                  <a:lnTo>
                    <a:pt x="8" y="120"/>
                  </a:lnTo>
                  <a:lnTo>
                    <a:pt x="14" y="132"/>
                  </a:lnTo>
                  <a:lnTo>
                    <a:pt x="14" y="132"/>
                  </a:lnTo>
                  <a:lnTo>
                    <a:pt x="32" y="158"/>
                  </a:lnTo>
                  <a:lnTo>
                    <a:pt x="44" y="184"/>
                  </a:lnTo>
                  <a:lnTo>
                    <a:pt x="44" y="184"/>
                  </a:lnTo>
                  <a:lnTo>
                    <a:pt x="54" y="222"/>
                  </a:lnTo>
                  <a:lnTo>
                    <a:pt x="54" y="462"/>
                  </a:lnTo>
                  <a:lnTo>
                    <a:pt x="128" y="462"/>
                  </a:lnTo>
                  <a:lnTo>
                    <a:pt x="128" y="222"/>
                  </a:lnTo>
                  <a:lnTo>
                    <a:pt x="136"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 name="Freeform 838"/>
            <p:cNvSpPr>
              <a:spLocks/>
            </p:cNvSpPr>
            <p:nvPr/>
          </p:nvSpPr>
          <p:spPr bwMode="auto">
            <a:xfrm>
              <a:off x="11879263" y="10668000"/>
              <a:ext cx="285750" cy="720725"/>
            </a:xfrm>
            <a:custGeom>
              <a:avLst/>
              <a:gdLst>
                <a:gd name="T0" fmla="*/ 44 w 180"/>
                <a:gd name="T1" fmla="*/ 268 h 454"/>
                <a:gd name="T2" fmla="*/ 44 w 180"/>
                <a:gd name="T3" fmla="*/ 268 h 454"/>
                <a:gd name="T4" fmla="*/ 44 w 180"/>
                <a:gd name="T5" fmla="*/ 268 h 454"/>
                <a:gd name="T6" fmla="*/ 38 w 180"/>
                <a:gd name="T7" fmla="*/ 282 h 454"/>
                <a:gd name="T8" fmla="*/ 32 w 180"/>
                <a:gd name="T9" fmla="*/ 296 h 454"/>
                <a:gd name="T10" fmla="*/ 24 w 180"/>
                <a:gd name="T11" fmla="*/ 308 h 454"/>
                <a:gd name="T12" fmla="*/ 14 w 180"/>
                <a:gd name="T13" fmla="*/ 324 h 454"/>
                <a:gd name="T14" fmla="*/ 14 w 180"/>
                <a:gd name="T15" fmla="*/ 324 h 454"/>
                <a:gd name="T16" fmla="*/ 6 w 180"/>
                <a:gd name="T17" fmla="*/ 336 h 454"/>
                <a:gd name="T18" fmla="*/ 2 w 180"/>
                <a:gd name="T19" fmla="*/ 350 h 454"/>
                <a:gd name="T20" fmla="*/ 0 w 180"/>
                <a:gd name="T21" fmla="*/ 366 h 454"/>
                <a:gd name="T22" fmla="*/ 0 w 180"/>
                <a:gd name="T23" fmla="*/ 382 h 454"/>
                <a:gd name="T24" fmla="*/ 0 w 180"/>
                <a:gd name="T25" fmla="*/ 382 h 454"/>
                <a:gd name="T26" fmla="*/ 0 w 180"/>
                <a:gd name="T27" fmla="*/ 382 h 454"/>
                <a:gd name="T28" fmla="*/ 2 w 180"/>
                <a:gd name="T29" fmla="*/ 396 h 454"/>
                <a:gd name="T30" fmla="*/ 8 w 180"/>
                <a:gd name="T31" fmla="*/ 410 h 454"/>
                <a:gd name="T32" fmla="*/ 16 w 180"/>
                <a:gd name="T33" fmla="*/ 422 h 454"/>
                <a:gd name="T34" fmla="*/ 28 w 180"/>
                <a:gd name="T35" fmla="*/ 434 h 454"/>
                <a:gd name="T36" fmla="*/ 42 w 180"/>
                <a:gd name="T37" fmla="*/ 442 h 454"/>
                <a:gd name="T38" fmla="*/ 56 w 180"/>
                <a:gd name="T39" fmla="*/ 448 h 454"/>
                <a:gd name="T40" fmla="*/ 72 w 180"/>
                <a:gd name="T41" fmla="*/ 452 h 454"/>
                <a:gd name="T42" fmla="*/ 90 w 180"/>
                <a:gd name="T43" fmla="*/ 454 h 454"/>
                <a:gd name="T44" fmla="*/ 90 w 180"/>
                <a:gd name="T45" fmla="*/ 454 h 454"/>
                <a:gd name="T46" fmla="*/ 108 w 180"/>
                <a:gd name="T47" fmla="*/ 452 h 454"/>
                <a:gd name="T48" fmla="*/ 126 w 180"/>
                <a:gd name="T49" fmla="*/ 448 h 454"/>
                <a:gd name="T50" fmla="*/ 140 w 180"/>
                <a:gd name="T51" fmla="*/ 440 h 454"/>
                <a:gd name="T52" fmla="*/ 154 w 180"/>
                <a:gd name="T53" fmla="*/ 432 h 454"/>
                <a:gd name="T54" fmla="*/ 166 w 180"/>
                <a:gd name="T55" fmla="*/ 420 h 454"/>
                <a:gd name="T56" fmla="*/ 174 w 180"/>
                <a:gd name="T57" fmla="*/ 406 h 454"/>
                <a:gd name="T58" fmla="*/ 178 w 180"/>
                <a:gd name="T59" fmla="*/ 392 h 454"/>
                <a:gd name="T60" fmla="*/ 180 w 180"/>
                <a:gd name="T61" fmla="*/ 376 h 454"/>
                <a:gd name="T62" fmla="*/ 180 w 180"/>
                <a:gd name="T63" fmla="*/ 376 h 454"/>
                <a:gd name="T64" fmla="*/ 180 w 180"/>
                <a:gd name="T65" fmla="*/ 376 h 454"/>
                <a:gd name="T66" fmla="*/ 180 w 180"/>
                <a:gd name="T67" fmla="*/ 362 h 454"/>
                <a:gd name="T68" fmla="*/ 178 w 180"/>
                <a:gd name="T69" fmla="*/ 348 h 454"/>
                <a:gd name="T70" fmla="*/ 174 w 180"/>
                <a:gd name="T71" fmla="*/ 336 h 454"/>
                <a:gd name="T72" fmla="*/ 166 w 180"/>
                <a:gd name="T73" fmla="*/ 324 h 454"/>
                <a:gd name="T74" fmla="*/ 166 w 180"/>
                <a:gd name="T75" fmla="*/ 324 h 454"/>
                <a:gd name="T76" fmla="*/ 148 w 180"/>
                <a:gd name="T77" fmla="*/ 298 h 454"/>
                <a:gd name="T78" fmla="*/ 136 w 180"/>
                <a:gd name="T79" fmla="*/ 272 h 454"/>
                <a:gd name="T80" fmla="*/ 136 w 180"/>
                <a:gd name="T81" fmla="*/ 272 h 454"/>
                <a:gd name="T82" fmla="*/ 126 w 180"/>
                <a:gd name="T83" fmla="*/ 232 h 454"/>
                <a:gd name="T84" fmla="*/ 126 w 180"/>
                <a:gd name="T85" fmla="*/ 0 h 454"/>
                <a:gd name="T86" fmla="*/ 54 w 180"/>
                <a:gd name="T87" fmla="*/ 0 h 454"/>
                <a:gd name="T88" fmla="*/ 54 w 180"/>
                <a:gd name="T89" fmla="*/ 232 h 454"/>
                <a:gd name="T90" fmla="*/ 44 w 180"/>
                <a:gd name="T91" fmla="*/ 26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4">
                  <a:moveTo>
                    <a:pt x="44" y="268"/>
                  </a:moveTo>
                  <a:lnTo>
                    <a:pt x="44" y="268"/>
                  </a:lnTo>
                  <a:lnTo>
                    <a:pt x="44" y="268"/>
                  </a:lnTo>
                  <a:lnTo>
                    <a:pt x="38" y="282"/>
                  </a:lnTo>
                  <a:lnTo>
                    <a:pt x="32" y="296"/>
                  </a:lnTo>
                  <a:lnTo>
                    <a:pt x="24" y="308"/>
                  </a:lnTo>
                  <a:lnTo>
                    <a:pt x="14" y="324"/>
                  </a:lnTo>
                  <a:lnTo>
                    <a:pt x="14" y="324"/>
                  </a:lnTo>
                  <a:lnTo>
                    <a:pt x="6" y="336"/>
                  </a:lnTo>
                  <a:lnTo>
                    <a:pt x="2" y="350"/>
                  </a:lnTo>
                  <a:lnTo>
                    <a:pt x="0" y="366"/>
                  </a:lnTo>
                  <a:lnTo>
                    <a:pt x="0" y="382"/>
                  </a:lnTo>
                  <a:lnTo>
                    <a:pt x="0" y="382"/>
                  </a:lnTo>
                  <a:lnTo>
                    <a:pt x="0" y="382"/>
                  </a:lnTo>
                  <a:lnTo>
                    <a:pt x="2" y="396"/>
                  </a:lnTo>
                  <a:lnTo>
                    <a:pt x="8" y="410"/>
                  </a:lnTo>
                  <a:lnTo>
                    <a:pt x="16" y="422"/>
                  </a:lnTo>
                  <a:lnTo>
                    <a:pt x="28" y="434"/>
                  </a:lnTo>
                  <a:lnTo>
                    <a:pt x="42" y="442"/>
                  </a:lnTo>
                  <a:lnTo>
                    <a:pt x="56" y="448"/>
                  </a:lnTo>
                  <a:lnTo>
                    <a:pt x="72" y="452"/>
                  </a:lnTo>
                  <a:lnTo>
                    <a:pt x="90" y="454"/>
                  </a:lnTo>
                  <a:lnTo>
                    <a:pt x="90" y="454"/>
                  </a:lnTo>
                  <a:lnTo>
                    <a:pt x="108" y="452"/>
                  </a:lnTo>
                  <a:lnTo>
                    <a:pt x="126" y="448"/>
                  </a:lnTo>
                  <a:lnTo>
                    <a:pt x="140" y="440"/>
                  </a:lnTo>
                  <a:lnTo>
                    <a:pt x="154" y="432"/>
                  </a:lnTo>
                  <a:lnTo>
                    <a:pt x="166" y="420"/>
                  </a:lnTo>
                  <a:lnTo>
                    <a:pt x="174" y="406"/>
                  </a:lnTo>
                  <a:lnTo>
                    <a:pt x="178" y="392"/>
                  </a:lnTo>
                  <a:lnTo>
                    <a:pt x="180" y="376"/>
                  </a:lnTo>
                  <a:lnTo>
                    <a:pt x="180" y="376"/>
                  </a:lnTo>
                  <a:lnTo>
                    <a:pt x="180" y="376"/>
                  </a:lnTo>
                  <a:lnTo>
                    <a:pt x="180" y="362"/>
                  </a:lnTo>
                  <a:lnTo>
                    <a:pt x="178" y="348"/>
                  </a:lnTo>
                  <a:lnTo>
                    <a:pt x="174" y="336"/>
                  </a:lnTo>
                  <a:lnTo>
                    <a:pt x="166" y="324"/>
                  </a:lnTo>
                  <a:lnTo>
                    <a:pt x="166" y="324"/>
                  </a:lnTo>
                  <a:lnTo>
                    <a:pt x="148" y="298"/>
                  </a:lnTo>
                  <a:lnTo>
                    <a:pt x="136" y="272"/>
                  </a:lnTo>
                  <a:lnTo>
                    <a:pt x="136" y="272"/>
                  </a:lnTo>
                  <a:lnTo>
                    <a:pt x="126" y="232"/>
                  </a:lnTo>
                  <a:lnTo>
                    <a:pt x="126" y="0"/>
                  </a:lnTo>
                  <a:lnTo>
                    <a:pt x="54" y="0"/>
                  </a:lnTo>
                  <a:lnTo>
                    <a:pt x="54" y="232"/>
                  </a:lnTo>
                  <a:lnTo>
                    <a:pt x="44" y="26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839"/>
            <p:cNvSpPr>
              <a:spLocks/>
            </p:cNvSpPr>
            <p:nvPr/>
          </p:nvSpPr>
          <p:spPr bwMode="auto">
            <a:xfrm>
              <a:off x="12723813" y="7750175"/>
              <a:ext cx="1987550" cy="1374775"/>
            </a:xfrm>
            <a:custGeom>
              <a:avLst/>
              <a:gdLst>
                <a:gd name="T0" fmla="*/ 614 w 1252"/>
                <a:gd name="T1" fmla="*/ 780 h 866"/>
                <a:gd name="T2" fmla="*/ 588 w 1252"/>
                <a:gd name="T3" fmla="*/ 734 h 866"/>
                <a:gd name="T4" fmla="*/ 578 w 1252"/>
                <a:gd name="T5" fmla="*/ 716 h 866"/>
                <a:gd name="T6" fmla="*/ 566 w 1252"/>
                <a:gd name="T7" fmla="*/ 678 h 866"/>
                <a:gd name="T8" fmla="*/ 568 w 1252"/>
                <a:gd name="T9" fmla="*/ 656 h 866"/>
                <a:gd name="T10" fmla="*/ 568 w 1252"/>
                <a:gd name="T11" fmla="*/ 652 h 866"/>
                <a:gd name="T12" fmla="*/ 568 w 1252"/>
                <a:gd name="T13" fmla="*/ 652 h 866"/>
                <a:gd name="T14" fmla="*/ 572 w 1252"/>
                <a:gd name="T15" fmla="*/ 630 h 866"/>
                <a:gd name="T16" fmla="*/ 594 w 1252"/>
                <a:gd name="T17" fmla="*/ 592 h 866"/>
                <a:gd name="T18" fmla="*/ 630 w 1252"/>
                <a:gd name="T19" fmla="*/ 564 h 866"/>
                <a:gd name="T20" fmla="*/ 676 w 1252"/>
                <a:gd name="T21" fmla="*/ 548 h 866"/>
                <a:gd name="T22" fmla="*/ 702 w 1252"/>
                <a:gd name="T23" fmla="*/ 546 h 866"/>
                <a:gd name="T24" fmla="*/ 728 w 1252"/>
                <a:gd name="T25" fmla="*/ 548 h 866"/>
                <a:gd name="T26" fmla="*/ 776 w 1252"/>
                <a:gd name="T27" fmla="*/ 566 h 866"/>
                <a:gd name="T28" fmla="*/ 812 w 1252"/>
                <a:gd name="T29" fmla="*/ 596 h 866"/>
                <a:gd name="T30" fmla="*/ 824 w 1252"/>
                <a:gd name="T31" fmla="*/ 616 h 866"/>
                <a:gd name="T32" fmla="*/ 832 w 1252"/>
                <a:gd name="T33" fmla="*/ 638 h 866"/>
                <a:gd name="T34" fmla="*/ 836 w 1252"/>
                <a:gd name="T35" fmla="*/ 662 h 866"/>
                <a:gd name="T36" fmla="*/ 836 w 1252"/>
                <a:gd name="T37" fmla="*/ 662 h 866"/>
                <a:gd name="T38" fmla="*/ 830 w 1252"/>
                <a:gd name="T39" fmla="*/ 700 h 866"/>
                <a:gd name="T40" fmla="*/ 814 w 1252"/>
                <a:gd name="T41" fmla="*/ 734 h 866"/>
                <a:gd name="T42" fmla="*/ 800 w 1252"/>
                <a:gd name="T43" fmla="*/ 756 h 866"/>
                <a:gd name="T44" fmla="*/ 782 w 1252"/>
                <a:gd name="T45" fmla="*/ 806 h 866"/>
                <a:gd name="T46" fmla="*/ 782 w 1252"/>
                <a:gd name="T47" fmla="*/ 866 h 866"/>
                <a:gd name="T48" fmla="*/ 1252 w 1252"/>
                <a:gd name="T49" fmla="*/ 866 h 866"/>
                <a:gd name="T50" fmla="*/ 1154 w 1252"/>
                <a:gd name="T51" fmla="*/ 688 h 866"/>
                <a:gd name="T52" fmla="*/ 1068 w 1252"/>
                <a:gd name="T53" fmla="*/ 518 h 866"/>
                <a:gd name="T54" fmla="*/ 1012 w 1252"/>
                <a:gd name="T55" fmla="*/ 398 h 866"/>
                <a:gd name="T56" fmla="*/ 966 w 1252"/>
                <a:gd name="T57" fmla="*/ 282 h 866"/>
                <a:gd name="T58" fmla="*/ 938 w 1252"/>
                <a:gd name="T59" fmla="*/ 182 h 866"/>
                <a:gd name="T60" fmla="*/ 934 w 1252"/>
                <a:gd name="T61" fmla="*/ 142 h 866"/>
                <a:gd name="T62" fmla="*/ 934 w 1252"/>
                <a:gd name="T63" fmla="*/ 130 h 866"/>
                <a:gd name="T64" fmla="*/ 944 w 1252"/>
                <a:gd name="T65" fmla="*/ 92 h 866"/>
                <a:gd name="T66" fmla="*/ 960 w 1252"/>
                <a:gd name="T67" fmla="*/ 30 h 866"/>
                <a:gd name="T68" fmla="*/ 0 w 1252"/>
                <a:gd name="T69" fmla="*/ 0 h 866"/>
                <a:gd name="T70" fmla="*/ 56 w 1252"/>
                <a:gd name="T71" fmla="*/ 144 h 866"/>
                <a:gd name="T72" fmla="*/ 82 w 1252"/>
                <a:gd name="T73" fmla="*/ 138 h 866"/>
                <a:gd name="T74" fmla="*/ 128 w 1252"/>
                <a:gd name="T75" fmla="*/ 112 h 866"/>
                <a:gd name="T76" fmla="*/ 146 w 1252"/>
                <a:gd name="T77" fmla="*/ 102 h 866"/>
                <a:gd name="T78" fmla="*/ 186 w 1252"/>
                <a:gd name="T79" fmla="*/ 90 h 866"/>
                <a:gd name="T80" fmla="*/ 206 w 1252"/>
                <a:gd name="T81" fmla="*/ 92 h 866"/>
                <a:gd name="T82" fmla="*/ 210 w 1252"/>
                <a:gd name="T83" fmla="*/ 92 h 866"/>
                <a:gd name="T84" fmla="*/ 210 w 1252"/>
                <a:gd name="T85" fmla="*/ 92 h 866"/>
                <a:gd name="T86" fmla="*/ 232 w 1252"/>
                <a:gd name="T87" fmla="*/ 96 h 866"/>
                <a:gd name="T88" fmla="*/ 270 w 1252"/>
                <a:gd name="T89" fmla="*/ 118 h 866"/>
                <a:gd name="T90" fmla="*/ 298 w 1252"/>
                <a:gd name="T91" fmla="*/ 154 h 866"/>
                <a:gd name="T92" fmla="*/ 314 w 1252"/>
                <a:gd name="T93" fmla="*/ 200 h 866"/>
                <a:gd name="T94" fmla="*/ 316 w 1252"/>
                <a:gd name="T95" fmla="*/ 226 h 866"/>
                <a:gd name="T96" fmla="*/ 314 w 1252"/>
                <a:gd name="T97" fmla="*/ 252 h 866"/>
                <a:gd name="T98" fmla="*/ 296 w 1252"/>
                <a:gd name="T99" fmla="*/ 300 h 866"/>
                <a:gd name="T100" fmla="*/ 266 w 1252"/>
                <a:gd name="T101" fmla="*/ 336 h 866"/>
                <a:gd name="T102" fmla="*/ 246 w 1252"/>
                <a:gd name="T103" fmla="*/ 348 h 866"/>
                <a:gd name="T104" fmla="*/ 224 w 1252"/>
                <a:gd name="T105" fmla="*/ 356 h 866"/>
                <a:gd name="T106" fmla="*/ 200 w 1252"/>
                <a:gd name="T107" fmla="*/ 360 h 866"/>
                <a:gd name="T108" fmla="*/ 200 w 1252"/>
                <a:gd name="T109" fmla="*/ 360 h 866"/>
                <a:gd name="T110" fmla="*/ 162 w 1252"/>
                <a:gd name="T111" fmla="*/ 354 h 866"/>
                <a:gd name="T112" fmla="*/ 128 w 1252"/>
                <a:gd name="T113" fmla="*/ 338 h 866"/>
                <a:gd name="T114" fmla="*/ 108 w 1252"/>
                <a:gd name="T115" fmla="*/ 324 h 866"/>
                <a:gd name="T116" fmla="*/ 56 w 1252"/>
                <a:gd name="T117" fmla="*/ 306 h 866"/>
                <a:gd name="T118" fmla="*/ 0 w 1252"/>
                <a:gd name="T119" fmla="*/ 306 h 866"/>
                <a:gd name="T120" fmla="*/ 620 w 1252"/>
                <a:gd name="T121" fmla="*/ 866 h 866"/>
                <a:gd name="T122" fmla="*/ 614 w 1252"/>
                <a:gd name="T123" fmla="*/ 78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2" h="866">
                  <a:moveTo>
                    <a:pt x="614" y="780"/>
                  </a:moveTo>
                  <a:lnTo>
                    <a:pt x="614" y="780"/>
                  </a:lnTo>
                  <a:lnTo>
                    <a:pt x="604" y="758"/>
                  </a:lnTo>
                  <a:lnTo>
                    <a:pt x="588" y="734"/>
                  </a:lnTo>
                  <a:lnTo>
                    <a:pt x="588" y="734"/>
                  </a:lnTo>
                  <a:lnTo>
                    <a:pt x="578" y="716"/>
                  </a:lnTo>
                  <a:lnTo>
                    <a:pt x="570" y="698"/>
                  </a:lnTo>
                  <a:lnTo>
                    <a:pt x="566" y="678"/>
                  </a:lnTo>
                  <a:lnTo>
                    <a:pt x="568" y="656"/>
                  </a:lnTo>
                  <a:lnTo>
                    <a:pt x="568" y="656"/>
                  </a:lnTo>
                  <a:lnTo>
                    <a:pt x="568" y="654"/>
                  </a:lnTo>
                  <a:lnTo>
                    <a:pt x="568" y="652"/>
                  </a:lnTo>
                  <a:lnTo>
                    <a:pt x="568" y="652"/>
                  </a:lnTo>
                  <a:lnTo>
                    <a:pt x="568" y="652"/>
                  </a:lnTo>
                  <a:lnTo>
                    <a:pt x="570" y="640"/>
                  </a:lnTo>
                  <a:lnTo>
                    <a:pt x="572" y="630"/>
                  </a:lnTo>
                  <a:lnTo>
                    <a:pt x="580" y="610"/>
                  </a:lnTo>
                  <a:lnTo>
                    <a:pt x="594" y="592"/>
                  </a:lnTo>
                  <a:lnTo>
                    <a:pt x="610" y="576"/>
                  </a:lnTo>
                  <a:lnTo>
                    <a:pt x="630" y="564"/>
                  </a:lnTo>
                  <a:lnTo>
                    <a:pt x="652" y="554"/>
                  </a:lnTo>
                  <a:lnTo>
                    <a:pt x="676" y="548"/>
                  </a:lnTo>
                  <a:lnTo>
                    <a:pt x="702" y="546"/>
                  </a:lnTo>
                  <a:lnTo>
                    <a:pt x="702" y="546"/>
                  </a:lnTo>
                  <a:lnTo>
                    <a:pt x="714" y="546"/>
                  </a:lnTo>
                  <a:lnTo>
                    <a:pt x="728" y="548"/>
                  </a:lnTo>
                  <a:lnTo>
                    <a:pt x="754" y="554"/>
                  </a:lnTo>
                  <a:lnTo>
                    <a:pt x="776" y="566"/>
                  </a:lnTo>
                  <a:lnTo>
                    <a:pt x="796" y="580"/>
                  </a:lnTo>
                  <a:lnTo>
                    <a:pt x="812" y="596"/>
                  </a:lnTo>
                  <a:lnTo>
                    <a:pt x="820" y="606"/>
                  </a:lnTo>
                  <a:lnTo>
                    <a:pt x="824" y="616"/>
                  </a:lnTo>
                  <a:lnTo>
                    <a:pt x="830" y="628"/>
                  </a:lnTo>
                  <a:lnTo>
                    <a:pt x="832" y="638"/>
                  </a:lnTo>
                  <a:lnTo>
                    <a:pt x="834" y="650"/>
                  </a:lnTo>
                  <a:lnTo>
                    <a:pt x="836" y="662"/>
                  </a:lnTo>
                  <a:lnTo>
                    <a:pt x="836" y="662"/>
                  </a:lnTo>
                  <a:lnTo>
                    <a:pt x="836" y="662"/>
                  </a:lnTo>
                  <a:lnTo>
                    <a:pt x="834" y="682"/>
                  </a:lnTo>
                  <a:lnTo>
                    <a:pt x="830" y="700"/>
                  </a:lnTo>
                  <a:lnTo>
                    <a:pt x="824" y="718"/>
                  </a:lnTo>
                  <a:lnTo>
                    <a:pt x="814" y="734"/>
                  </a:lnTo>
                  <a:lnTo>
                    <a:pt x="814" y="734"/>
                  </a:lnTo>
                  <a:lnTo>
                    <a:pt x="800" y="756"/>
                  </a:lnTo>
                  <a:lnTo>
                    <a:pt x="790" y="776"/>
                  </a:lnTo>
                  <a:lnTo>
                    <a:pt x="782" y="806"/>
                  </a:lnTo>
                  <a:lnTo>
                    <a:pt x="782" y="806"/>
                  </a:lnTo>
                  <a:lnTo>
                    <a:pt x="782" y="866"/>
                  </a:lnTo>
                  <a:lnTo>
                    <a:pt x="1252" y="866"/>
                  </a:lnTo>
                  <a:lnTo>
                    <a:pt x="1252" y="866"/>
                  </a:lnTo>
                  <a:lnTo>
                    <a:pt x="1204" y="780"/>
                  </a:lnTo>
                  <a:lnTo>
                    <a:pt x="1154" y="688"/>
                  </a:lnTo>
                  <a:lnTo>
                    <a:pt x="1096" y="578"/>
                  </a:lnTo>
                  <a:lnTo>
                    <a:pt x="1068" y="518"/>
                  </a:lnTo>
                  <a:lnTo>
                    <a:pt x="1038" y="458"/>
                  </a:lnTo>
                  <a:lnTo>
                    <a:pt x="1012" y="398"/>
                  </a:lnTo>
                  <a:lnTo>
                    <a:pt x="988" y="338"/>
                  </a:lnTo>
                  <a:lnTo>
                    <a:pt x="966" y="282"/>
                  </a:lnTo>
                  <a:lnTo>
                    <a:pt x="950" y="230"/>
                  </a:lnTo>
                  <a:lnTo>
                    <a:pt x="938" y="182"/>
                  </a:lnTo>
                  <a:lnTo>
                    <a:pt x="936" y="162"/>
                  </a:lnTo>
                  <a:lnTo>
                    <a:pt x="934" y="142"/>
                  </a:lnTo>
                  <a:lnTo>
                    <a:pt x="934" y="142"/>
                  </a:lnTo>
                  <a:lnTo>
                    <a:pt x="934" y="130"/>
                  </a:lnTo>
                  <a:lnTo>
                    <a:pt x="936" y="118"/>
                  </a:lnTo>
                  <a:lnTo>
                    <a:pt x="944" y="92"/>
                  </a:lnTo>
                  <a:lnTo>
                    <a:pt x="954" y="56"/>
                  </a:lnTo>
                  <a:lnTo>
                    <a:pt x="960" y="30"/>
                  </a:lnTo>
                  <a:lnTo>
                    <a:pt x="964" y="0"/>
                  </a:lnTo>
                  <a:lnTo>
                    <a:pt x="0" y="0"/>
                  </a:lnTo>
                  <a:lnTo>
                    <a:pt x="0" y="144"/>
                  </a:lnTo>
                  <a:lnTo>
                    <a:pt x="56" y="144"/>
                  </a:lnTo>
                  <a:lnTo>
                    <a:pt x="82" y="138"/>
                  </a:lnTo>
                  <a:lnTo>
                    <a:pt x="82" y="138"/>
                  </a:lnTo>
                  <a:lnTo>
                    <a:pt x="106" y="128"/>
                  </a:lnTo>
                  <a:lnTo>
                    <a:pt x="128" y="112"/>
                  </a:lnTo>
                  <a:lnTo>
                    <a:pt x="128" y="112"/>
                  </a:lnTo>
                  <a:lnTo>
                    <a:pt x="146" y="102"/>
                  </a:lnTo>
                  <a:lnTo>
                    <a:pt x="166" y="94"/>
                  </a:lnTo>
                  <a:lnTo>
                    <a:pt x="186" y="90"/>
                  </a:lnTo>
                  <a:lnTo>
                    <a:pt x="206" y="92"/>
                  </a:lnTo>
                  <a:lnTo>
                    <a:pt x="206" y="92"/>
                  </a:lnTo>
                  <a:lnTo>
                    <a:pt x="210" y="92"/>
                  </a:lnTo>
                  <a:lnTo>
                    <a:pt x="210" y="92"/>
                  </a:lnTo>
                  <a:lnTo>
                    <a:pt x="210" y="92"/>
                  </a:lnTo>
                  <a:lnTo>
                    <a:pt x="210" y="92"/>
                  </a:lnTo>
                  <a:lnTo>
                    <a:pt x="222" y="94"/>
                  </a:lnTo>
                  <a:lnTo>
                    <a:pt x="232" y="96"/>
                  </a:lnTo>
                  <a:lnTo>
                    <a:pt x="252" y="106"/>
                  </a:lnTo>
                  <a:lnTo>
                    <a:pt x="270" y="118"/>
                  </a:lnTo>
                  <a:lnTo>
                    <a:pt x="286" y="134"/>
                  </a:lnTo>
                  <a:lnTo>
                    <a:pt x="298" y="154"/>
                  </a:lnTo>
                  <a:lnTo>
                    <a:pt x="308" y="176"/>
                  </a:lnTo>
                  <a:lnTo>
                    <a:pt x="314" y="200"/>
                  </a:lnTo>
                  <a:lnTo>
                    <a:pt x="316" y="226"/>
                  </a:lnTo>
                  <a:lnTo>
                    <a:pt x="316" y="226"/>
                  </a:lnTo>
                  <a:lnTo>
                    <a:pt x="316" y="240"/>
                  </a:lnTo>
                  <a:lnTo>
                    <a:pt x="314" y="252"/>
                  </a:lnTo>
                  <a:lnTo>
                    <a:pt x="308" y="278"/>
                  </a:lnTo>
                  <a:lnTo>
                    <a:pt x="296" y="300"/>
                  </a:lnTo>
                  <a:lnTo>
                    <a:pt x="282" y="320"/>
                  </a:lnTo>
                  <a:lnTo>
                    <a:pt x="266" y="336"/>
                  </a:lnTo>
                  <a:lnTo>
                    <a:pt x="256" y="344"/>
                  </a:lnTo>
                  <a:lnTo>
                    <a:pt x="246" y="348"/>
                  </a:lnTo>
                  <a:lnTo>
                    <a:pt x="236" y="354"/>
                  </a:lnTo>
                  <a:lnTo>
                    <a:pt x="224" y="356"/>
                  </a:lnTo>
                  <a:lnTo>
                    <a:pt x="212" y="358"/>
                  </a:lnTo>
                  <a:lnTo>
                    <a:pt x="200" y="360"/>
                  </a:lnTo>
                  <a:lnTo>
                    <a:pt x="200" y="360"/>
                  </a:lnTo>
                  <a:lnTo>
                    <a:pt x="200" y="360"/>
                  </a:lnTo>
                  <a:lnTo>
                    <a:pt x="182" y="358"/>
                  </a:lnTo>
                  <a:lnTo>
                    <a:pt x="162" y="354"/>
                  </a:lnTo>
                  <a:lnTo>
                    <a:pt x="146" y="348"/>
                  </a:lnTo>
                  <a:lnTo>
                    <a:pt x="128" y="338"/>
                  </a:lnTo>
                  <a:lnTo>
                    <a:pt x="128" y="338"/>
                  </a:lnTo>
                  <a:lnTo>
                    <a:pt x="108" y="324"/>
                  </a:lnTo>
                  <a:lnTo>
                    <a:pt x="88" y="314"/>
                  </a:lnTo>
                  <a:lnTo>
                    <a:pt x="56" y="306"/>
                  </a:lnTo>
                  <a:lnTo>
                    <a:pt x="56" y="306"/>
                  </a:lnTo>
                  <a:lnTo>
                    <a:pt x="0" y="306"/>
                  </a:lnTo>
                  <a:lnTo>
                    <a:pt x="0" y="866"/>
                  </a:lnTo>
                  <a:lnTo>
                    <a:pt x="620" y="866"/>
                  </a:lnTo>
                  <a:lnTo>
                    <a:pt x="620" y="806"/>
                  </a:lnTo>
                  <a:lnTo>
                    <a:pt x="614" y="78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840"/>
            <p:cNvSpPr>
              <a:spLocks/>
            </p:cNvSpPr>
            <p:nvPr/>
          </p:nvSpPr>
          <p:spPr bwMode="auto">
            <a:xfrm>
              <a:off x="13692188" y="8677275"/>
              <a:ext cx="288925" cy="758825"/>
            </a:xfrm>
            <a:custGeom>
              <a:avLst/>
              <a:gdLst>
                <a:gd name="T0" fmla="*/ 136 w 182"/>
                <a:gd name="T1" fmla="*/ 186 h 478"/>
                <a:gd name="T2" fmla="*/ 136 w 182"/>
                <a:gd name="T3" fmla="*/ 186 h 478"/>
                <a:gd name="T4" fmla="*/ 136 w 182"/>
                <a:gd name="T5" fmla="*/ 186 h 478"/>
                <a:gd name="T6" fmla="*/ 142 w 182"/>
                <a:gd name="T7" fmla="*/ 170 h 478"/>
                <a:gd name="T8" fmla="*/ 148 w 182"/>
                <a:gd name="T9" fmla="*/ 158 h 478"/>
                <a:gd name="T10" fmla="*/ 156 w 182"/>
                <a:gd name="T11" fmla="*/ 144 h 478"/>
                <a:gd name="T12" fmla="*/ 166 w 182"/>
                <a:gd name="T13" fmla="*/ 130 h 478"/>
                <a:gd name="T14" fmla="*/ 166 w 182"/>
                <a:gd name="T15" fmla="*/ 130 h 478"/>
                <a:gd name="T16" fmla="*/ 174 w 182"/>
                <a:gd name="T17" fmla="*/ 116 h 478"/>
                <a:gd name="T18" fmla="*/ 180 w 182"/>
                <a:gd name="T19" fmla="*/ 104 h 478"/>
                <a:gd name="T20" fmla="*/ 182 w 182"/>
                <a:gd name="T21" fmla="*/ 88 h 478"/>
                <a:gd name="T22" fmla="*/ 182 w 182"/>
                <a:gd name="T23" fmla="*/ 72 h 478"/>
                <a:gd name="T24" fmla="*/ 182 w 182"/>
                <a:gd name="T25" fmla="*/ 72 h 478"/>
                <a:gd name="T26" fmla="*/ 182 w 182"/>
                <a:gd name="T27" fmla="*/ 72 h 478"/>
                <a:gd name="T28" fmla="*/ 178 w 182"/>
                <a:gd name="T29" fmla="*/ 58 h 478"/>
                <a:gd name="T30" fmla="*/ 172 w 182"/>
                <a:gd name="T31" fmla="*/ 44 h 478"/>
                <a:gd name="T32" fmla="*/ 164 w 182"/>
                <a:gd name="T33" fmla="*/ 32 h 478"/>
                <a:gd name="T34" fmla="*/ 154 w 182"/>
                <a:gd name="T35" fmla="*/ 20 h 478"/>
                <a:gd name="T36" fmla="*/ 140 w 182"/>
                <a:gd name="T37" fmla="*/ 12 h 478"/>
                <a:gd name="T38" fmla="*/ 124 w 182"/>
                <a:gd name="T39" fmla="*/ 4 h 478"/>
                <a:gd name="T40" fmla="*/ 108 w 182"/>
                <a:gd name="T41" fmla="*/ 0 h 478"/>
                <a:gd name="T42" fmla="*/ 92 w 182"/>
                <a:gd name="T43" fmla="*/ 0 h 478"/>
                <a:gd name="T44" fmla="*/ 92 w 182"/>
                <a:gd name="T45" fmla="*/ 0 h 478"/>
                <a:gd name="T46" fmla="*/ 72 w 182"/>
                <a:gd name="T47" fmla="*/ 0 h 478"/>
                <a:gd name="T48" fmla="*/ 56 w 182"/>
                <a:gd name="T49" fmla="*/ 6 h 478"/>
                <a:gd name="T50" fmla="*/ 40 w 182"/>
                <a:gd name="T51" fmla="*/ 12 h 478"/>
                <a:gd name="T52" fmla="*/ 26 w 182"/>
                <a:gd name="T53" fmla="*/ 22 h 478"/>
                <a:gd name="T54" fmla="*/ 16 w 182"/>
                <a:gd name="T55" fmla="*/ 34 h 478"/>
                <a:gd name="T56" fmla="*/ 8 w 182"/>
                <a:gd name="T57" fmla="*/ 48 h 478"/>
                <a:gd name="T58" fmla="*/ 2 w 182"/>
                <a:gd name="T59" fmla="*/ 62 h 478"/>
                <a:gd name="T60" fmla="*/ 0 w 182"/>
                <a:gd name="T61" fmla="*/ 78 h 478"/>
                <a:gd name="T62" fmla="*/ 0 w 182"/>
                <a:gd name="T63" fmla="*/ 78 h 478"/>
                <a:gd name="T64" fmla="*/ 0 w 182"/>
                <a:gd name="T65" fmla="*/ 78 h 478"/>
                <a:gd name="T66" fmla="*/ 0 w 182"/>
                <a:gd name="T67" fmla="*/ 92 h 478"/>
                <a:gd name="T68" fmla="*/ 2 w 182"/>
                <a:gd name="T69" fmla="*/ 106 h 478"/>
                <a:gd name="T70" fmla="*/ 8 w 182"/>
                <a:gd name="T71" fmla="*/ 118 h 478"/>
                <a:gd name="T72" fmla="*/ 14 w 182"/>
                <a:gd name="T73" fmla="*/ 130 h 478"/>
                <a:gd name="T74" fmla="*/ 14 w 182"/>
                <a:gd name="T75" fmla="*/ 130 h 478"/>
                <a:gd name="T76" fmla="*/ 32 w 182"/>
                <a:gd name="T77" fmla="*/ 156 h 478"/>
                <a:gd name="T78" fmla="*/ 44 w 182"/>
                <a:gd name="T79" fmla="*/ 182 h 478"/>
                <a:gd name="T80" fmla="*/ 44 w 182"/>
                <a:gd name="T81" fmla="*/ 182 h 478"/>
                <a:gd name="T82" fmla="*/ 54 w 182"/>
                <a:gd name="T83" fmla="*/ 222 h 478"/>
                <a:gd name="T84" fmla="*/ 54 w 182"/>
                <a:gd name="T85" fmla="*/ 478 h 478"/>
                <a:gd name="T86" fmla="*/ 126 w 182"/>
                <a:gd name="T87" fmla="*/ 478 h 478"/>
                <a:gd name="T88" fmla="*/ 128 w 182"/>
                <a:gd name="T89" fmla="*/ 222 h 478"/>
                <a:gd name="T90" fmla="*/ 136 w 182"/>
                <a:gd name="T91" fmla="*/ 18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78">
                  <a:moveTo>
                    <a:pt x="136" y="186"/>
                  </a:moveTo>
                  <a:lnTo>
                    <a:pt x="136" y="186"/>
                  </a:lnTo>
                  <a:lnTo>
                    <a:pt x="136" y="186"/>
                  </a:lnTo>
                  <a:lnTo>
                    <a:pt x="142" y="170"/>
                  </a:lnTo>
                  <a:lnTo>
                    <a:pt x="148" y="158"/>
                  </a:lnTo>
                  <a:lnTo>
                    <a:pt x="156" y="144"/>
                  </a:lnTo>
                  <a:lnTo>
                    <a:pt x="166" y="130"/>
                  </a:lnTo>
                  <a:lnTo>
                    <a:pt x="166" y="130"/>
                  </a:lnTo>
                  <a:lnTo>
                    <a:pt x="174" y="116"/>
                  </a:lnTo>
                  <a:lnTo>
                    <a:pt x="180" y="104"/>
                  </a:lnTo>
                  <a:lnTo>
                    <a:pt x="182" y="88"/>
                  </a:lnTo>
                  <a:lnTo>
                    <a:pt x="182" y="72"/>
                  </a:lnTo>
                  <a:lnTo>
                    <a:pt x="182" y="72"/>
                  </a:lnTo>
                  <a:lnTo>
                    <a:pt x="182" y="72"/>
                  </a:lnTo>
                  <a:lnTo>
                    <a:pt x="178" y="58"/>
                  </a:lnTo>
                  <a:lnTo>
                    <a:pt x="172" y="44"/>
                  </a:lnTo>
                  <a:lnTo>
                    <a:pt x="164" y="32"/>
                  </a:lnTo>
                  <a:lnTo>
                    <a:pt x="154" y="20"/>
                  </a:lnTo>
                  <a:lnTo>
                    <a:pt x="140" y="12"/>
                  </a:lnTo>
                  <a:lnTo>
                    <a:pt x="124" y="4"/>
                  </a:lnTo>
                  <a:lnTo>
                    <a:pt x="108" y="0"/>
                  </a:lnTo>
                  <a:lnTo>
                    <a:pt x="92" y="0"/>
                  </a:lnTo>
                  <a:lnTo>
                    <a:pt x="92" y="0"/>
                  </a:lnTo>
                  <a:lnTo>
                    <a:pt x="72" y="0"/>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78"/>
                  </a:lnTo>
                  <a:lnTo>
                    <a:pt x="126" y="478"/>
                  </a:lnTo>
                  <a:lnTo>
                    <a:pt x="128" y="222"/>
                  </a:lnTo>
                  <a:lnTo>
                    <a:pt x="136" y="18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841"/>
            <p:cNvSpPr>
              <a:spLocks/>
            </p:cNvSpPr>
            <p:nvPr/>
          </p:nvSpPr>
          <p:spPr bwMode="auto">
            <a:xfrm>
              <a:off x="8548688" y="6146800"/>
              <a:ext cx="1425575" cy="1371600"/>
            </a:xfrm>
            <a:custGeom>
              <a:avLst/>
              <a:gdLst>
                <a:gd name="T0" fmla="*/ 318 w 898"/>
                <a:gd name="T1" fmla="*/ 0 h 864"/>
                <a:gd name="T2" fmla="*/ 284 w 898"/>
                <a:gd name="T3" fmla="*/ 52 h 864"/>
                <a:gd name="T4" fmla="*/ 224 w 898"/>
                <a:gd name="T5" fmla="*/ 156 h 864"/>
                <a:gd name="T6" fmla="*/ 198 w 898"/>
                <a:gd name="T7" fmla="*/ 206 h 864"/>
                <a:gd name="T8" fmla="*/ 134 w 898"/>
                <a:gd name="T9" fmla="*/ 352 h 864"/>
                <a:gd name="T10" fmla="*/ 76 w 898"/>
                <a:gd name="T11" fmla="*/ 510 h 864"/>
                <a:gd name="T12" fmla="*/ 32 w 898"/>
                <a:gd name="T13" fmla="*/ 682 h 864"/>
                <a:gd name="T14" fmla="*/ 0 w 898"/>
                <a:gd name="T15" fmla="*/ 864 h 864"/>
                <a:gd name="T16" fmla="*/ 542 w 898"/>
                <a:gd name="T17" fmla="*/ 782 h 864"/>
                <a:gd name="T18" fmla="*/ 536 w 898"/>
                <a:gd name="T19" fmla="*/ 756 h 864"/>
                <a:gd name="T20" fmla="*/ 510 w 898"/>
                <a:gd name="T21" fmla="*/ 710 h 864"/>
                <a:gd name="T22" fmla="*/ 500 w 898"/>
                <a:gd name="T23" fmla="*/ 692 h 864"/>
                <a:gd name="T24" fmla="*/ 488 w 898"/>
                <a:gd name="T25" fmla="*/ 654 h 864"/>
                <a:gd name="T26" fmla="*/ 488 w 898"/>
                <a:gd name="T27" fmla="*/ 632 h 864"/>
                <a:gd name="T28" fmla="*/ 490 w 898"/>
                <a:gd name="T29" fmla="*/ 628 h 864"/>
                <a:gd name="T30" fmla="*/ 490 w 898"/>
                <a:gd name="T31" fmla="*/ 628 h 864"/>
                <a:gd name="T32" fmla="*/ 494 w 898"/>
                <a:gd name="T33" fmla="*/ 606 h 864"/>
                <a:gd name="T34" fmla="*/ 516 w 898"/>
                <a:gd name="T35" fmla="*/ 568 h 864"/>
                <a:gd name="T36" fmla="*/ 552 w 898"/>
                <a:gd name="T37" fmla="*/ 540 h 864"/>
                <a:gd name="T38" fmla="*/ 598 w 898"/>
                <a:gd name="T39" fmla="*/ 524 h 864"/>
                <a:gd name="T40" fmla="*/ 622 w 898"/>
                <a:gd name="T41" fmla="*/ 522 h 864"/>
                <a:gd name="T42" fmla="*/ 650 w 898"/>
                <a:gd name="T43" fmla="*/ 524 h 864"/>
                <a:gd name="T44" fmla="*/ 698 w 898"/>
                <a:gd name="T45" fmla="*/ 542 h 864"/>
                <a:gd name="T46" fmla="*/ 734 w 898"/>
                <a:gd name="T47" fmla="*/ 574 h 864"/>
                <a:gd name="T48" fmla="*/ 746 w 898"/>
                <a:gd name="T49" fmla="*/ 592 h 864"/>
                <a:gd name="T50" fmla="*/ 754 w 898"/>
                <a:gd name="T51" fmla="*/ 614 h 864"/>
                <a:gd name="T52" fmla="*/ 758 w 898"/>
                <a:gd name="T53" fmla="*/ 638 h 864"/>
                <a:gd name="T54" fmla="*/ 756 w 898"/>
                <a:gd name="T55" fmla="*/ 638 h 864"/>
                <a:gd name="T56" fmla="*/ 752 w 898"/>
                <a:gd name="T57" fmla="*/ 676 h 864"/>
                <a:gd name="T58" fmla="*/ 736 w 898"/>
                <a:gd name="T59" fmla="*/ 710 h 864"/>
                <a:gd name="T60" fmla="*/ 722 w 898"/>
                <a:gd name="T61" fmla="*/ 732 h 864"/>
                <a:gd name="T62" fmla="*/ 704 w 898"/>
                <a:gd name="T63" fmla="*/ 782 h 864"/>
                <a:gd name="T64" fmla="*/ 704 w 898"/>
                <a:gd name="T65" fmla="*/ 864 h 864"/>
                <a:gd name="T66" fmla="*/ 898 w 898"/>
                <a:gd name="T6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8" h="864">
                  <a:moveTo>
                    <a:pt x="898" y="0"/>
                  </a:moveTo>
                  <a:lnTo>
                    <a:pt x="318" y="0"/>
                  </a:lnTo>
                  <a:lnTo>
                    <a:pt x="318" y="0"/>
                  </a:lnTo>
                  <a:lnTo>
                    <a:pt x="284" y="52"/>
                  </a:lnTo>
                  <a:lnTo>
                    <a:pt x="252" y="104"/>
                  </a:lnTo>
                  <a:lnTo>
                    <a:pt x="224" y="156"/>
                  </a:lnTo>
                  <a:lnTo>
                    <a:pt x="198" y="206"/>
                  </a:lnTo>
                  <a:lnTo>
                    <a:pt x="198" y="206"/>
                  </a:lnTo>
                  <a:lnTo>
                    <a:pt x="166" y="276"/>
                  </a:lnTo>
                  <a:lnTo>
                    <a:pt x="134" y="352"/>
                  </a:lnTo>
                  <a:lnTo>
                    <a:pt x="104" y="430"/>
                  </a:lnTo>
                  <a:lnTo>
                    <a:pt x="76" y="510"/>
                  </a:lnTo>
                  <a:lnTo>
                    <a:pt x="52" y="596"/>
                  </a:lnTo>
                  <a:lnTo>
                    <a:pt x="32" y="682"/>
                  </a:lnTo>
                  <a:lnTo>
                    <a:pt x="14" y="772"/>
                  </a:lnTo>
                  <a:lnTo>
                    <a:pt x="0" y="864"/>
                  </a:lnTo>
                  <a:lnTo>
                    <a:pt x="542" y="864"/>
                  </a:lnTo>
                  <a:lnTo>
                    <a:pt x="542" y="782"/>
                  </a:lnTo>
                  <a:lnTo>
                    <a:pt x="536" y="756"/>
                  </a:lnTo>
                  <a:lnTo>
                    <a:pt x="536" y="756"/>
                  </a:lnTo>
                  <a:lnTo>
                    <a:pt x="526" y="734"/>
                  </a:lnTo>
                  <a:lnTo>
                    <a:pt x="510" y="710"/>
                  </a:lnTo>
                  <a:lnTo>
                    <a:pt x="510" y="710"/>
                  </a:lnTo>
                  <a:lnTo>
                    <a:pt x="500" y="692"/>
                  </a:lnTo>
                  <a:lnTo>
                    <a:pt x="492" y="674"/>
                  </a:lnTo>
                  <a:lnTo>
                    <a:pt x="488" y="654"/>
                  </a:lnTo>
                  <a:lnTo>
                    <a:pt x="488" y="632"/>
                  </a:lnTo>
                  <a:lnTo>
                    <a:pt x="488" y="632"/>
                  </a:lnTo>
                  <a:lnTo>
                    <a:pt x="490" y="630"/>
                  </a:lnTo>
                  <a:lnTo>
                    <a:pt x="490" y="628"/>
                  </a:lnTo>
                  <a:lnTo>
                    <a:pt x="490" y="628"/>
                  </a:lnTo>
                  <a:lnTo>
                    <a:pt x="490" y="628"/>
                  </a:lnTo>
                  <a:lnTo>
                    <a:pt x="490" y="618"/>
                  </a:lnTo>
                  <a:lnTo>
                    <a:pt x="494" y="606"/>
                  </a:lnTo>
                  <a:lnTo>
                    <a:pt x="502" y="586"/>
                  </a:lnTo>
                  <a:lnTo>
                    <a:pt x="516" y="568"/>
                  </a:lnTo>
                  <a:lnTo>
                    <a:pt x="532" y="552"/>
                  </a:lnTo>
                  <a:lnTo>
                    <a:pt x="552" y="540"/>
                  </a:lnTo>
                  <a:lnTo>
                    <a:pt x="574" y="530"/>
                  </a:lnTo>
                  <a:lnTo>
                    <a:pt x="598" y="524"/>
                  </a:lnTo>
                  <a:lnTo>
                    <a:pt x="622" y="522"/>
                  </a:lnTo>
                  <a:lnTo>
                    <a:pt x="622" y="522"/>
                  </a:lnTo>
                  <a:lnTo>
                    <a:pt x="636" y="522"/>
                  </a:lnTo>
                  <a:lnTo>
                    <a:pt x="650" y="524"/>
                  </a:lnTo>
                  <a:lnTo>
                    <a:pt x="676" y="532"/>
                  </a:lnTo>
                  <a:lnTo>
                    <a:pt x="698" y="542"/>
                  </a:lnTo>
                  <a:lnTo>
                    <a:pt x="718" y="556"/>
                  </a:lnTo>
                  <a:lnTo>
                    <a:pt x="734" y="574"/>
                  </a:lnTo>
                  <a:lnTo>
                    <a:pt x="740" y="582"/>
                  </a:lnTo>
                  <a:lnTo>
                    <a:pt x="746" y="592"/>
                  </a:lnTo>
                  <a:lnTo>
                    <a:pt x="752" y="604"/>
                  </a:lnTo>
                  <a:lnTo>
                    <a:pt x="754" y="614"/>
                  </a:lnTo>
                  <a:lnTo>
                    <a:pt x="756" y="626"/>
                  </a:lnTo>
                  <a:lnTo>
                    <a:pt x="758" y="638"/>
                  </a:lnTo>
                  <a:lnTo>
                    <a:pt x="756" y="638"/>
                  </a:lnTo>
                  <a:lnTo>
                    <a:pt x="756" y="638"/>
                  </a:lnTo>
                  <a:lnTo>
                    <a:pt x="756" y="658"/>
                  </a:lnTo>
                  <a:lnTo>
                    <a:pt x="752" y="676"/>
                  </a:lnTo>
                  <a:lnTo>
                    <a:pt x="746" y="694"/>
                  </a:lnTo>
                  <a:lnTo>
                    <a:pt x="736" y="710"/>
                  </a:lnTo>
                  <a:lnTo>
                    <a:pt x="736" y="710"/>
                  </a:lnTo>
                  <a:lnTo>
                    <a:pt x="722" y="732"/>
                  </a:lnTo>
                  <a:lnTo>
                    <a:pt x="712" y="752"/>
                  </a:lnTo>
                  <a:lnTo>
                    <a:pt x="704" y="782"/>
                  </a:lnTo>
                  <a:lnTo>
                    <a:pt x="704" y="782"/>
                  </a:lnTo>
                  <a:lnTo>
                    <a:pt x="704" y="864"/>
                  </a:lnTo>
                  <a:lnTo>
                    <a:pt x="898" y="864"/>
                  </a:lnTo>
                  <a:lnTo>
                    <a:pt x="89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842"/>
            <p:cNvSpPr>
              <a:spLocks/>
            </p:cNvSpPr>
            <p:nvPr/>
          </p:nvSpPr>
          <p:spPr bwMode="auto">
            <a:xfrm>
              <a:off x="9393238" y="7035800"/>
              <a:ext cx="288925" cy="714375"/>
            </a:xfrm>
            <a:custGeom>
              <a:avLst/>
              <a:gdLst>
                <a:gd name="T0" fmla="*/ 136 w 182"/>
                <a:gd name="T1" fmla="*/ 186 h 450"/>
                <a:gd name="T2" fmla="*/ 136 w 182"/>
                <a:gd name="T3" fmla="*/ 186 h 450"/>
                <a:gd name="T4" fmla="*/ 136 w 182"/>
                <a:gd name="T5" fmla="*/ 186 h 450"/>
                <a:gd name="T6" fmla="*/ 142 w 182"/>
                <a:gd name="T7" fmla="*/ 170 h 450"/>
                <a:gd name="T8" fmla="*/ 148 w 182"/>
                <a:gd name="T9" fmla="*/ 158 h 450"/>
                <a:gd name="T10" fmla="*/ 156 w 182"/>
                <a:gd name="T11" fmla="*/ 144 h 450"/>
                <a:gd name="T12" fmla="*/ 166 w 182"/>
                <a:gd name="T13" fmla="*/ 130 h 450"/>
                <a:gd name="T14" fmla="*/ 166 w 182"/>
                <a:gd name="T15" fmla="*/ 130 h 450"/>
                <a:gd name="T16" fmla="*/ 174 w 182"/>
                <a:gd name="T17" fmla="*/ 118 h 450"/>
                <a:gd name="T18" fmla="*/ 180 w 182"/>
                <a:gd name="T19" fmla="*/ 104 h 450"/>
                <a:gd name="T20" fmla="*/ 182 w 182"/>
                <a:gd name="T21" fmla="*/ 88 h 450"/>
                <a:gd name="T22" fmla="*/ 180 w 182"/>
                <a:gd name="T23" fmla="*/ 72 h 450"/>
                <a:gd name="T24" fmla="*/ 182 w 182"/>
                <a:gd name="T25" fmla="*/ 72 h 450"/>
                <a:gd name="T26" fmla="*/ 182 w 182"/>
                <a:gd name="T27" fmla="*/ 72 h 450"/>
                <a:gd name="T28" fmla="*/ 178 w 182"/>
                <a:gd name="T29" fmla="*/ 58 h 450"/>
                <a:gd name="T30" fmla="*/ 172 w 182"/>
                <a:gd name="T31" fmla="*/ 44 h 450"/>
                <a:gd name="T32" fmla="*/ 164 w 182"/>
                <a:gd name="T33" fmla="*/ 32 h 450"/>
                <a:gd name="T34" fmla="*/ 152 w 182"/>
                <a:gd name="T35" fmla="*/ 20 h 450"/>
                <a:gd name="T36" fmla="*/ 140 w 182"/>
                <a:gd name="T37" fmla="*/ 12 h 450"/>
                <a:gd name="T38" fmla="*/ 124 w 182"/>
                <a:gd name="T39" fmla="*/ 6 h 450"/>
                <a:gd name="T40" fmla="*/ 108 w 182"/>
                <a:gd name="T41" fmla="*/ 2 h 450"/>
                <a:gd name="T42" fmla="*/ 90 w 182"/>
                <a:gd name="T43" fmla="*/ 0 h 450"/>
                <a:gd name="T44" fmla="*/ 90 w 182"/>
                <a:gd name="T45" fmla="*/ 0 h 450"/>
                <a:gd name="T46" fmla="*/ 72 w 182"/>
                <a:gd name="T47" fmla="*/ 2 h 450"/>
                <a:gd name="T48" fmla="*/ 56 w 182"/>
                <a:gd name="T49" fmla="*/ 6 h 450"/>
                <a:gd name="T50" fmla="*/ 40 w 182"/>
                <a:gd name="T51" fmla="*/ 12 h 450"/>
                <a:gd name="T52" fmla="*/ 26 w 182"/>
                <a:gd name="T53" fmla="*/ 22 h 450"/>
                <a:gd name="T54" fmla="*/ 16 w 182"/>
                <a:gd name="T55" fmla="*/ 34 h 450"/>
                <a:gd name="T56" fmla="*/ 8 w 182"/>
                <a:gd name="T57" fmla="*/ 48 h 450"/>
                <a:gd name="T58" fmla="*/ 2 w 182"/>
                <a:gd name="T59" fmla="*/ 62 h 450"/>
                <a:gd name="T60" fmla="*/ 0 w 182"/>
                <a:gd name="T61" fmla="*/ 78 h 450"/>
                <a:gd name="T62" fmla="*/ 0 w 182"/>
                <a:gd name="T63" fmla="*/ 78 h 450"/>
                <a:gd name="T64" fmla="*/ 0 w 182"/>
                <a:gd name="T65" fmla="*/ 78 h 450"/>
                <a:gd name="T66" fmla="*/ 0 w 182"/>
                <a:gd name="T67" fmla="*/ 92 h 450"/>
                <a:gd name="T68" fmla="*/ 2 w 182"/>
                <a:gd name="T69" fmla="*/ 106 h 450"/>
                <a:gd name="T70" fmla="*/ 8 w 182"/>
                <a:gd name="T71" fmla="*/ 118 h 450"/>
                <a:gd name="T72" fmla="*/ 14 w 182"/>
                <a:gd name="T73" fmla="*/ 130 h 450"/>
                <a:gd name="T74" fmla="*/ 14 w 182"/>
                <a:gd name="T75" fmla="*/ 130 h 450"/>
                <a:gd name="T76" fmla="*/ 32 w 182"/>
                <a:gd name="T77" fmla="*/ 156 h 450"/>
                <a:gd name="T78" fmla="*/ 44 w 182"/>
                <a:gd name="T79" fmla="*/ 182 h 450"/>
                <a:gd name="T80" fmla="*/ 44 w 182"/>
                <a:gd name="T81" fmla="*/ 182 h 450"/>
                <a:gd name="T82" fmla="*/ 54 w 182"/>
                <a:gd name="T83" fmla="*/ 222 h 450"/>
                <a:gd name="T84" fmla="*/ 54 w 182"/>
                <a:gd name="T85" fmla="*/ 450 h 450"/>
                <a:gd name="T86" fmla="*/ 126 w 182"/>
                <a:gd name="T87" fmla="*/ 450 h 450"/>
                <a:gd name="T88" fmla="*/ 128 w 182"/>
                <a:gd name="T89" fmla="*/ 222 h 450"/>
                <a:gd name="T90" fmla="*/ 136 w 182"/>
                <a:gd name="T91" fmla="*/ 18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0">
                  <a:moveTo>
                    <a:pt x="136" y="186"/>
                  </a:moveTo>
                  <a:lnTo>
                    <a:pt x="136" y="186"/>
                  </a:lnTo>
                  <a:lnTo>
                    <a:pt x="136" y="186"/>
                  </a:lnTo>
                  <a:lnTo>
                    <a:pt x="142" y="170"/>
                  </a:lnTo>
                  <a:lnTo>
                    <a:pt x="148" y="158"/>
                  </a:lnTo>
                  <a:lnTo>
                    <a:pt x="156" y="144"/>
                  </a:lnTo>
                  <a:lnTo>
                    <a:pt x="166" y="130"/>
                  </a:lnTo>
                  <a:lnTo>
                    <a:pt x="166" y="130"/>
                  </a:lnTo>
                  <a:lnTo>
                    <a:pt x="174" y="118"/>
                  </a:lnTo>
                  <a:lnTo>
                    <a:pt x="180" y="104"/>
                  </a:lnTo>
                  <a:lnTo>
                    <a:pt x="182" y="88"/>
                  </a:lnTo>
                  <a:lnTo>
                    <a:pt x="180" y="72"/>
                  </a:lnTo>
                  <a:lnTo>
                    <a:pt x="182" y="72"/>
                  </a:lnTo>
                  <a:lnTo>
                    <a:pt x="182" y="72"/>
                  </a:lnTo>
                  <a:lnTo>
                    <a:pt x="178" y="58"/>
                  </a:lnTo>
                  <a:lnTo>
                    <a:pt x="172" y="44"/>
                  </a:lnTo>
                  <a:lnTo>
                    <a:pt x="164" y="32"/>
                  </a:lnTo>
                  <a:lnTo>
                    <a:pt x="152" y="20"/>
                  </a:lnTo>
                  <a:lnTo>
                    <a:pt x="140" y="12"/>
                  </a:lnTo>
                  <a:lnTo>
                    <a:pt x="124" y="6"/>
                  </a:lnTo>
                  <a:lnTo>
                    <a:pt x="108" y="2"/>
                  </a:lnTo>
                  <a:lnTo>
                    <a:pt x="90" y="0"/>
                  </a:lnTo>
                  <a:lnTo>
                    <a:pt x="90" y="0"/>
                  </a:lnTo>
                  <a:lnTo>
                    <a:pt x="72" y="2"/>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50"/>
                  </a:lnTo>
                  <a:lnTo>
                    <a:pt x="126" y="450"/>
                  </a:lnTo>
                  <a:lnTo>
                    <a:pt x="128" y="222"/>
                  </a:lnTo>
                  <a:lnTo>
                    <a:pt x="136" y="1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843"/>
            <p:cNvSpPr>
              <a:spLocks/>
            </p:cNvSpPr>
            <p:nvPr/>
          </p:nvSpPr>
          <p:spPr bwMode="auto">
            <a:xfrm>
              <a:off x="12107863" y="5426075"/>
              <a:ext cx="288925" cy="720725"/>
            </a:xfrm>
            <a:custGeom>
              <a:avLst/>
              <a:gdLst>
                <a:gd name="T0" fmla="*/ 138 w 182"/>
                <a:gd name="T1" fmla="*/ 188 h 454"/>
                <a:gd name="T2" fmla="*/ 136 w 182"/>
                <a:gd name="T3" fmla="*/ 188 h 454"/>
                <a:gd name="T4" fmla="*/ 136 w 182"/>
                <a:gd name="T5" fmla="*/ 188 h 454"/>
                <a:gd name="T6" fmla="*/ 142 w 182"/>
                <a:gd name="T7" fmla="*/ 172 h 454"/>
                <a:gd name="T8" fmla="*/ 150 w 182"/>
                <a:gd name="T9" fmla="*/ 158 h 454"/>
                <a:gd name="T10" fmla="*/ 156 w 182"/>
                <a:gd name="T11" fmla="*/ 146 h 454"/>
                <a:gd name="T12" fmla="*/ 168 w 182"/>
                <a:gd name="T13" fmla="*/ 132 h 454"/>
                <a:gd name="T14" fmla="*/ 168 w 182"/>
                <a:gd name="T15" fmla="*/ 132 h 454"/>
                <a:gd name="T16" fmla="*/ 176 w 182"/>
                <a:gd name="T17" fmla="*/ 118 h 454"/>
                <a:gd name="T18" fmla="*/ 180 w 182"/>
                <a:gd name="T19" fmla="*/ 104 h 454"/>
                <a:gd name="T20" fmla="*/ 182 w 182"/>
                <a:gd name="T21" fmla="*/ 90 h 454"/>
                <a:gd name="T22" fmla="*/ 182 w 182"/>
                <a:gd name="T23" fmla="*/ 74 h 454"/>
                <a:gd name="T24" fmla="*/ 182 w 182"/>
                <a:gd name="T25" fmla="*/ 74 h 454"/>
                <a:gd name="T26" fmla="*/ 182 w 182"/>
                <a:gd name="T27" fmla="*/ 74 h 454"/>
                <a:gd name="T28" fmla="*/ 180 w 182"/>
                <a:gd name="T29" fmla="*/ 58 h 454"/>
                <a:gd name="T30" fmla="*/ 174 w 182"/>
                <a:gd name="T31" fmla="*/ 44 h 454"/>
                <a:gd name="T32" fmla="*/ 164 w 182"/>
                <a:gd name="T33" fmla="*/ 32 h 454"/>
                <a:gd name="T34" fmla="*/ 154 w 182"/>
                <a:gd name="T35" fmla="*/ 22 h 454"/>
                <a:gd name="T36" fmla="*/ 140 w 182"/>
                <a:gd name="T37" fmla="*/ 12 h 454"/>
                <a:gd name="T38" fmla="*/ 126 w 182"/>
                <a:gd name="T39" fmla="*/ 6 h 454"/>
                <a:gd name="T40" fmla="*/ 110 w 182"/>
                <a:gd name="T41" fmla="*/ 2 h 454"/>
                <a:gd name="T42" fmla="*/ 92 w 182"/>
                <a:gd name="T43" fmla="*/ 0 h 454"/>
                <a:gd name="T44" fmla="*/ 92 w 182"/>
                <a:gd name="T45" fmla="*/ 0 h 454"/>
                <a:gd name="T46" fmla="*/ 74 w 182"/>
                <a:gd name="T47" fmla="*/ 2 h 454"/>
                <a:gd name="T48" fmla="*/ 56 w 182"/>
                <a:gd name="T49" fmla="*/ 6 h 454"/>
                <a:gd name="T50" fmla="*/ 40 w 182"/>
                <a:gd name="T51" fmla="*/ 14 h 454"/>
                <a:gd name="T52" fmla="*/ 28 w 182"/>
                <a:gd name="T53" fmla="*/ 24 h 454"/>
                <a:gd name="T54" fmla="*/ 16 w 182"/>
                <a:gd name="T55" fmla="*/ 34 h 454"/>
                <a:gd name="T56" fmla="*/ 8 w 182"/>
                <a:gd name="T57" fmla="*/ 48 h 454"/>
                <a:gd name="T58" fmla="*/ 2 w 182"/>
                <a:gd name="T59" fmla="*/ 62 h 454"/>
                <a:gd name="T60" fmla="*/ 0 w 182"/>
                <a:gd name="T61" fmla="*/ 78 h 454"/>
                <a:gd name="T62" fmla="*/ 0 w 182"/>
                <a:gd name="T63" fmla="*/ 78 h 454"/>
                <a:gd name="T64" fmla="*/ 0 w 182"/>
                <a:gd name="T65" fmla="*/ 78 h 454"/>
                <a:gd name="T66" fmla="*/ 0 w 182"/>
                <a:gd name="T67" fmla="*/ 94 h 454"/>
                <a:gd name="T68" fmla="*/ 4 w 182"/>
                <a:gd name="T69" fmla="*/ 106 h 454"/>
                <a:gd name="T70" fmla="*/ 8 w 182"/>
                <a:gd name="T71" fmla="*/ 120 h 454"/>
                <a:gd name="T72" fmla="*/ 16 w 182"/>
                <a:gd name="T73" fmla="*/ 132 h 454"/>
                <a:gd name="T74" fmla="*/ 16 w 182"/>
                <a:gd name="T75" fmla="*/ 132 h 454"/>
                <a:gd name="T76" fmla="*/ 32 w 182"/>
                <a:gd name="T77" fmla="*/ 158 h 454"/>
                <a:gd name="T78" fmla="*/ 44 w 182"/>
                <a:gd name="T79" fmla="*/ 184 h 454"/>
                <a:gd name="T80" fmla="*/ 44 w 182"/>
                <a:gd name="T81" fmla="*/ 184 h 454"/>
                <a:gd name="T82" fmla="*/ 54 w 182"/>
                <a:gd name="T83" fmla="*/ 222 h 454"/>
                <a:gd name="T84" fmla="*/ 56 w 182"/>
                <a:gd name="T85" fmla="*/ 454 h 454"/>
                <a:gd name="T86" fmla="*/ 128 w 182"/>
                <a:gd name="T87" fmla="*/ 454 h 454"/>
                <a:gd name="T88" fmla="*/ 128 w 182"/>
                <a:gd name="T89" fmla="*/ 222 h 454"/>
                <a:gd name="T90" fmla="*/ 138 w 182"/>
                <a:gd name="T91" fmla="*/ 18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4">
                  <a:moveTo>
                    <a:pt x="138" y="188"/>
                  </a:moveTo>
                  <a:lnTo>
                    <a:pt x="136" y="188"/>
                  </a:lnTo>
                  <a:lnTo>
                    <a:pt x="136" y="188"/>
                  </a:lnTo>
                  <a:lnTo>
                    <a:pt x="142" y="172"/>
                  </a:lnTo>
                  <a:lnTo>
                    <a:pt x="150" y="158"/>
                  </a:lnTo>
                  <a:lnTo>
                    <a:pt x="156" y="146"/>
                  </a:lnTo>
                  <a:lnTo>
                    <a:pt x="168" y="132"/>
                  </a:lnTo>
                  <a:lnTo>
                    <a:pt x="168" y="132"/>
                  </a:lnTo>
                  <a:lnTo>
                    <a:pt x="176" y="118"/>
                  </a:lnTo>
                  <a:lnTo>
                    <a:pt x="180" y="104"/>
                  </a:lnTo>
                  <a:lnTo>
                    <a:pt x="182" y="90"/>
                  </a:lnTo>
                  <a:lnTo>
                    <a:pt x="182" y="74"/>
                  </a:lnTo>
                  <a:lnTo>
                    <a:pt x="182" y="74"/>
                  </a:lnTo>
                  <a:lnTo>
                    <a:pt x="182" y="74"/>
                  </a:lnTo>
                  <a:lnTo>
                    <a:pt x="180" y="58"/>
                  </a:lnTo>
                  <a:lnTo>
                    <a:pt x="174" y="44"/>
                  </a:lnTo>
                  <a:lnTo>
                    <a:pt x="164" y="32"/>
                  </a:lnTo>
                  <a:lnTo>
                    <a:pt x="154" y="22"/>
                  </a:lnTo>
                  <a:lnTo>
                    <a:pt x="140" y="12"/>
                  </a:lnTo>
                  <a:lnTo>
                    <a:pt x="126" y="6"/>
                  </a:lnTo>
                  <a:lnTo>
                    <a:pt x="110" y="2"/>
                  </a:lnTo>
                  <a:lnTo>
                    <a:pt x="92" y="0"/>
                  </a:lnTo>
                  <a:lnTo>
                    <a:pt x="92" y="0"/>
                  </a:lnTo>
                  <a:lnTo>
                    <a:pt x="74" y="2"/>
                  </a:lnTo>
                  <a:lnTo>
                    <a:pt x="56" y="6"/>
                  </a:lnTo>
                  <a:lnTo>
                    <a:pt x="40" y="14"/>
                  </a:lnTo>
                  <a:lnTo>
                    <a:pt x="28" y="24"/>
                  </a:lnTo>
                  <a:lnTo>
                    <a:pt x="16" y="34"/>
                  </a:lnTo>
                  <a:lnTo>
                    <a:pt x="8" y="48"/>
                  </a:lnTo>
                  <a:lnTo>
                    <a:pt x="2" y="62"/>
                  </a:lnTo>
                  <a:lnTo>
                    <a:pt x="0" y="78"/>
                  </a:lnTo>
                  <a:lnTo>
                    <a:pt x="0" y="78"/>
                  </a:lnTo>
                  <a:lnTo>
                    <a:pt x="0" y="78"/>
                  </a:lnTo>
                  <a:lnTo>
                    <a:pt x="0" y="94"/>
                  </a:lnTo>
                  <a:lnTo>
                    <a:pt x="4" y="106"/>
                  </a:lnTo>
                  <a:lnTo>
                    <a:pt x="8" y="120"/>
                  </a:lnTo>
                  <a:lnTo>
                    <a:pt x="16" y="132"/>
                  </a:lnTo>
                  <a:lnTo>
                    <a:pt x="16" y="132"/>
                  </a:lnTo>
                  <a:lnTo>
                    <a:pt x="32" y="158"/>
                  </a:lnTo>
                  <a:lnTo>
                    <a:pt x="44" y="184"/>
                  </a:lnTo>
                  <a:lnTo>
                    <a:pt x="44" y="184"/>
                  </a:lnTo>
                  <a:lnTo>
                    <a:pt x="54" y="222"/>
                  </a:lnTo>
                  <a:lnTo>
                    <a:pt x="56" y="454"/>
                  </a:lnTo>
                  <a:lnTo>
                    <a:pt x="128" y="454"/>
                  </a:lnTo>
                  <a:lnTo>
                    <a:pt x="128" y="222"/>
                  </a:lnTo>
                  <a:lnTo>
                    <a:pt x="138"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844"/>
            <p:cNvSpPr>
              <a:spLocks/>
            </p:cNvSpPr>
            <p:nvPr/>
          </p:nvSpPr>
          <p:spPr bwMode="auto">
            <a:xfrm>
              <a:off x="9551988" y="9055100"/>
              <a:ext cx="288925" cy="704850"/>
            </a:xfrm>
            <a:custGeom>
              <a:avLst/>
              <a:gdLst>
                <a:gd name="T0" fmla="*/ 46 w 182"/>
                <a:gd name="T1" fmla="*/ 258 h 444"/>
                <a:gd name="T2" fmla="*/ 46 w 182"/>
                <a:gd name="T3" fmla="*/ 258 h 444"/>
                <a:gd name="T4" fmla="*/ 46 w 182"/>
                <a:gd name="T5" fmla="*/ 258 h 444"/>
                <a:gd name="T6" fmla="*/ 40 w 182"/>
                <a:gd name="T7" fmla="*/ 274 h 444"/>
                <a:gd name="T8" fmla="*/ 34 w 182"/>
                <a:gd name="T9" fmla="*/ 286 h 444"/>
                <a:gd name="T10" fmla="*/ 26 w 182"/>
                <a:gd name="T11" fmla="*/ 300 h 444"/>
                <a:gd name="T12" fmla="*/ 16 w 182"/>
                <a:gd name="T13" fmla="*/ 314 h 444"/>
                <a:gd name="T14" fmla="*/ 16 w 182"/>
                <a:gd name="T15" fmla="*/ 314 h 444"/>
                <a:gd name="T16" fmla="*/ 8 w 182"/>
                <a:gd name="T17" fmla="*/ 328 h 444"/>
                <a:gd name="T18" fmla="*/ 2 w 182"/>
                <a:gd name="T19" fmla="*/ 342 h 444"/>
                <a:gd name="T20" fmla="*/ 0 w 182"/>
                <a:gd name="T21" fmla="*/ 356 h 444"/>
                <a:gd name="T22" fmla="*/ 0 w 182"/>
                <a:gd name="T23" fmla="*/ 372 h 444"/>
                <a:gd name="T24" fmla="*/ 0 w 182"/>
                <a:gd name="T25" fmla="*/ 372 h 444"/>
                <a:gd name="T26" fmla="*/ 0 w 182"/>
                <a:gd name="T27" fmla="*/ 372 h 444"/>
                <a:gd name="T28" fmla="*/ 4 w 182"/>
                <a:gd name="T29" fmla="*/ 388 h 444"/>
                <a:gd name="T30" fmla="*/ 10 w 182"/>
                <a:gd name="T31" fmla="*/ 400 h 444"/>
                <a:gd name="T32" fmla="*/ 18 w 182"/>
                <a:gd name="T33" fmla="*/ 414 h 444"/>
                <a:gd name="T34" fmla="*/ 28 w 182"/>
                <a:gd name="T35" fmla="*/ 424 h 444"/>
                <a:gd name="T36" fmla="*/ 42 w 182"/>
                <a:gd name="T37" fmla="*/ 432 h 444"/>
                <a:gd name="T38" fmla="*/ 58 w 182"/>
                <a:gd name="T39" fmla="*/ 440 h 444"/>
                <a:gd name="T40" fmla="*/ 74 w 182"/>
                <a:gd name="T41" fmla="*/ 444 h 444"/>
                <a:gd name="T42" fmla="*/ 90 w 182"/>
                <a:gd name="T43" fmla="*/ 444 h 444"/>
                <a:gd name="T44" fmla="*/ 90 w 182"/>
                <a:gd name="T45" fmla="*/ 444 h 444"/>
                <a:gd name="T46" fmla="*/ 110 w 182"/>
                <a:gd name="T47" fmla="*/ 444 h 444"/>
                <a:gd name="T48" fmla="*/ 126 w 182"/>
                <a:gd name="T49" fmla="*/ 438 h 444"/>
                <a:gd name="T50" fmla="*/ 142 w 182"/>
                <a:gd name="T51" fmla="*/ 432 h 444"/>
                <a:gd name="T52" fmla="*/ 156 w 182"/>
                <a:gd name="T53" fmla="*/ 422 h 444"/>
                <a:gd name="T54" fmla="*/ 166 w 182"/>
                <a:gd name="T55" fmla="*/ 410 h 444"/>
                <a:gd name="T56" fmla="*/ 174 w 182"/>
                <a:gd name="T57" fmla="*/ 398 h 444"/>
                <a:gd name="T58" fmla="*/ 180 w 182"/>
                <a:gd name="T59" fmla="*/ 382 h 444"/>
                <a:gd name="T60" fmla="*/ 182 w 182"/>
                <a:gd name="T61" fmla="*/ 366 h 444"/>
                <a:gd name="T62" fmla="*/ 182 w 182"/>
                <a:gd name="T63" fmla="*/ 366 h 444"/>
                <a:gd name="T64" fmla="*/ 182 w 182"/>
                <a:gd name="T65" fmla="*/ 366 h 444"/>
                <a:gd name="T66" fmla="*/ 182 w 182"/>
                <a:gd name="T67" fmla="*/ 352 h 444"/>
                <a:gd name="T68" fmla="*/ 180 w 182"/>
                <a:gd name="T69" fmla="*/ 338 h 444"/>
                <a:gd name="T70" fmla="*/ 174 w 182"/>
                <a:gd name="T71" fmla="*/ 326 h 444"/>
                <a:gd name="T72" fmla="*/ 168 w 182"/>
                <a:gd name="T73" fmla="*/ 314 h 444"/>
                <a:gd name="T74" fmla="*/ 168 w 182"/>
                <a:gd name="T75" fmla="*/ 314 h 444"/>
                <a:gd name="T76" fmla="*/ 150 w 182"/>
                <a:gd name="T77" fmla="*/ 288 h 444"/>
                <a:gd name="T78" fmla="*/ 138 w 182"/>
                <a:gd name="T79" fmla="*/ 262 h 444"/>
                <a:gd name="T80" fmla="*/ 138 w 182"/>
                <a:gd name="T81" fmla="*/ 262 h 444"/>
                <a:gd name="T82" fmla="*/ 128 w 182"/>
                <a:gd name="T83" fmla="*/ 222 h 444"/>
                <a:gd name="T84" fmla="*/ 128 w 182"/>
                <a:gd name="T85" fmla="*/ 0 h 444"/>
                <a:gd name="T86" fmla="*/ 54 w 182"/>
                <a:gd name="T87" fmla="*/ 0 h 444"/>
                <a:gd name="T88" fmla="*/ 54 w 182"/>
                <a:gd name="T89" fmla="*/ 222 h 444"/>
                <a:gd name="T90" fmla="*/ 46 w 182"/>
                <a:gd name="T91" fmla="*/ 25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4">
                  <a:moveTo>
                    <a:pt x="46" y="258"/>
                  </a:moveTo>
                  <a:lnTo>
                    <a:pt x="46" y="258"/>
                  </a:lnTo>
                  <a:lnTo>
                    <a:pt x="46" y="258"/>
                  </a:lnTo>
                  <a:lnTo>
                    <a:pt x="40" y="274"/>
                  </a:lnTo>
                  <a:lnTo>
                    <a:pt x="34" y="286"/>
                  </a:lnTo>
                  <a:lnTo>
                    <a:pt x="26" y="300"/>
                  </a:lnTo>
                  <a:lnTo>
                    <a:pt x="16" y="314"/>
                  </a:lnTo>
                  <a:lnTo>
                    <a:pt x="16" y="314"/>
                  </a:lnTo>
                  <a:lnTo>
                    <a:pt x="8" y="328"/>
                  </a:lnTo>
                  <a:lnTo>
                    <a:pt x="2" y="342"/>
                  </a:lnTo>
                  <a:lnTo>
                    <a:pt x="0" y="356"/>
                  </a:lnTo>
                  <a:lnTo>
                    <a:pt x="0" y="372"/>
                  </a:lnTo>
                  <a:lnTo>
                    <a:pt x="0" y="372"/>
                  </a:lnTo>
                  <a:lnTo>
                    <a:pt x="0" y="372"/>
                  </a:lnTo>
                  <a:lnTo>
                    <a:pt x="4" y="388"/>
                  </a:lnTo>
                  <a:lnTo>
                    <a:pt x="10" y="400"/>
                  </a:lnTo>
                  <a:lnTo>
                    <a:pt x="18" y="414"/>
                  </a:lnTo>
                  <a:lnTo>
                    <a:pt x="28" y="424"/>
                  </a:lnTo>
                  <a:lnTo>
                    <a:pt x="42" y="432"/>
                  </a:lnTo>
                  <a:lnTo>
                    <a:pt x="58" y="440"/>
                  </a:lnTo>
                  <a:lnTo>
                    <a:pt x="74" y="444"/>
                  </a:lnTo>
                  <a:lnTo>
                    <a:pt x="90" y="444"/>
                  </a:lnTo>
                  <a:lnTo>
                    <a:pt x="90" y="444"/>
                  </a:lnTo>
                  <a:lnTo>
                    <a:pt x="110" y="444"/>
                  </a:lnTo>
                  <a:lnTo>
                    <a:pt x="126" y="438"/>
                  </a:lnTo>
                  <a:lnTo>
                    <a:pt x="142" y="432"/>
                  </a:lnTo>
                  <a:lnTo>
                    <a:pt x="156" y="422"/>
                  </a:lnTo>
                  <a:lnTo>
                    <a:pt x="166" y="410"/>
                  </a:lnTo>
                  <a:lnTo>
                    <a:pt x="174" y="398"/>
                  </a:lnTo>
                  <a:lnTo>
                    <a:pt x="180" y="382"/>
                  </a:lnTo>
                  <a:lnTo>
                    <a:pt x="182" y="366"/>
                  </a:lnTo>
                  <a:lnTo>
                    <a:pt x="182" y="366"/>
                  </a:lnTo>
                  <a:lnTo>
                    <a:pt x="182" y="366"/>
                  </a:lnTo>
                  <a:lnTo>
                    <a:pt x="182" y="352"/>
                  </a:lnTo>
                  <a:lnTo>
                    <a:pt x="180" y="338"/>
                  </a:lnTo>
                  <a:lnTo>
                    <a:pt x="174" y="326"/>
                  </a:lnTo>
                  <a:lnTo>
                    <a:pt x="168" y="314"/>
                  </a:lnTo>
                  <a:lnTo>
                    <a:pt x="168" y="314"/>
                  </a:lnTo>
                  <a:lnTo>
                    <a:pt x="150" y="288"/>
                  </a:lnTo>
                  <a:lnTo>
                    <a:pt x="138" y="262"/>
                  </a:lnTo>
                  <a:lnTo>
                    <a:pt x="138" y="262"/>
                  </a:lnTo>
                  <a:lnTo>
                    <a:pt x="128" y="222"/>
                  </a:lnTo>
                  <a:lnTo>
                    <a:pt x="128" y="0"/>
                  </a:lnTo>
                  <a:lnTo>
                    <a:pt x="54" y="0"/>
                  </a:lnTo>
                  <a:lnTo>
                    <a:pt x="54" y="222"/>
                  </a:lnTo>
                  <a:lnTo>
                    <a:pt x="46" y="2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48" name="Group 47"/>
          <p:cNvGrpSpPr/>
          <p:nvPr/>
        </p:nvGrpSpPr>
        <p:grpSpPr>
          <a:xfrm>
            <a:off x="488300" y="1957279"/>
            <a:ext cx="3150656" cy="1146326"/>
            <a:chOff x="488300" y="1957279"/>
            <a:chExt cx="3150656" cy="1146326"/>
          </a:xfrm>
        </p:grpSpPr>
        <p:sp>
          <p:nvSpPr>
            <p:cNvPr id="45"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Customer Engagement</a:t>
              </a:r>
              <a:endParaRPr lang="en-US" dirty="0">
                <a:solidFill>
                  <a:srgbClr val="273339"/>
                </a:solidFill>
              </a:endParaRPr>
            </a:p>
          </p:txBody>
        </p:sp>
        <p:sp>
          <p:nvSpPr>
            <p:cNvPr id="46"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Overall strategy, customer value proposition development, customer experience design &amp; implementation, customer comm., customer journeys &amp; treatment tracks</a:t>
              </a:r>
              <a:endParaRPr lang="en-US" sz="1200" dirty="0">
                <a:solidFill>
                  <a:schemeClr val="bg2"/>
                </a:solidFill>
              </a:endParaRPr>
            </a:p>
          </p:txBody>
        </p:sp>
        <p:sp>
          <p:nvSpPr>
            <p:cNvPr id="47" name="Rectangle 46"/>
            <p:cNvSpPr/>
            <p:nvPr/>
          </p:nvSpPr>
          <p:spPr>
            <a:xfrm>
              <a:off x="488300" y="1957279"/>
              <a:ext cx="112211" cy="961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82600" y="3383692"/>
            <a:ext cx="3150656" cy="1146326"/>
            <a:chOff x="488300" y="1957279"/>
            <a:chExt cx="3150656" cy="1146326"/>
          </a:xfrm>
        </p:grpSpPr>
        <p:sp>
          <p:nvSpPr>
            <p:cNvPr id="50"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Loyalty Program </a:t>
              </a:r>
              <a:r>
                <a:rPr lang="en-US" dirty="0">
                  <a:solidFill>
                    <a:srgbClr val="273339"/>
                  </a:solidFill>
                </a:rPr>
                <a:t>D</a:t>
              </a:r>
              <a:r>
                <a:rPr lang="en-US" dirty="0" smtClean="0">
                  <a:solidFill>
                    <a:srgbClr val="273339"/>
                  </a:solidFill>
                </a:rPr>
                <a:t>esign</a:t>
              </a:r>
              <a:endParaRPr lang="en-US" dirty="0">
                <a:solidFill>
                  <a:srgbClr val="273339"/>
                </a:solidFill>
              </a:endParaRPr>
            </a:p>
          </p:txBody>
        </p:sp>
        <p:sp>
          <p:nvSpPr>
            <p:cNvPr id="51"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Core strategy, customer value proposition, communications, operational set up, costing &amp; ROI analysis, system selection, recruitment &amp; training</a:t>
              </a:r>
              <a:endParaRPr lang="en-US" sz="1200" dirty="0">
                <a:solidFill>
                  <a:schemeClr val="bg2"/>
                </a:solidFill>
              </a:endParaRPr>
            </a:p>
          </p:txBody>
        </p:sp>
        <p:sp>
          <p:nvSpPr>
            <p:cNvPr id="52" name="Rectangle 51"/>
            <p:cNvSpPr/>
            <p:nvPr/>
          </p:nvSpPr>
          <p:spPr>
            <a:xfrm>
              <a:off x="488300" y="1957279"/>
              <a:ext cx="112211" cy="961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482600" y="4810104"/>
            <a:ext cx="3150656" cy="1146326"/>
            <a:chOff x="488300" y="1957279"/>
            <a:chExt cx="3150656" cy="1146326"/>
          </a:xfrm>
        </p:grpSpPr>
        <p:sp>
          <p:nvSpPr>
            <p:cNvPr id="54"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Program Health Check</a:t>
              </a:r>
              <a:endParaRPr lang="en-US" dirty="0">
                <a:solidFill>
                  <a:srgbClr val="273339"/>
                </a:solidFill>
              </a:endParaRPr>
            </a:p>
          </p:txBody>
        </p:sp>
        <p:sp>
          <p:nvSpPr>
            <p:cNvPr id="55"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Operational efficiency, communications effectiveness, investment review, analysis of ROI, program enhancement proposal, team training &amp; mentoring</a:t>
              </a:r>
              <a:endParaRPr lang="en-US" sz="1200" dirty="0">
                <a:solidFill>
                  <a:schemeClr val="bg2"/>
                </a:solidFill>
              </a:endParaRPr>
            </a:p>
          </p:txBody>
        </p:sp>
        <p:sp>
          <p:nvSpPr>
            <p:cNvPr id="56" name="Rectangle 55"/>
            <p:cNvSpPr/>
            <p:nvPr/>
          </p:nvSpPr>
          <p:spPr>
            <a:xfrm>
              <a:off x="488300" y="1957279"/>
              <a:ext cx="112211" cy="961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1436"/>
          <p:cNvSpPr>
            <a:spLocks noChangeArrowheads="1"/>
          </p:cNvSpPr>
          <p:nvPr/>
        </p:nvSpPr>
        <p:spPr bwMode="auto">
          <a:xfrm>
            <a:off x="8794858" y="195727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rgbClr val="273339"/>
                </a:solidFill>
              </a:rPr>
              <a:t>Loyalty/CRM RFP</a:t>
            </a:r>
            <a:endParaRPr lang="en-US" dirty="0">
              <a:solidFill>
                <a:srgbClr val="273339"/>
              </a:solidFill>
            </a:endParaRPr>
          </a:p>
        </p:txBody>
      </p:sp>
      <p:sp>
        <p:nvSpPr>
          <p:cNvPr id="59" name="Content Placeholder 2"/>
          <p:cNvSpPr txBox="1">
            <a:spLocks/>
          </p:cNvSpPr>
          <p:nvPr/>
        </p:nvSpPr>
        <p:spPr>
          <a:xfrm>
            <a:off x="8553045" y="2272608"/>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Assessment of requirements, development of brief, selection of supplier long list, support engagement of RFP process</a:t>
            </a:r>
            <a:endParaRPr lang="en-US" sz="1200" dirty="0">
              <a:solidFill>
                <a:schemeClr val="bg2"/>
              </a:solidFill>
            </a:endParaRPr>
          </a:p>
        </p:txBody>
      </p:sp>
      <p:sp>
        <p:nvSpPr>
          <p:cNvPr id="60" name="Rectangle 59"/>
          <p:cNvSpPr/>
          <p:nvPr/>
        </p:nvSpPr>
        <p:spPr>
          <a:xfrm>
            <a:off x="11597190" y="1957279"/>
            <a:ext cx="112211" cy="9616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1436"/>
          <p:cNvSpPr>
            <a:spLocks noChangeArrowheads="1"/>
          </p:cNvSpPr>
          <p:nvPr/>
        </p:nvSpPr>
        <p:spPr bwMode="auto">
          <a:xfrm>
            <a:off x="8794858" y="338369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rgbClr val="273339"/>
                </a:solidFill>
              </a:rPr>
              <a:t>Partnership Development</a:t>
            </a:r>
            <a:endParaRPr lang="en-US" dirty="0">
              <a:solidFill>
                <a:srgbClr val="273339"/>
              </a:solidFill>
            </a:endParaRPr>
          </a:p>
        </p:txBody>
      </p:sp>
      <p:sp>
        <p:nvSpPr>
          <p:cNvPr id="63" name="Content Placeholder 2"/>
          <p:cNvSpPr txBox="1">
            <a:spLocks/>
          </p:cNvSpPr>
          <p:nvPr/>
        </p:nvSpPr>
        <p:spPr>
          <a:xfrm>
            <a:off x="8553045" y="369902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Development of partner propositions, recruitment of reward partners, third party points sale, Partner offers &amp; services, recruitment &amp; contacting</a:t>
            </a:r>
            <a:endParaRPr lang="en-US" sz="1200" dirty="0">
              <a:solidFill>
                <a:schemeClr val="bg2"/>
              </a:solidFill>
            </a:endParaRPr>
          </a:p>
        </p:txBody>
      </p:sp>
      <p:sp>
        <p:nvSpPr>
          <p:cNvPr id="64" name="Rectangle 63"/>
          <p:cNvSpPr/>
          <p:nvPr/>
        </p:nvSpPr>
        <p:spPr>
          <a:xfrm>
            <a:off x="11591490" y="3383692"/>
            <a:ext cx="112211" cy="961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1436"/>
          <p:cNvSpPr>
            <a:spLocks noChangeArrowheads="1"/>
          </p:cNvSpPr>
          <p:nvPr/>
        </p:nvSpPr>
        <p:spPr bwMode="auto">
          <a:xfrm>
            <a:off x="8794858" y="481010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rgbClr val="273339"/>
                </a:solidFill>
              </a:rPr>
              <a:t>Optimizing ROI</a:t>
            </a:r>
            <a:endParaRPr lang="en-US" dirty="0">
              <a:solidFill>
                <a:srgbClr val="273339"/>
              </a:solidFill>
            </a:endParaRPr>
          </a:p>
        </p:txBody>
      </p:sp>
      <p:sp>
        <p:nvSpPr>
          <p:cNvPr id="67" name="Content Placeholder 2"/>
          <p:cNvSpPr txBox="1">
            <a:spLocks/>
          </p:cNvSpPr>
          <p:nvPr/>
        </p:nvSpPr>
        <p:spPr>
          <a:xfrm>
            <a:off x="8553045" y="5125433"/>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Costing review, rewards investment and perceived customer value vs. cost, demonstrating reduced churn, and increased share of customer.</a:t>
            </a:r>
            <a:endParaRPr lang="en-US" sz="1200" dirty="0">
              <a:solidFill>
                <a:schemeClr val="bg2"/>
              </a:solidFill>
            </a:endParaRPr>
          </a:p>
        </p:txBody>
      </p:sp>
      <p:sp>
        <p:nvSpPr>
          <p:cNvPr id="68" name="Rectangle 67"/>
          <p:cNvSpPr/>
          <p:nvPr/>
        </p:nvSpPr>
        <p:spPr>
          <a:xfrm>
            <a:off x="11591490" y="4810104"/>
            <a:ext cx="112211" cy="9616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7733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Industry experience</a:t>
            </a:r>
            <a:endParaRPr lang="en-US" dirty="0"/>
          </a:p>
        </p:txBody>
      </p:sp>
      <p:sp>
        <p:nvSpPr>
          <p:cNvPr id="3" name="Date Placeholder 2"/>
          <p:cNvSpPr>
            <a:spLocks noGrp="1"/>
          </p:cNvSpPr>
          <p:nvPr>
            <p:ph type="dt" sz="half" idx="10"/>
          </p:nvPr>
        </p:nvSpPr>
        <p:spPr/>
        <p:txBody>
          <a:bodyPr/>
          <a:lstStyle/>
          <a:p>
            <a:fld id="{1EA7A3EB-D0AE-4262-A946-5EE92B068A3B}"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47</a:t>
            </a:fld>
            <a:endParaRPr lang="en-US"/>
          </a:p>
        </p:txBody>
      </p:sp>
      <p:grpSp>
        <p:nvGrpSpPr>
          <p:cNvPr id="53" name="Group 52"/>
          <p:cNvGrpSpPr/>
          <p:nvPr/>
        </p:nvGrpSpPr>
        <p:grpSpPr>
          <a:xfrm>
            <a:off x="4185921" y="1895724"/>
            <a:ext cx="3820478" cy="3820478"/>
            <a:chOff x="4140201" y="2547110"/>
            <a:chExt cx="2824163" cy="2824163"/>
          </a:xfrm>
        </p:grpSpPr>
        <p:sp>
          <p:nvSpPr>
            <p:cNvPr id="54" name="Freeform 19"/>
            <p:cNvSpPr>
              <a:spLocks/>
            </p:cNvSpPr>
            <p:nvPr/>
          </p:nvSpPr>
          <p:spPr bwMode="auto">
            <a:xfrm>
              <a:off x="4560888" y="2548698"/>
              <a:ext cx="987425" cy="847725"/>
            </a:xfrm>
            <a:custGeom>
              <a:avLst/>
              <a:gdLst/>
              <a:ahLst/>
              <a:cxnLst>
                <a:cxn ang="0">
                  <a:pos x="142" y="510"/>
                </a:cxn>
                <a:cxn ang="0">
                  <a:pos x="143" y="512"/>
                </a:cxn>
                <a:cxn ang="0">
                  <a:pos x="143" y="514"/>
                </a:cxn>
                <a:cxn ang="0">
                  <a:pos x="142" y="516"/>
                </a:cxn>
                <a:cxn ang="0">
                  <a:pos x="141" y="518"/>
                </a:cxn>
                <a:cxn ang="0">
                  <a:pos x="141" y="519"/>
                </a:cxn>
                <a:cxn ang="0">
                  <a:pos x="141" y="520"/>
                </a:cxn>
                <a:cxn ang="0">
                  <a:pos x="112" y="557"/>
                </a:cxn>
                <a:cxn ang="0">
                  <a:pos x="112" y="557"/>
                </a:cxn>
                <a:cxn ang="0">
                  <a:pos x="112" y="557"/>
                </a:cxn>
                <a:cxn ang="0">
                  <a:pos x="112" y="557"/>
                </a:cxn>
                <a:cxn ang="0">
                  <a:pos x="98" y="561"/>
                </a:cxn>
                <a:cxn ang="0">
                  <a:pos x="45" y="639"/>
                </a:cxn>
                <a:cxn ang="0">
                  <a:pos x="70" y="696"/>
                </a:cxn>
                <a:cxn ang="0">
                  <a:pos x="186" y="697"/>
                </a:cxn>
                <a:cxn ang="0">
                  <a:pos x="209" y="659"/>
                </a:cxn>
                <a:cxn ang="0">
                  <a:pos x="221" y="641"/>
                </a:cxn>
                <a:cxn ang="0">
                  <a:pos x="251" y="625"/>
                </a:cxn>
                <a:cxn ang="0">
                  <a:pos x="252" y="625"/>
                </a:cxn>
                <a:cxn ang="0">
                  <a:pos x="253" y="625"/>
                </a:cxn>
                <a:cxn ang="0">
                  <a:pos x="256" y="624"/>
                </a:cxn>
                <a:cxn ang="0">
                  <a:pos x="257" y="624"/>
                </a:cxn>
                <a:cxn ang="0">
                  <a:pos x="262" y="626"/>
                </a:cxn>
                <a:cxn ang="0">
                  <a:pos x="261" y="628"/>
                </a:cxn>
                <a:cxn ang="0">
                  <a:pos x="400" y="767"/>
                </a:cxn>
                <a:cxn ang="0">
                  <a:pos x="892" y="373"/>
                </a:cxn>
                <a:cxn ang="0">
                  <a:pos x="891" y="372"/>
                </a:cxn>
                <a:cxn ang="0">
                  <a:pos x="890" y="371"/>
                </a:cxn>
                <a:cxn ang="0">
                  <a:pos x="860" y="369"/>
                </a:cxn>
                <a:cxn ang="0">
                  <a:pos x="860" y="369"/>
                </a:cxn>
                <a:cxn ang="0">
                  <a:pos x="855" y="372"/>
                </a:cxn>
                <a:cxn ang="0">
                  <a:pos x="855" y="372"/>
                </a:cxn>
                <a:cxn ang="0">
                  <a:pos x="809" y="383"/>
                </a:cxn>
                <a:cxn ang="0">
                  <a:pos x="735" y="351"/>
                </a:cxn>
                <a:cxn ang="0">
                  <a:pos x="723" y="226"/>
                </a:cxn>
                <a:cxn ang="0">
                  <a:pos x="809" y="179"/>
                </a:cxn>
                <a:cxn ang="0">
                  <a:pos x="852" y="188"/>
                </a:cxn>
                <a:cxn ang="0">
                  <a:pos x="863" y="194"/>
                </a:cxn>
                <a:cxn ang="0">
                  <a:pos x="893" y="190"/>
                </a:cxn>
                <a:cxn ang="0">
                  <a:pos x="0" y="366"/>
                </a:cxn>
                <a:cxn ang="0">
                  <a:pos x="139" y="505"/>
                </a:cxn>
              </a:cxnLst>
              <a:rect l="0" t="0" r="r" b="b"/>
              <a:pathLst>
                <a:path w="893" h="767">
                  <a:moveTo>
                    <a:pt x="142" y="510"/>
                  </a:moveTo>
                  <a:cubicBezTo>
                    <a:pt x="142" y="510"/>
                    <a:pt x="142" y="510"/>
                    <a:pt x="142" y="510"/>
                  </a:cubicBezTo>
                  <a:cubicBezTo>
                    <a:pt x="143" y="511"/>
                    <a:pt x="143" y="511"/>
                    <a:pt x="143" y="511"/>
                  </a:cubicBezTo>
                  <a:cubicBezTo>
                    <a:pt x="143" y="512"/>
                    <a:pt x="143" y="512"/>
                    <a:pt x="143" y="512"/>
                  </a:cubicBezTo>
                  <a:cubicBezTo>
                    <a:pt x="143" y="512"/>
                    <a:pt x="143" y="512"/>
                    <a:pt x="143" y="512"/>
                  </a:cubicBezTo>
                  <a:cubicBezTo>
                    <a:pt x="143" y="513"/>
                    <a:pt x="143" y="514"/>
                    <a:pt x="143" y="514"/>
                  </a:cubicBezTo>
                  <a:cubicBezTo>
                    <a:pt x="142" y="515"/>
                    <a:pt x="142" y="515"/>
                    <a:pt x="142" y="515"/>
                  </a:cubicBezTo>
                  <a:cubicBezTo>
                    <a:pt x="142" y="516"/>
                    <a:pt x="142" y="516"/>
                    <a:pt x="142" y="516"/>
                  </a:cubicBezTo>
                  <a:cubicBezTo>
                    <a:pt x="142" y="517"/>
                    <a:pt x="142" y="517"/>
                    <a:pt x="142" y="517"/>
                  </a:cubicBezTo>
                  <a:cubicBezTo>
                    <a:pt x="141" y="518"/>
                    <a:pt x="141" y="518"/>
                    <a:pt x="141" y="518"/>
                  </a:cubicBezTo>
                  <a:cubicBezTo>
                    <a:pt x="141" y="518"/>
                    <a:pt x="141" y="518"/>
                    <a:pt x="141" y="518"/>
                  </a:cubicBezTo>
                  <a:cubicBezTo>
                    <a:pt x="141" y="519"/>
                    <a:pt x="141" y="519"/>
                    <a:pt x="141" y="519"/>
                  </a:cubicBezTo>
                  <a:cubicBezTo>
                    <a:pt x="141" y="519"/>
                    <a:pt x="141" y="519"/>
                    <a:pt x="141" y="519"/>
                  </a:cubicBezTo>
                  <a:cubicBezTo>
                    <a:pt x="141" y="519"/>
                    <a:pt x="141" y="520"/>
                    <a:pt x="141" y="520"/>
                  </a:cubicBezTo>
                  <a:cubicBezTo>
                    <a:pt x="139" y="530"/>
                    <a:pt x="134" y="539"/>
                    <a:pt x="126" y="547"/>
                  </a:cubicBezTo>
                  <a:cubicBezTo>
                    <a:pt x="122" y="551"/>
                    <a:pt x="117" y="554"/>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06" y="559"/>
                    <a:pt x="102" y="560"/>
                    <a:pt x="98" y="561"/>
                  </a:cubicBezTo>
                  <a:cubicBezTo>
                    <a:pt x="87" y="565"/>
                    <a:pt x="77" y="572"/>
                    <a:pt x="69" y="580"/>
                  </a:cubicBezTo>
                  <a:cubicBezTo>
                    <a:pt x="53" y="596"/>
                    <a:pt x="45" y="617"/>
                    <a:pt x="45" y="639"/>
                  </a:cubicBezTo>
                  <a:cubicBezTo>
                    <a:pt x="45" y="641"/>
                    <a:pt x="45" y="643"/>
                    <a:pt x="45" y="646"/>
                  </a:cubicBezTo>
                  <a:cubicBezTo>
                    <a:pt x="47" y="664"/>
                    <a:pt x="56" y="682"/>
                    <a:pt x="70" y="696"/>
                  </a:cubicBezTo>
                  <a:cubicBezTo>
                    <a:pt x="86" y="713"/>
                    <a:pt x="108" y="721"/>
                    <a:pt x="130" y="721"/>
                  </a:cubicBezTo>
                  <a:cubicBezTo>
                    <a:pt x="150" y="721"/>
                    <a:pt x="171" y="713"/>
                    <a:pt x="186" y="697"/>
                  </a:cubicBezTo>
                  <a:cubicBezTo>
                    <a:pt x="195" y="688"/>
                    <a:pt x="202" y="677"/>
                    <a:pt x="206" y="666"/>
                  </a:cubicBezTo>
                  <a:cubicBezTo>
                    <a:pt x="206" y="663"/>
                    <a:pt x="208" y="661"/>
                    <a:pt x="209" y="659"/>
                  </a:cubicBezTo>
                  <a:cubicBezTo>
                    <a:pt x="211" y="652"/>
                    <a:pt x="216" y="647"/>
                    <a:pt x="221" y="641"/>
                  </a:cubicBezTo>
                  <a:cubicBezTo>
                    <a:pt x="221" y="641"/>
                    <a:pt x="221" y="641"/>
                    <a:pt x="221" y="641"/>
                  </a:cubicBezTo>
                  <a:cubicBezTo>
                    <a:pt x="229" y="634"/>
                    <a:pt x="238" y="628"/>
                    <a:pt x="248" y="626"/>
                  </a:cubicBezTo>
                  <a:cubicBezTo>
                    <a:pt x="249" y="626"/>
                    <a:pt x="250" y="625"/>
                    <a:pt x="251" y="625"/>
                  </a:cubicBezTo>
                  <a:cubicBezTo>
                    <a:pt x="251" y="625"/>
                    <a:pt x="251" y="625"/>
                    <a:pt x="251" y="625"/>
                  </a:cubicBezTo>
                  <a:cubicBezTo>
                    <a:pt x="252" y="625"/>
                    <a:pt x="252" y="625"/>
                    <a:pt x="252" y="625"/>
                  </a:cubicBezTo>
                  <a:cubicBezTo>
                    <a:pt x="252" y="625"/>
                    <a:pt x="252" y="625"/>
                    <a:pt x="252" y="625"/>
                  </a:cubicBezTo>
                  <a:cubicBezTo>
                    <a:pt x="253" y="625"/>
                    <a:pt x="253" y="625"/>
                    <a:pt x="253" y="625"/>
                  </a:cubicBezTo>
                  <a:cubicBezTo>
                    <a:pt x="253" y="625"/>
                    <a:pt x="253" y="625"/>
                    <a:pt x="253" y="625"/>
                  </a:cubicBezTo>
                  <a:cubicBezTo>
                    <a:pt x="254" y="625"/>
                    <a:pt x="255" y="624"/>
                    <a:pt x="256" y="624"/>
                  </a:cubicBezTo>
                  <a:cubicBezTo>
                    <a:pt x="257" y="624"/>
                    <a:pt x="257" y="624"/>
                    <a:pt x="257" y="624"/>
                  </a:cubicBezTo>
                  <a:cubicBezTo>
                    <a:pt x="257" y="624"/>
                    <a:pt x="257" y="624"/>
                    <a:pt x="257" y="624"/>
                  </a:cubicBezTo>
                  <a:cubicBezTo>
                    <a:pt x="258" y="624"/>
                    <a:pt x="258" y="624"/>
                    <a:pt x="258" y="624"/>
                  </a:cubicBezTo>
                  <a:cubicBezTo>
                    <a:pt x="259" y="624"/>
                    <a:pt x="261" y="625"/>
                    <a:pt x="262" y="626"/>
                  </a:cubicBezTo>
                  <a:cubicBezTo>
                    <a:pt x="262" y="626"/>
                    <a:pt x="261" y="627"/>
                    <a:pt x="262" y="627"/>
                  </a:cubicBezTo>
                  <a:cubicBezTo>
                    <a:pt x="262" y="627"/>
                    <a:pt x="261" y="628"/>
                    <a:pt x="261" y="628"/>
                  </a:cubicBezTo>
                  <a:cubicBezTo>
                    <a:pt x="262" y="628"/>
                    <a:pt x="262" y="628"/>
                    <a:pt x="262" y="628"/>
                  </a:cubicBezTo>
                  <a:cubicBezTo>
                    <a:pt x="400" y="767"/>
                    <a:pt x="400" y="767"/>
                    <a:pt x="400" y="767"/>
                  </a:cubicBezTo>
                  <a:cubicBezTo>
                    <a:pt x="536" y="635"/>
                    <a:pt x="715" y="567"/>
                    <a:pt x="892" y="566"/>
                  </a:cubicBezTo>
                  <a:cubicBezTo>
                    <a:pt x="892" y="373"/>
                    <a:pt x="892" y="373"/>
                    <a:pt x="892" y="373"/>
                  </a:cubicBezTo>
                  <a:cubicBezTo>
                    <a:pt x="892" y="373"/>
                    <a:pt x="893" y="373"/>
                    <a:pt x="893" y="373"/>
                  </a:cubicBezTo>
                  <a:cubicBezTo>
                    <a:pt x="892" y="373"/>
                    <a:pt x="892" y="372"/>
                    <a:pt x="891" y="372"/>
                  </a:cubicBezTo>
                  <a:cubicBezTo>
                    <a:pt x="891" y="372"/>
                    <a:pt x="891" y="372"/>
                    <a:pt x="891" y="372"/>
                  </a:cubicBezTo>
                  <a:cubicBezTo>
                    <a:pt x="891" y="371"/>
                    <a:pt x="890" y="371"/>
                    <a:pt x="890" y="371"/>
                  </a:cubicBezTo>
                  <a:cubicBezTo>
                    <a:pt x="885" y="368"/>
                    <a:pt x="880" y="367"/>
                    <a:pt x="874" y="367"/>
                  </a:cubicBezTo>
                  <a:cubicBezTo>
                    <a:pt x="869" y="367"/>
                    <a:pt x="864" y="368"/>
                    <a:pt x="860" y="369"/>
                  </a:cubicBezTo>
                  <a:cubicBezTo>
                    <a:pt x="860" y="369"/>
                    <a:pt x="860" y="369"/>
                    <a:pt x="860" y="369"/>
                  </a:cubicBezTo>
                  <a:cubicBezTo>
                    <a:pt x="860" y="369"/>
                    <a:pt x="860" y="369"/>
                    <a:pt x="860" y="369"/>
                  </a:cubicBezTo>
                  <a:cubicBezTo>
                    <a:pt x="860" y="369"/>
                    <a:pt x="860" y="369"/>
                    <a:pt x="860" y="369"/>
                  </a:cubicBezTo>
                  <a:cubicBezTo>
                    <a:pt x="858" y="370"/>
                    <a:pt x="857" y="371"/>
                    <a:pt x="855" y="372"/>
                  </a:cubicBezTo>
                  <a:cubicBezTo>
                    <a:pt x="855" y="372"/>
                    <a:pt x="855" y="372"/>
                    <a:pt x="855" y="372"/>
                  </a:cubicBezTo>
                  <a:cubicBezTo>
                    <a:pt x="855" y="372"/>
                    <a:pt x="855" y="372"/>
                    <a:pt x="855" y="372"/>
                  </a:cubicBezTo>
                  <a:cubicBezTo>
                    <a:pt x="854" y="373"/>
                    <a:pt x="854" y="373"/>
                    <a:pt x="854" y="373"/>
                  </a:cubicBezTo>
                  <a:cubicBezTo>
                    <a:pt x="841" y="379"/>
                    <a:pt x="825" y="383"/>
                    <a:pt x="809" y="383"/>
                  </a:cubicBezTo>
                  <a:cubicBezTo>
                    <a:pt x="785" y="383"/>
                    <a:pt x="762" y="374"/>
                    <a:pt x="745" y="360"/>
                  </a:cubicBezTo>
                  <a:cubicBezTo>
                    <a:pt x="741" y="357"/>
                    <a:pt x="738" y="354"/>
                    <a:pt x="735" y="351"/>
                  </a:cubicBezTo>
                  <a:cubicBezTo>
                    <a:pt x="717" y="334"/>
                    <a:pt x="706" y="309"/>
                    <a:pt x="706" y="282"/>
                  </a:cubicBezTo>
                  <a:cubicBezTo>
                    <a:pt x="706" y="261"/>
                    <a:pt x="712" y="242"/>
                    <a:pt x="723" y="226"/>
                  </a:cubicBezTo>
                  <a:cubicBezTo>
                    <a:pt x="727" y="220"/>
                    <a:pt x="732" y="213"/>
                    <a:pt x="738" y="208"/>
                  </a:cubicBezTo>
                  <a:cubicBezTo>
                    <a:pt x="756" y="190"/>
                    <a:pt x="782" y="179"/>
                    <a:pt x="809" y="179"/>
                  </a:cubicBezTo>
                  <a:cubicBezTo>
                    <a:pt x="824" y="179"/>
                    <a:pt x="838" y="182"/>
                    <a:pt x="851" y="188"/>
                  </a:cubicBezTo>
                  <a:cubicBezTo>
                    <a:pt x="851" y="188"/>
                    <a:pt x="851" y="188"/>
                    <a:pt x="852" y="188"/>
                  </a:cubicBezTo>
                  <a:cubicBezTo>
                    <a:pt x="852" y="188"/>
                    <a:pt x="852" y="188"/>
                    <a:pt x="852" y="188"/>
                  </a:cubicBezTo>
                  <a:cubicBezTo>
                    <a:pt x="856" y="191"/>
                    <a:pt x="859" y="192"/>
                    <a:pt x="863" y="194"/>
                  </a:cubicBezTo>
                  <a:cubicBezTo>
                    <a:pt x="866" y="195"/>
                    <a:pt x="870" y="196"/>
                    <a:pt x="874" y="196"/>
                  </a:cubicBezTo>
                  <a:cubicBezTo>
                    <a:pt x="881" y="196"/>
                    <a:pt x="887" y="193"/>
                    <a:pt x="893" y="190"/>
                  </a:cubicBezTo>
                  <a:cubicBezTo>
                    <a:pt x="892" y="0"/>
                    <a:pt x="892" y="0"/>
                    <a:pt x="892" y="0"/>
                  </a:cubicBezTo>
                  <a:cubicBezTo>
                    <a:pt x="570" y="1"/>
                    <a:pt x="249" y="122"/>
                    <a:pt x="0" y="366"/>
                  </a:cubicBezTo>
                  <a:cubicBezTo>
                    <a:pt x="138" y="504"/>
                    <a:pt x="138" y="504"/>
                    <a:pt x="138" y="504"/>
                  </a:cubicBezTo>
                  <a:cubicBezTo>
                    <a:pt x="139" y="505"/>
                    <a:pt x="139" y="505"/>
                    <a:pt x="139" y="505"/>
                  </a:cubicBezTo>
                  <a:cubicBezTo>
                    <a:pt x="140" y="507"/>
                    <a:pt x="142" y="508"/>
                    <a:pt x="142" y="510"/>
                  </a:cubicBezTo>
                  <a:close/>
                </a:path>
              </a:pathLst>
            </a:custGeom>
            <a:solidFill>
              <a:schemeClr val="accent1">
                <a:lumMod val="75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p:cNvSpPr>
            <p:nvPr/>
          </p:nvSpPr>
          <p:spPr bwMode="auto">
            <a:xfrm>
              <a:off x="4557713" y="4517198"/>
              <a:ext cx="1189038" cy="854075"/>
            </a:xfrm>
            <a:custGeom>
              <a:avLst/>
              <a:gdLst/>
              <a:ahLst/>
              <a:cxnLst>
                <a:cxn ang="0">
                  <a:pos x="892" y="570"/>
                </a:cxn>
                <a:cxn ang="0">
                  <a:pos x="893" y="567"/>
                </a:cxn>
                <a:cxn ang="0">
                  <a:pos x="895" y="567"/>
                </a:cxn>
                <a:cxn ang="0">
                  <a:pos x="897" y="566"/>
                </a:cxn>
                <a:cxn ang="0">
                  <a:pos x="898" y="565"/>
                </a:cxn>
                <a:cxn ang="0">
                  <a:pos x="899" y="564"/>
                </a:cxn>
                <a:cxn ang="0">
                  <a:pos x="901" y="563"/>
                </a:cxn>
                <a:cxn ang="0">
                  <a:pos x="947" y="558"/>
                </a:cxn>
                <a:cxn ang="0">
                  <a:pos x="947" y="558"/>
                </a:cxn>
                <a:cxn ang="0">
                  <a:pos x="947" y="558"/>
                </a:cxn>
                <a:cxn ang="0">
                  <a:pos x="947" y="558"/>
                </a:cxn>
                <a:cxn ang="0">
                  <a:pos x="960" y="565"/>
                </a:cxn>
                <a:cxn ang="0">
                  <a:pos x="1052" y="548"/>
                </a:cxn>
                <a:cxn ang="0">
                  <a:pos x="1075" y="489"/>
                </a:cxn>
                <a:cxn ang="0">
                  <a:pos x="994" y="406"/>
                </a:cxn>
                <a:cxn ang="0">
                  <a:pos x="951" y="418"/>
                </a:cxn>
                <a:cxn ang="0">
                  <a:pos x="929" y="423"/>
                </a:cxn>
                <a:cxn ang="0">
                  <a:pos x="897" y="412"/>
                </a:cxn>
                <a:cxn ang="0">
                  <a:pos x="896" y="410"/>
                </a:cxn>
                <a:cxn ang="0">
                  <a:pos x="896" y="410"/>
                </a:cxn>
                <a:cxn ang="0">
                  <a:pos x="893" y="408"/>
                </a:cxn>
                <a:cxn ang="0">
                  <a:pos x="892" y="407"/>
                </a:cxn>
                <a:cxn ang="0">
                  <a:pos x="889" y="403"/>
                </a:cxn>
                <a:cxn ang="0">
                  <a:pos x="888" y="402"/>
                </a:cxn>
                <a:cxn ang="0">
                  <a:pos x="888" y="206"/>
                </a:cxn>
                <a:cxn ang="0">
                  <a:pos x="264" y="136"/>
                </a:cxn>
                <a:cxn ang="0">
                  <a:pos x="265" y="137"/>
                </a:cxn>
                <a:cxn ang="0">
                  <a:pos x="265" y="139"/>
                </a:cxn>
                <a:cxn ang="0">
                  <a:pos x="285" y="161"/>
                </a:cxn>
                <a:cxn ang="0">
                  <a:pos x="291" y="163"/>
                </a:cxn>
                <a:cxn ang="0">
                  <a:pos x="291" y="163"/>
                </a:cxn>
                <a:cxn ang="0">
                  <a:pos x="331" y="188"/>
                </a:cxn>
                <a:cxn ang="0">
                  <a:pos x="361" y="263"/>
                </a:cxn>
                <a:cxn ang="0">
                  <a:pos x="282" y="359"/>
                </a:cxn>
                <a:cxn ang="0">
                  <a:pos x="186" y="332"/>
                </a:cxn>
                <a:cxn ang="0">
                  <a:pos x="163" y="296"/>
                </a:cxn>
                <a:cxn ang="0">
                  <a:pos x="159" y="284"/>
                </a:cxn>
                <a:cxn ang="0">
                  <a:pos x="135" y="265"/>
                </a:cxn>
                <a:cxn ang="0">
                  <a:pos x="888" y="772"/>
                </a:cxn>
                <a:cxn ang="0">
                  <a:pos x="888" y="576"/>
                </a:cxn>
              </a:cxnLst>
              <a:rect l="0" t="0" r="r" b="b"/>
              <a:pathLst>
                <a:path w="1075" h="772">
                  <a:moveTo>
                    <a:pt x="891" y="570"/>
                  </a:moveTo>
                  <a:cubicBezTo>
                    <a:pt x="892" y="570"/>
                    <a:pt x="892" y="570"/>
                    <a:pt x="892" y="570"/>
                  </a:cubicBezTo>
                  <a:cubicBezTo>
                    <a:pt x="892" y="568"/>
                    <a:pt x="892" y="568"/>
                    <a:pt x="892" y="568"/>
                  </a:cubicBezTo>
                  <a:cubicBezTo>
                    <a:pt x="893" y="567"/>
                    <a:pt x="893" y="567"/>
                    <a:pt x="893" y="567"/>
                  </a:cubicBezTo>
                  <a:cubicBezTo>
                    <a:pt x="893" y="567"/>
                    <a:pt x="893" y="567"/>
                    <a:pt x="893" y="567"/>
                  </a:cubicBezTo>
                  <a:cubicBezTo>
                    <a:pt x="894" y="567"/>
                    <a:pt x="894" y="567"/>
                    <a:pt x="895" y="567"/>
                  </a:cubicBezTo>
                  <a:cubicBezTo>
                    <a:pt x="896" y="567"/>
                    <a:pt x="896" y="567"/>
                    <a:pt x="896" y="567"/>
                  </a:cubicBezTo>
                  <a:cubicBezTo>
                    <a:pt x="897" y="566"/>
                    <a:pt x="897" y="566"/>
                    <a:pt x="897" y="566"/>
                  </a:cubicBezTo>
                  <a:cubicBezTo>
                    <a:pt x="898" y="565"/>
                    <a:pt x="898" y="565"/>
                    <a:pt x="898" y="565"/>
                  </a:cubicBezTo>
                  <a:cubicBezTo>
                    <a:pt x="898" y="565"/>
                    <a:pt x="898" y="565"/>
                    <a:pt x="898" y="565"/>
                  </a:cubicBezTo>
                  <a:cubicBezTo>
                    <a:pt x="899" y="565"/>
                    <a:pt x="899" y="565"/>
                    <a:pt x="899" y="565"/>
                  </a:cubicBezTo>
                  <a:cubicBezTo>
                    <a:pt x="899" y="564"/>
                    <a:pt x="899" y="564"/>
                    <a:pt x="899" y="564"/>
                  </a:cubicBezTo>
                  <a:cubicBezTo>
                    <a:pt x="899" y="564"/>
                    <a:pt x="899" y="564"/>
                    <a:pt x="899" y="564"/>
                  </a:cubicBezTo>
                  <a:cubicBezTo>
                    <a:pt x="900" y="564"/>
                    <a:pt x="900" y="564"/>
                    <a:pt x="901" y="563"/>
                  </a:cubicBezTo>
                  <a:cubicBezTo>
                    <a:pt x="909" y="558"/>
                    <a:pt x="919" y="555"/>
                    <a:pt x="929" y="555"/>
                  </a:cubicBezTo>
                  <a:cubicBezTo>
                    <a:pt x="935" y="555"/>
                    <a:pt x="941" y="556"/>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52" y="560"/>
                    <a:pt x="957" y="562"/>
                    <a:pt x="960" y="565"/>
                  </a:cubicBezTo>
                  <a:cubicBezTo>
                    <a:pt x="970" y="569"/>
                    <a:pt x="982" y="572"/>
                    <a:pt x="994" y="572"/>
                  </a:cubicBezTo>
                  <a:cubicBezTo>
                    <a:pt x="1016" y="572"/>
                    <a:pt x="1037" y="563"/>
                    <a:pt x="1052" y="548"/>
                  </a:cubicBezTo>
                  <a:cubicBezTo>
                    <a:pt x="1054" y="546"/>
                    <a:pt x="1055" y="544"/>
                    <a:pt x="1057" y="542"/>
                  </a:cubicBezTo>
                  <a:cubicBezTo>
                    <a:pt x="1068" y="528"/>
                    <a:pt x="1075" y="509"/>
                    <a:pt x="1075" y="489"/>
                  </a:cubicBezTo>
                  <a:cubicBezTo>
                    <a:pt x="1075" y="466"/>
                    <a:pt x="1065" y="444"/>
                    <a:pt x="1050" y="429"/>
                  </a:cubicBezTo>
                  <a:cubicBezTo>
                    <a:pt x="1035" y="415"/>
                    <a:pt x="1016" y="406"/>
                    <a:pt x="994" y="406"/>
                  </a:cubicBezTo>
                  <a:cubicBezTo>
                    <a:pt x="981" y="406"/>
                    <a:pt x="968" y="409"/>
                    <a:pt x="957" y="414"/>
                  </a:cubicBezTo>
                  <a:cubicBezTo>
                    <a:pt x="955" y="416"/>
                    <a:pt x="953" y="417"/>
                    <a:pt x="951" y="418"/>
                  </a:cubicBezTo>
                  <a:cubicBezTo>
                    <a:pt x="944" y="421"/>
                    <a:pt x="937" y="423"/>
                    <a:pt x="929" y="423"/>
                  </a:cubicBezTo>
                  <a:cubicBezTo>
                    <a:pt x="929" y="423"/>
                    <a:pt x="929" y="423"/>
                    <a:pt x="929" y="423"/>
                  </a:cubicBezTo>
                  <a:cubicBezTo>
                    <a:pt x="918" y="423"/>
                    <a:pt x="908" y="419"/>
                    <a:pt x="900" y="413"/>
                  </a:cubicBezTo>
                  <a:cubicBezTo>
                    <a:pt x="899" y="413"/>
                    <a:pt x="898" y="412"/>
                    <a:pt x="897" y="412"/>
                  </a:cubicBezTo>
                  <a:cubicBezTo>
                    <a:pt x="897" y="411"/>
                    <a:pt x="897" y="411"/>
                    <a:pt x="897" y="411"/>
                  </a:cubicBezTo>
                  <a:cubicBezTo>
                    <a:pt x="896" y="410"/>
                    <a:pt x="896" y="410"/>
                    <a:pt x="896" y="410"/>
                  </a:cubicBezTo>
                  <a:cubicBezTo>
                    <a:pt x="896" y="410"/>
                    <a:pt x="896" y="410"/>
                    <a:pt x="896" y="410"/>
                  </a:cubicBezTo>
                  <a:cubicBezTo>
                    <a:pt x="896" y="410"/>
                    <a:pt x="896" y="410"/>
                    <a:pt x="896" y="410"/>
                  </a:cubicBezTo>
                  <a:cubicBezTo>
                    <a:pt x="895" y="410"/>
                    <a:pt x="895" y="410"/>
                    <a:pt x="895" y="410"/>
                  </a:cubicBezTo>
                  <a:cubicBezTo>
                    <a:pt x="894" y="410"/>
                    <a:pt x="894" y="409"/>
                    <a:pt x="893" y="408"/>
                  </a:cubicBezTo>
                  <a:cubicBezTo>
                    <a:pt x="892" y="408"/>
                    <a:pt x="892" y="408"/>
                    <a:pt x="892" y="408"/>
                  </a:cubicBezTo>
                  <a:cubicBezTo>
                    <a:pt x="892" y="407"/>
                    <a:pt x="892" y="407"/>
                    <a:pt x="892" y="407"/>
                  </a:cubicBezTo>
                  <a:cubicBezTo>
                    <a:pt x="891" y="407"/>
                    <a:pt x="891" y="407"/>
                    <a:pt x="891" y="407"/>
                  </a:cubicBezTo>
                  <a:cubicBezTo>
                    <a:pt x="890" y="406"/>
                    <a:pt x="890" y="404"/>
                    <a:pt x="889" y="403"/>
                  </a:cubicBezTo>
                  <a:cubicBezTo>
                    <a:pt x="889" y="403"/>
                    <a:pt x="889" y="403"/>
                    <a:pt x="889" y="403"/>
                  </a:cubicBezTo>
                  <a:cubicBezTo>
                    <a:pt x="889" y="402"/>
                    <a:pt x="888" y="402"/>
                    <a:pt x="888" y="402"/>
                  </a:cubicBezTo>
                  <a:cubicBezTo>
                    <a:pt x="888" y="401"/>
                    <a:pt x="888" y="401"/>
                    <a:pt x="888" y="401"/>
                  </a:cubicBezTo>
                  <a:cubicBezTo>
                    <a:pt x="888" y="206"/>
                    <a:pt x="888" y="206"/>
                    <a:pt x="888" y="206"/>
                  </a:cubicBezTo>
                  <a:cubicBezTo>
                    <a:pt x="696" y="202"/>
                    <a:pt x="526" y="124"/>
                    <a:pt x="400" y="0"/>
                  </a:cubicBezTo>
                  <a:cubicBezTo>
                    <a:pt x="264" y="136"/>
                    <a:pt x="264" y="136"/>
                    <a:pt x="264" y="136"/>
                  </a:cubicBezTo>
                  <a:cubicBezTo>
                    <a:pt x="264" y="136"/>
                    <a:pt x="264" y="136"/>
                    <a:pt x="264" y="136"/>
                  </a:cubicBezTo>
                  <a:cubicBezTo>
                    <a:pt x="264" y="136"/>
                    <a:pt x="265" y="137"/>
                    <a:pt x="265" y="137"/>
                  </a:cubicBezTo>
                  <a:cubicBezTo>
                    <a:pt x="265" y="138"/>
                    <a:pt x="265" y="138"/>
                    <a:pt x="265" y="138"/>
                  </a:cubicBezTo>
                  <a:cubicBezTo>
                    <a:pt x="265" y="138"/>
                    <a:pt x="265" y="139"/>
                    <a:pt x="265" y="139"/>
                  </a:cubicBezTo>
                  <a:cubicBezTo>
                    <a:pt x="267" y="144"/>
                    <a:pt x="269" y="149"/>
                    <a:pt x="274" y="154"/>
                  </a:cubicBezTo>
                  <a:cubicBezTo>
                    <a:pt x="277" y="157"/>
                    <a:pt x="281" y="160"/>
                    <a:pt x="285" y="161"/>
                  </a:cubicBezTo>
                  <a:cubicBezTo>
                    <a:pt x="285" y="161"/>
                    <a:pt x="285" y="161"/>
                    <a:pt x="285" y="161"/>
                  </a:cubicBezTo>
                  <a:cubicBezTo>
                    <a:pt x="287" y="162"/>
                    <a:pt x="289" y="163"/>
                    <a:pt x="291" y="163"/>
                  </a:cubicBezTo>
                  <a:cubicBezTo>
                    <a:pt x="291" y="163"/>
                    <a:pt x="291" y="163"/>
                    <a:pt x="291" y="163"/>
                  </a:cubicBezTo>
                  <a:cubicBezTo>
                    <a:pt x="291" y="163"/>
                    <a:pt x="291" y="163"/>
                    <a:pt x="291" y="163"/>
                  </a:cubicBezTo>
                  <a:cubicBezTo>
                    <a:pt x="292" y="163"/>
                    <a:pt x="292" y="163"/>
                    <a:pt x="292" y="163"/>
                  </a:cubicBezTo>
                  <a:cubicBezTo>
                    <a:pt x="306" y="168"/>
                    <a:pt x="319" y="176"/>
                    <a:pt x="331" y="188"/>
                  </a:cubicBezTo>
                  <a:cubicBezTo>
                    <a:pt x="348" y="205"/>
                    <a:pt x="358" y="227"/>
                    <a:pt x="360" y="250"/>
                  </a:cubicBezTo>
                  <a:cubicBezTo>
                    <a:pt x="361" y="254"/>
                    <a:pt x="361" y="258"/>
                    <a:pt x="361" y="263"/>
                  </a:cubicBezTo>
                  <a:cubicBezTo>
                    <a:pt x="361" y="288"/>
                    <a:pt x="352" y="313"/>
                    <a:pt x="332" y="332"/>
                  </a:cubicBezTo>
                  <a:cubicBezTo>
                    <a:pt x="318" y="347"/>
                    <a:pt x="300" y="356"/>
                    <a:pt x="282" y="359"/>
                  </a:cubicBezTo>
                  <a:cubicBezTo>
                    <a:pt x="274" y="361"/>
                    <a:pt x="266" y="362"/>
                    <a:pt x="258" y="362"/>
                  </a:cubicBezTo>
                  <a:cubicBezTo>
                    <a:pt x="232" y="362"/>
                    <a:pt x="206" y="352"/>
                    <a:pt x="186" y="332"/>
                  </a:cubicBezTo>
                  <a:cubicBezTo>
                    <a:pt x="176" y="322"/>
                    <a:pt x="168" y="309"/>
                    <a:pt x="163" y="296"/>
                  </a:cubicBezTo>
                  <a:cubicBezTo>
                    <a:pt x="163" y="296"/>
                    <a:pt x="163" y="296"/>
                    <a:pt x="163" y="296"/>
                  </a:cubicBezTo>
                  <a:cubicBezTo>
                    <a:pt x="163" y="295"/>
                    <a:pt x="163" y="295"/>
                    <a:pt x="163" y="295"/>
                  </a:cubicBezTo>
                  <a:cubicBezTo>
                    <a:pt x="162" y="291"/>
                    <a:pt x="161" y="287"/>
                    <a:pt x="159" y="284"/>
                  </a:cubicBezTo>
                  <a:cubicBezTo>
                    <a:pt x="158" y="280"/>
                    <a:pt x="155" y="277"/>
                    <a:pt x="153" y="275"/>
                  </a:cubicBezTo>
                  <a:cubicBezTo>
                    <a:pt x="148" y="270"/>
                    <a:pt x="141" y="267"/>
                    <a:pt x="135" y="265"/>
                  </a:cubicBezTo>
                  <a:cubicBezTo>
                    <a:pt x="0" y="400"/>
                    <a:pt x="0" y="400"/>
                    <a:pt x="0" y="400"/>
                  </a:cubicBezTo>
                  <a:cubicBezTo>
                    <a:pt x="228" y="627"/>
                    <a:pt x="540" y="768"/>
                    <a:pt x="888" y="772"/>
                  </a:cubicBezTo>
                  <a:cubicBezTo>
                    <a:pt x="888" y="577"/>
                    <a:pt x="888" y="577"/>
                    <a:pt x="888" y="577"/>
                  </a:cubicBezTo>
                  <a:cubicBezTo>
                    <a:pt x="888" y="576"/>
                    <a:pt x="888" y="576"/>
                    <a:pt x="888" y="576"/>
                  </a:cubicBezTo>
                  <a:cubicBezTo>
                    <a:pt x="888" y="574"/>
                    <a:pt x="889" y="572"/>
                    <a:pt x="891" y="570"/>
                  </a:cubicBezTo>
                  <a:close/>
                </a:path>
              </a:pathLst>
            </a:custGeom>
            <a:solidFill>
              <a:schemeClr val="accent5">
                <a:lumMod val="50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3"/>
            <p:cNvSpPr>
              <a:spLocks/>
            </p:cNvSpPr>
            <p:nvPr/>
          </p:nvSpPr>
          <p:spPr bwMode="auto">
            <a:xfrm>
              <a:off x="6118226" y="2970973"/>
              <a:ext cx="846138" cy="987425"/>
            </a:xfrm>
            <a:custGeom>
              <a:avLst/>
              <a:gdLst/>
              <a:ahLst/>
              <a:cxnLst>
                <a:cxn ang="0">
                  <a:pos x="255" y="140"/>
                </a:cxn>
                <a:cxn ang="0">
                  <a:pos x="253" y="141"/>
                </a:cxn>
                <a:cxn ang="0">
                  <a:pos x="253" y="141"/>
                </a:cxn>
                <a:cxn ang="0">
                  <a:pos x="245" y="140"/>
                </a:cxn>
                <a:cxn ang="0">
                  <a:pos x="248" y="140"/>
                </a:cxn>
                <a:cxn ang="0">
                  <a:pos x="247" y="139"/>
                </a:cxn>
                <a:cxn ang="0">
                  <a:pos x="246" y="139"/>
                </a:cxn>
                <a:cxn ang="0">
                  <a:pos x="246" y="138"/>
                </a:cxn>
                <a:cxn ang="0">
                  <a:pos x="218" y="124"/>
                </a:cxn>
                <a:cxn ang="0">
                  <a:pos x="208" y="110"/>
                </a:cxn>
                <a:cxn ang="0">
                  <a:pos x="208" y="110"/>
                </a:cxn>
                <a:cxn ang="0">
                  <a:pos x="207" y="109"/>
                </a:cxn>
                <a:cxn ang="0">
                  <a:pos x="207" y="109"/>
                </a:cxn>
                <a:cxn ang="0">
                  <a:pos x="184" y="66"/>
                </a:cxn>
                <a:cxn ang="0">
                  <a:pos x="111" y="44"/>
                </a:cxn>
                <a:cxn ang="0">
                  <a:pos x="44" y="129"/>
                </a:cxn>
                <a:cxn ang="0">
                  <a:pos x="67" y="184"/>
                </a:cxn>
                <a:cxn ang="0">
                  <a:pos x="106" y="206"/>
                </a:cxn>
                <a:cxn ang="0">
                  <a:pos x="124" y="217"/>
                </a:cxn>
                <a:cxn ang="0">
                  <a:pos x="140" y="248"/>
                </a:cxn>
                <a:cxn ang="0">
                  <a:pos x="140" y="249"/>
                </a:cxn>
                <a:cxn ang="0">
                  <a:pos x="133" y="253"/>
                </a:cxn>
                <a:cxn ang="0">
                  <a:pos x="137" y="254"/>
                </a:cxn>
                <a:cxn ang="0">
                  <a:pos x="138" y="258"/>
                </a:cxn>
                <a:cxn ang="0">
                  <a:pos x="138" y="260"/>
                </a:cxn>
                <a:cxn ang="0">
                  <a:pos x="200" y="893"/>
                </a:cxn>
                <a:cxn ang="0">
                  <a:pos x="398" y="872"/>
                </a:cxn>
                <a:cxn ang="0">
                  <a:pos x="392" y="852"/>
                </a:cxn>
                <a:cxn ang="0">
                  <a:pos x="392" y="852"/>
                </a:cxn>
                <a:cxn ang="0">
                  <a:pos x="381" y="806"/>
                </a:cxn>
                <a:cxn ang="0">
                  <a:pos x="414" y="731"/>
                </a:cxn>
                <a:cxn ang="0">
                  <a:pos x="546" y="726"/>
                </a:cxn>
                <a:cxn ang="0">
                  <a:pos x="577" y="848"/>
                </a:cxn>
                <a:cxn ang="0">
                  <a:pos x="576" y="849"/>
                </a:cxn>
                <a:cxn ang="0">
                  <a:pos x="569" y="872"/>
                </a:cxn>
                <a:cxn ang="0">
                  <a:pos x="766" y="893"/>
                </a:cxn>
                <a:cxn ang="0">
                  <a:pos x="261" y="138"/>
                </a:cxn>
              </a:cxnLst>
              <a:rect l="0" t="0" r="r" b="b"/>
              <a:pathLst>
                <a:path w="766" h="893">
                  <a:moveTo>
                    <a:pt x="255" y="140"/>
                  </a:moveTo>
                  <a:cubicBezTo>
                    <a:pt x="255" y="140"/>
                    <a:pt x="255" y="140"/>
                    <a:pt x="255" y="140"/>
                  </a:cubicBezTo>
                  <a:cubicBezTo>
                    <a:pt x="254" y="140"/>
                    <a:pt x="254" y="140"/>
                    <a:pt x="254" y="140"/>
                  </a:cubicBezTo>
                  <a:cubicBezTo>
                    <a:pt x="253" y="141"/>
                    <a:pt x="253" y="141"/>
                    <a:pt x="253" y="141"/>
                  </a:cubicBezTo>
                  <a:cubicBezTo>
                    <a:pt x="253" y="141"/>
                    <a:pt x="253" y="141"/>
                    <a:pt x="253" y="141"/>
                  </a:cubicBezTo>
                  <a:cubicBezTo>
                    <a:pt x="253" y="141"/>
                    <a:pt x="253" y="141"/>
                    <a:pt x="253" y="141"/>
                  </a:cubicBezTo>
                  <a:cubicBezTo>
                    <a:pt x="245" y="141"/>
                    <a:pt x="245" y="141"/>
                    <a:pt x="245" y="141"/>
                  </a:cubicBezTo>
                  <a:cubicBezTo>
                    <a:pt x="245" y="140"/>
                    <a:pt x="245" y="140"/>
                    <a:pt x="245" y="140"/>
                  </a:cubicBezTo>
                  <a:cubicBezTo>
                    <a:pt x="245" y="140"/>
                    <a:pt x="247" y="140"/>
                    <a:pt x="246" y="140"/>
                  </a:cubicBezTo>
                  <a:cubicBezTo>
                    <a:pt x="248" y="140"/>
                    <a:pt x="248" y="140"/>
                    <a:pt x="248" y="140"/>
                  </a:cubicBezTo>
                  <a:cubicBezTo>
                    <a:pt x="247" y="139"/>
                    <a:pt x="247" y="139"/>
                    <a:pt x="247" y="139"/>
                  </a:cubicBezTo>
                  <a:cubicBezTo>
                    <a:pt x="247" y="139"/>
                    <a:pt x="247" y="139"/>
                    <a:pt x="247" y="139"/>
                  </a:cubicBezTo>
                  <a:cubicBezTo>
                    <a:pt x="246" y="139"/>
                    <a:pt x="246" y="139"/>
                    <a:pt x="246" y="139"/>
                  </a:cubicBezTo>
                  <a:cubicBezTo>
                    <a:pt x="246" y="139"/>
                    <a:pt x="246" y="139"/>
                    <a:pt x="246" y="139"/>
                  </a:cubicBezTo>
                  <a:cubicBezTo>
                    <a:pt x="246" y="138"/>
                    <a:pt x="246" y="138"/>
                    <a:pt x="246" y="138"/>
                  </a:cubicBezTo>
                  <a:cubicBezTo>
                    <a:pt x="246" y="138"/>
                    <a:pt x="246" y="138"/>
                    <a:pt x="246" y="138"/>
                  </a:cubicBezTo>
                  <a:cubicBezTo>
                    <a:pt x="245" y="138"/>
                    <a:pt x="245" y="138"/>
                    <a:pt x="244" y="138"/>
                  </a:cubicBezTo>
                  <a:cubicBezTo>
                    <a:pt x="235" y="136"/>
                    <a:pt x="225" y="131"/>
                    <a:pt x="218" y="124"/>
                  </a:cubicBezTo>
                  <a:cubicBezTo>
                    <a:pt x="214" y="120"/>
                    <a:pt x="210" y="115"/>
                    <a:pt x="208" y="110"/>
                  </a:cubicBezTo>
                  <a:cubicBezTo>
                    <a:pt x="208" y="110"/>
                    <a:pt x="208" y="110"/>
                    <a:pt x="208" y="110"/>
                  </a:cubicBezTo>
                  <a:cubicBezTo>
                    <a:pt x="208" y="110"/>
                    <a:pt x="208" y="110"/>
                    <a:pt x="208" y="110"/>
                  </a:cubicBezTo>
                  <a:cubicBezTo>
                    <a:pt x="208" y="110"/>
                    <a:pt x="208" y="110"/>
                    <a:pt x="208" y="110"/>
                  </a:cubicBezTo>
                  <a:cubicBezTo>
                    <a:pt x="208" y="109"/>
                    <a:pt x="208" y="109"/>
                    <a:pt x="208" y="109"/>
                  </a:cubicBezTo>
                  <a:cubicBezTo>
                    <a:pt x="207" y="109"/>
                    <a:pt x="207" y="109"/>
                    <a:pt x="207" y="109"/>
                  </a:cubicBezTo>
                  <a:cubicBezTo>
                    <a:pt x="207" y="109"/>
                    <a:pt x="207" y="109"/>
                    <a:pt x="207" y="109"/>
                  </a:cubicBezTo>
                  <a:cubicBezTo>
                    <a:pt x="207" y="109"/>
                    <a:pt x="207" y="109"/>
                    <a:pt x="207" y="109"/>
                  </a:cubicBezTo>
                  <a:cubicBezTo>
                    <a:pt x="205" y="104"/>
                    <a:pt x="204" y="99"/>
                    <a:pt x="203" y="95"/>
                  </a:cubicBezTo>
                  <a:cubicBezTo>
                    <a:pt x="199" y="85"/>
                    <a:pt x="193" y="75"/>
                    <a:pt x="184" y="66"/>
                  </a:cubicBezTo>
                  <a:cubicBezTo>
                    <a:pt x="168" y="50"/>
                    <a:pt x="147" y="42"/>
                    <a:pt x="126" y="42"/>
                  </a:cubicBezTo>
                  <a:cubicBezTo>
                    <a:pt x="121" y="42"/>
                    <a:pt x="116" y="43"/>
                    <a:pt x="111" y="44"/>
                  </a:cubicBezTo>
                  <a:cubicBezTo>
                    <a:pt x="96" y="47"/>
                    <a:pt x="81" y="55"/>
                    <a:pt x="69" y="67"/>
                  </a:cubicBezTo>
                  <a:cubicBezTo>
                    <a:pt x="52" y="84"/>
                    <a:pt x="44" y="106"/>
                    <a:pt x="44" y="129"/>
                  </a:cubicBezTo>
                  <a:cubicBezTo>
                    <a:pt x="44" y="132"/>
                    <a:pt x="44" y="134"/>
                    <a:pt x="44" y="137"/>
                  </a:cubicBezTo>
                  <a:cubicBezTo>
                    <a:pt x="46" y="154"/>
                    <a:pt x="54" y="170"/>
                    <a:pt x="67" y="184"/>
                  </a:cubicBezTo>
                  <a:cubicBezTo>
                    <a:pt x="76" y="193"/>
                    <a:pt x="87" y="199"/>
                    <a:pt x="99" y="203"/>
                  </a:cubicBezTo>
                  <a:cubicBezTo>
                    <a:pt x="101" y="204"/>
                    <a:pt x="104" y="205"/>
                    <a:pt x="106" y="206"/>
                  </a:cubicBezTo>
                  <a:cubicBezTo>
                    <a:pt x="113" y="208"/>
                    <a:pt x="119" y="212"/>
                    <a:pt x="124" y="217"/>
                  </a:cubicBezTo>
                  <a:cubicBezTo>
                    <a:pt x="124" y="217"/>
                    <a:pt x="124" y="217"/>
                    <a:pt x="124" y="217"/>
                  </a:cubicBezTo>
                  <a:cubicBezTo>
                    <a:pt x="132" y="225"/>
                    <a:pt x="137" y="235"/>
                    <a:pt x="139" y="245"/>
                  </a:cubicBezTo>
                  <a:cubicBezTo>
                    <a:pt x="139" y="246"/>
                    <a:pt x="140" y="247"/>
                    <a:pt x="140" y="248"/>
                  </a:cubicBezTo>
                  <a:cubicBezTo>
                    <a:pt x="140" y="249"/>
                    <a:pt x="140" y="249"/>
                    <a:pt x="140" y="249"/>
                  </a:cubicBezTo>
                  <a:cubicBezTo>
                    <a:pt x="140" y="249"/>
                    <a:pt x="140" y="249"/>
                    <a:pt x="140" y="249"/>
                  </a:cubicBezTo>
                  <a:cubicBezTo>
                    <a:pt x="140" y="250"/>
                    <a:pt x="136" y="251"/>
                    <a:pt x="136" y="251"/>
                  </a:cubicBezTo>
                  <a:cubicBezTo>
                    <a:pt x="136" y="252"/>
                    <a:pt x="133" y="253"/>
                    <a:pt x="133" y="253"/>
                  </a:cubicBezTo>
                  <a:cubicBezTo>
                    <a:pt x="133" y="254"/>
                    <a:pt x="133" y="254"/>
                    <a:pt x="133" y="254"/>
                  </a:cubicBezTo>
                  <a:cubicBezTo>
                    <a:pt x="133" y="254"/>
                    <a:pt x="137" y="254"/>
                    <a:pt x="137" y="254"/>
                  </a:cubicBezTo>
                  <a:cubicBezTo>
                    <a:pt x="137" y="256"/>
                    <a:pt x="138" y="257"/>
                    <a:pt x="138" y="258"/>
                  </a:cubicBezTo>
                  <a:cubicBezTo>
                    <a:pt x="138" y="258"/>
                    <a:pt x="139" y="258"/>
                    <a:pt x="138" y="258"/>
                  </a:cubicBezTo>
                  <a:cubicBezTo>
                    <a:pt x="138" y="259"/>
                    <a:pt x="138" y="259"/>
                    <a:pt x="138" y="260"/>
                  </a:cubicBezTo>
                  <a:cubicBezTo>
                    <a:pt x="138" y="260"/>
                    <a:pt x="138" y="260"/>
                    <a:pt x="138" y="260"/>
                  </a:cubicBezTo>
                  <a:cubicBezTo>
                    <a:pt x="0" y="400"/>
                    <a:pt x="0" y="400"/>
                    <a:pt x="0" y="400"/>
                  </a:cubicBezTo>
                  <a:cubicBezTo>
                    <a:pt x="132" y="537"/>
                    <a:pt x="199" y="717"/>
                    <a:pt x="200" y="893"/>
                  </a:cubicBezTo>
                  <a:cubicBezTo>
                    <a:pt x="391" y="893"/>
                    <a:pt x="391" y="893"/>
                    <a:pt x="391" y="893"/>
                  </a:cubicBezTo>
                  <a:cubicBezTo>
                    <a:pt x="395" y="885"/>
                    <a:pt x="398" y="879"/>
                    <a:pt x="398" y="872"/>
                  </a:cubicBezTo>
                  <a:cubicBezTo>
                    <a:pt x="398" y="867"/>
                    <a:pt x="397" y="862"/>
                    <a:pt x="395" y="858"/>
                  </a:cubicBezTo>
                  <a:cubicBezTo>
                    <a:pt x="394" y="856"/>
                    <a:pt x="393" y="854"/>
                    <a:pt x="392" y="852"/>
                  </a:cubicBezTo>
                  <a:cubicBezTo>
                    <a:pt x="392" y="852"/>
                    <a:pt x="392" y="852"/>
                    <a:pt x="392" y="852"/>
                  </a:cubicBezTo>
                  <a:cubicBezTo>
                    <a:pt x="392" y="852"/>
                    <a:pt x="392" y="852"/>
                    <a:pt x="392" y="852"/>
                  </a:cubicBezTo>
                  <a:cubicBezTo>
                    <a:pt x="392" y="851"/>
                    <a:pt x="392" y="851"/>
                    <a:pt x="392" y="851"/>
                  </a:cubicBezTo>
                  <a:cubicBezTo>
                    <a:pt x="385" y="838"/>
                    <a:pt x="381" y="822"/>
                    <a:pt x="381" y="806"/>
                  </a:cubicBezTo>
                  <a:cubicBezTo>
                    <a:pt x="381" y="778"/>
                    <a:pt x="393" y="752"/>
                    <a:pt x="412" y="733"/>
                  </a:cubicBezTo>
                  <a:cubicBezTo>
                    <a:pt x="413" y="733"/>
                    <a:pt x="413" y="732"/>
                    <a:pt x="414" y="731"/>
                  </a:cubicBezTo>
                  <a:cubicBezTo>
                    <a:pt x="431" y="714"/>
                    <a:pt x="456" y="703"/>
                    <a:pt x="483" y="703"/>
                  </a:cubicBezTo>
                  <a:cubicBezTo>
                    <a:pt x="507" y="703"/>
                    <a:pt x="529" y="711"/>
                    <a:pt x="546" y="726"/>
                  </a:cubicBezTo>
                  <a:cubicBezTo>
                    <a:pt x="570" y="744"/>
                    <a:pt x="586" y="774"/>
                    <a:pt x="586" y="806"/>
                  </a:cubicBezTo>
                  <a:cubicBezTo>
                    <a:pt x="586" y="821"/>
                    <a:pt x="582" y="835"/>
                    <a:pt x="577" y="848"/>
                  </a:cubicBezTo>
                  <a:cubicBezTo>
                    <a:pt x="577" y="848"/>
                    <a:pt x="576" y="848"/>
                    <a:pt x="576" y="849"/>
                  </a:cubicBezTo>
                  <a:cubicBezTo>
                    <a:pt x="576" y="849"/>
                    <a:pt x="576" y="849"/>
                    <a:pt x="576" y="849"/>
                  </a:cubicBezTo>
                  <a:cubicBezTo>
                    <a:pt x="574" y="853"/>
                    <a:pt x="572" y="856"/>
                    <a:pt x="570" y="860"/>
                  </a:cubicBezTo>
                  <a:cubicBezTo>
                    <a:pt x="569" y="863"/>
                    <a:pt x="569" y="868"/>
                    <a:pt x="569" y="872"/>
                  </a:cubicBezTo>
                  <a:cubicBezTo>
                    <a:pt x="569" y="879"/>
                    <a:pt x="571" y="885"/>
                    <a:pt x="575" y="893"/>
                  </a:cubicBezTo>
                  <a:cubicBezTo>
                    <a:pt x="766" y="893"/>
                    <a:pt x="766" y="893"/>
                    <a:pt x="766" y="893"/>
                  </a:cubicBezTo>
                  <a:cubicBezTo>
                    <a:pt x="765" y="569"/>
                    <a:pt x="643" y="247"/>
                    <a:pt x="400" y="0"/>
                  </a:cubicBezTo>
                  <a:cubicBezTo>
                    <a:pt x="261" y="138"/>
                    <a:pt x="261" y="138"/>
                    <a:pt x="261" y="138"/>
                  </a:cubicBezTo>
                  <a:cubicBezTo>
                    <a:pt x="259" y="140"/>
                    <a:pt x="257" y="140"/>
                    <a:pt x="255" y="140"/>
                  </a:cubicBezTo>
                  <a:close/>
                </a:path>
              </a:pathLst>
            </a:custGeom>
            <a:solidFill>
              <a:schemeClr val="accent5"/>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6111876" y="3766310"/>
              <a:ext cx="852488" cy="1190625"/>
            </a:xfrm>
            <a:custGeom>
              <a:avLst/>
              <a:gdLst/>
              <a:ahLst/>
              <a:cxnLst>
                <a:cxn ang="0">
                  <a:pos x="569" y="184"/>
                </a:cxn>
                <a:cxn ang="0">
                  <a:pos x="570" y="182"/>
                </a:cxn>
                <a:cxn ang="0">
                  <a:pos x="567" y="180"/>
                </a:cxn>
                <a:cxn ang="0">
                  <a:pos x="565" y="178"/>
                </a:cxn>
                <a:cxn ang="0">
                  <a:pos x="564" y="177"/>
                </a:cxn>
                <a:cxn ang="0">
                  <a:pos x="563" y="176"/>
                </a:cxn>
                <a:cxn ang="0">
                  <a:pos x="562" y="175"/>
                </a:cxn>
                <a:cxn ang="0">
                  <a:pos x="557" y="129"/>
                </a:cxn>
                <a:cxn ang="0">
                  <a:pos x="557" y="129"/>
                </a:cxn>
                <a:cxn ang="0">
                  <a:pos x="557" y="128"/>
                </a:cxn>
                <a:cxn ang="0">
                  <a:pos x="557" y="128"/>
                </a:cxn>
                <a:cxn ang="0">
                  <a:pos x="564" y="115"/>
                </a:cxn>
                <a:cxn ang="0">
                  <a:pos x="547" y="23"/>
                </a:cxn>
                <a:cxn ang="0">
                  <a:pos x="488" y="0"/>
                </a:cxn>
                <a:cxn ang="0">
                  <a:pos x="405" y="82"/>
                </a:cxn>
                <a:cxn ang="0">
                  <a:pos x="415" y="125"/>
                </a:cxn>
                <a:cxn ang="0">
                  <a:pos x="418" y="146"/>
                </a:cxn>
                <a:cxn ang="0">
                  <a:pos x="410" y="179"/>
                </a:cxn>
                <a:cxn ang="0">
                  <a:pos x="409" y="182"/>
                </a:cxn>
                <a:cxn ang="0">
                  <a:pos x="409" y="181"/>
                </a:cxn>
                <a:cxn ang="0">
                  <a:pos x="407" y="183"/>
                </a:cxn>
                <a:cxn ang="0">
                  <a:pos x="406" y="184"/>
                </a:cxn>
                <a:cxn ang="0">
                  <a:pos x="402" y="186"/>
                </a:cxn>
                <a:cxn ang="0">
                  <a:pos x="401" y="190"/>
                </a:cxn>
                <a:cxn ang="0">
                  <a:pos x="205" y="190"/>
                </a:cxn>
                <a:cxn ang="0">
                  <a:pos x="136" y="811"/>
                </a:cxn>
                <a:cxn ang="0">
                  <a:pos x="162" y="789"/>
                </a:cxn>
                <a:cxn ang="0">
                  <a:pos x="163" y="783"/>
                </a:cxn>
                <a:cxn ang="0">
                  <a:pos x="163" y="782"/>
                </a:cxn>
                <a:cxn ang="0">
                  <a:pos x="259" y="713"/>
                </a:cxn>
                <a:cxn ang="0">
                  <a:pos x="362" y="816"/>
                </a:cxn>
                <a:cxn ang="0">
                  <a:pos x="297" y="911"/>
                </a:cxn>
                <a:cxn ang="0">
                  <a:pos x="295" y="911"/>
                </a:cxn>
                <a:cxn ang="0">
                  <a:pos x="275" y="921"/>
                </a:cxn>
                <a:cxn ang="0">
                  <a:pos x="400" y="1076"/>
                </a:cxn>
                <a:cxn ang="0">
                  <a:pos x="576" y="190"/>
                </a:cxn>
                <a:cxn ang="0">
                  <a:pos x="569" y="186"/>
                </a:cxn>
              </a:cxnLst>
              <a:rect l="0" t="0" r="r" b="b"/>
              <a:pathLst>
                <a:path w="771" h="1076">
                  <a:moveTo>
                    <a:pt x="569" y="186"/>
                  </a:moveTo>
                  <a:cubicBezTo>
                    <a:pt x="569" y="184"/>
                    <a:pt x="569" y="184"/>
                    <a:pt x="569" y="184"/>
                  </a:cubicBezTo>
                  <a:cubicBezTo>
                    <a:pt x="569" y="183"/>
                    <a:pt x="569" y="183"/>
                    <a:pt x="569" y="183"/>
                  </a:cubicBezTo>
                  <a:cubicBezTo>
                    <a:pt x="570" y="182"/>
                    <a:pt x="570" y="182"/>
                    <a:pt x="570" y="182"/>
                  </a:cubicBezTo>
                  <a:cubicBezTo>
                    <a:pt x="570" y="182"/>
                    <a:pt x="570" y="182"/>
                    <a:pt x="570" y="182"/>
                  </a:cubicBezTo>
                  <a:cubicBezTo>
                    <a:pt x="566" y="181"/>
                    <a:pt x="567" y="181"/>
                    <a:pt x="567" y="180"/>
                  </a:cubicBezTo>
                  <a:cubicBezTo>
                    <a:pt x="566" y="180"/>
                    <a:pt x="566" y="180"/>
                    <a:pt x="566" y="180"/>
                  </a:cubicBezTo>
                  <a:cubicBezTo>
                    <a:pt x="565" y="178"/>
                    <a:pt x="565" y="178"/>
                    <a:pt x="565" y="178"/>
                  </a:cubicBezTo>
                  <a:cubicBezTo>
                    <a:pt x="564" y="178"/>
                    <a:pt x="564" y="178"/>
                    <a:pt x="564" y="178"/>
                  </a:cubicBezTo>
                  <a:cubicBezTo>
                    <a:pt x="564" y="177"/>
                    <a:pt x="564" y="177"/>
                    <a:pt x="564" y="177"/>
                  </a:cubicBezTo>
                  <a:cubicBezTo>
                    <a:pt x="564" y="177"/>
                    <a:pt x="564" y="177"/>
                    <a:pt x="564" y="177"/>
                  </a:cubicBezTo>
                  <a:cubicBezTo>
                    <a:pt x="563" y="176"/>
                    <a:pt x="563" y="176"/>
                    <a:pt x="563" y="176"/>
                  </a:cubicBezTo>
                  <a:cubicBezTo>
                    <a:pt x="563" y="176"/>
                    <a:pt x="563" y="176"/>
                    <a:pt x="563" y="176"/>
                  </a:cubicBezTo>
                  <a:cubicBezTo>
                    <a:pt x="563" y="175"/>
                    <a:pt x="563" y="175"/>
                    <a:pt x="562" y="175"/>
                  </a:cubicBezTo>
                  <a:cubicBezTo>
                    <a:pt x="557" y="166"/>
                    <a:pt x="554" y="157"/>
                    <a:pt x="554" y="146"/>
                  </a:cubicBezTo>
                  <a:cubicBezTo>
                    <a:pt x="554" y="140"/>
                    <a:pt x="555" y="134"/>
                    <a:pt x="557" y="129"/>
                  </a:cubicBezTo>
                  <a:cubicBezTo>
                    <a:pt x="557" y="129"/>
                    <a:pt x="557" y="129"/>
                    <a:pt x="557" y="129"/>
                  </a:cubicBezTo>
                  <a:cubicBezTo>
                    <a:pt x="557" y="129"/>
                    <a:pt x="557" y="129"/>
                    <a:pt x="557" y="129"/>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9" y="123"/>
                    <a:pt x="561" y="119"/>
                    <a:pt x="564" y="115"/>
                  </a:cubicBezTo>
                  <a:cubicBezTo>
                    <a:pt x="568" y="105"/>
                    <a:pt x="571" y="94"/>
                    <a:pt x="571" y="82"/>
                  </a:cubicBezTo>
                  <a:cubicBezTo>
                    <a:pt x="571" y="59"/>
                    <a:pt x="562" y="38"/>
                    <a:pt x="547" y="23"/>
                  </a:cubicBezTo>
                  <a:cubicBezTo>
                    <a:pt x="545" y="22"/>
                    <a:pt x="543" y="20"/>
                    <a:pt x="541" y="18"/>
                  </a:cubicBezTo>
                  <a:cubicBezTo>
                    <a:pt x="527" y="7"/>
                    <a:pt x="508" y="0"/>
                    <a:pt x="488" y="0"/>
                  </a:cubicBezTo>
                  <a:cubicBezTo>
                    <a:pt x="465" y="0"/>
                    <a:pt x="443" y="10"/>
                    <a:pt x="428" y="25"/>
                  </a:cubicBezTo>
                  <a:cubicBezTo>
                    <a:pt x="414" y="40"/>
                    <a:pt x="405" y="60"/>
                    <a:pt x="405" y="82"/>
                  </a:cubicBezTo>
                  <a:cubicBezTo>
                    <a:pt x="405" y="95"/>
                    <a:pt x="408" y="107"/>
                    <a:pt x="413" y="118"/>
                  </a:cubicBezTo>
                  <a:cubicBezTo>
                    <a:pt x="415" y="120"/>
                    <a:pt x="414" y="122"/>
                    <a:pt x="415" y="125"/>
                  </a:cubicBezTo>
                  <a:cubicBezTo>
                    <a:pt x="418" y="131"/>
                    <a:pt x="418" y="138"/>
                    <a:pt x="418" y="146"/>
                  </a:cubicBezTo>
                  <a:cubicBezTo>
                    <a:pt x="418" y="146"/>
                    <a:pt x="418" y="146"/>
                    <a:pt x="418" y="146"/>
                  </a:cubicBezTo>
                  <a:cubicBezTo>
                    <a:pt x="418" y="157"/>
                    <a:pt x="416" y="167"/>
                    <a:pt x="410" y="176"/>
                  </a:cubicBezTo>
                  <a:cubicBezTo>
                    <a:pt x="410" y="177"/>
                    <a:pt x="410" y="178"/>
                    <a:pt x="410" y="179"/>
                  </a:cubicBezTo>
                  <a:cubicBezTo>
                    <a:pt x="410" y="180"/>
                    <a:pt x="410" y="180"/>
                    <a:pt x="410" y="180"/>
                  </a:cubicBezTo>
                  <a:cubicBezTo>
                    <a:pt x="409" y="182"/>
                    <a:pt x="409" y="182"/>
                    <a:pt x="409" y="182"/>
                  </a:cubicBezTo>
                  <a:cubicBezTo>
                    <a:pt x="409" y="182"/>
                    <a:pt x="409" y="182"/>
                    <a:pt x="409" y="182"/>
                  </a:cubicBezTo>
                  <a:cubicBezTo>
                    <a:pt x="409" y="181"/>
                    <a:pt x="409" y="181"/>
                    <a:pt x="409" y="181"/>
                  </a:cubicBezTo>
                  <a:cubicBezTo>
                    <a:pt x="409" y="181"/>
                    <a:pt x="409" y="181"/>
                    <a:pt x="409" y="181"/>
                  </a:cubicBezTo>
                  <a:cubicBezTo>
                    <a:pt x="409" y="182"/>
                    <a:pt x="408" y="182"/>
                    <a:pt x="407" y="183"/>
                  </a:cubicBezTo>
                  <a:cubicBezTo>
                    <a:pt x="407" y="184"/>
                    <a:pt x="407" y="184"/>
                    <a:pt x="407" y="184"/>
                  </a:cubicBezTo>
                  <a:cubicBezTo>
                    <a:pt x="406" y="184"/>
                    <a:pt x="406" y="184"/>
                    <a:pt x="406" y="184"/>
                  </a:cubicBezTo>
                  <a:cubicBezTo>
                    <a:pt x="406" y="184"/>
                    <a:pt x="406" y="184"/>
                    <a:pt x="406" y="184"/>
                  </a:cubicBezTo>
                  <a:cubicBezTo>
                    <a:pt x="405" y="185"/>
                    <a:pt x="403" y="186"/>
                    <a:pt x="402" y="186"/>
                  </a:cubicBezTo>
                  <a:cubicBezTo>
                    <a:pt x="402" y="186"/>
                    <a:pt x="402" y="188"/>
                    <a:pt x="402" y="188"/>
                  </a:cubicBezTo>
                  <a:cubicBezTo>
                    <a:pt x="401" y="188"/>
                    <a:pt x="401" y="190"/>
                    <a:pt x="401" y="190"/>
                  </a:cubicBezTo>
                  <a:cubicBezTo>
                    <a:pt x="400" y="190"/>
                    <a:pt x="400" y="190"/>
                    <a:pt x="400" y="190"/>
                  </a:cubicBezTo>
                  <a:cubicBezTo>
                    <a:pt x="205" y="190"/>
                    <a:pt x="205" y="190"/>
                    <a:pt x="205" y="190"/>
                  </a:cubicBezTo>
                  <a:cubicBezTo>
                    <a:pt x="201" y="374"/>
                    <a:pt x="124" y="550"/>
                    <a:pt x="0" y="675"/>
                  </a:cubicBezTo>
                  <a:cubicBezTo>
                    <a:pt x="136" y="811"/>
                    <a:pt x="136" y="811"/>
                    <a:pt x="136" y="811"/>
                  </a:cubicBezTo>
                  <a:cubicBezTo>
                    <a:pt x="143" y="809"/>
                    <a:pt x="149" y="806"/>
                    <a:pt x="154" y="801"/>
                  </a:cubicBezTo>
                  <a:cubicBezTo>
                    <a:pt x="157" y="797"/>
                    <a:pt x="160" y="793"/>
                    <a:pt x="162" y="789"/>
                  </a:cubicBezTo>
                  <a:cubicBezTo>
                    <a:pt x="162" y="787"/>
                    <a:pt x="163" y="785"/>
                    <a:pt x="163" y="783"/>
                  </a:cubicBezTo>
                  <a:cubicBezTo>
                    <a:pt x="163" y="783"/>
                    <a:pt x="163" y="783"/>
                    <a:pt x="163" y="783"/>
                  </a:cubicBezTo>
                  <a:cubicBezTo>
                    <a:pt x="163" y="783"/>
                    <a:pt x="163" y="783"/>
                    <a:pt x="163" y="783"/>
                  </a:cubicBezTo>
                  <a:cubicBezTo>
                    <a:pt x="163" y="782"/>
                    <a:pt x="163" y="782"/>
                    <a:pt x="163" y="782"/>
                  </a:cubicBezTo>
                  <a:cubicBezTo>
                    <a:pt x="168" y="768"/>
                    <a:pt x="177" y="755"/>
                    <a:pt x="188" y="743"/>
                  </a:cubicBezTo>
                  <a:cubicBezTo>
                    <a:pt x="208" y="724"/>
                    <a:pt x="233" y="713"/>
                    <a:pt x="259" y="713"/>
                  </a:cubicBezTo>
                  <a:cubicBezTo>
                    <a:pt x="286" y="713"/>
                    <a:pt x="312" y="723"/>
                    <a:pt x="332" y="743"/>
                  </a:cubicBezTo>
                  <a:cubicBezTo>
                    <a:pt x="352" y="763"/>
                    <a:pt x="362" y="790"/>
                    <a:pt x="362" y="816"/>
                  </a:cubicBezTo>
                  <a:cubicBezTo>
                    <a:pt x="362" y="842"/>
                    <a:pt x="352" y="868"/>
                    <a:pt x="332" y="888"/>
                  </a:cubicBezTo>
                  <a:cubicBezTo>
                    <a:pt x="322" y="898"/>
                    <a:pt x="310" y="906"/>
                    <a:pt x="297" y="911"/>
                  </a:cubicBezTo>
                  <a:cubicBezTo>
                    <a:pt x="296" y="911"/>
                    <a:pt x="296" y="911"/>
                    <a:pt x="296" y="911"/>
                  </a:cubicBezTo>
                  <a:cubicBezTo>
                    <a:pt x="296" y="911"/>
                    <a:pt x="296" y="911"/>
                    <a:pt x="295" y="911"/>
                  </a:cubicBezTo>
                  <a:cubicBezTo>
                    <a:pt x="291" y="912"/>
                    <a:pt x="288" y="913"/>
                    <a:pt x="284" y="915"/>
                  </a:cubicBezTo>
                  <a:cubicBezTo>
                    <a:pt x="281" y="916"/>
                    <a:pt x="278" y="918"/>
                    <a:pt x="275" y="921"/>
                  </a:cubicBezTo>
                  <a:cubicBezTo>
                    <a:pt x="270" y="926"/>
                    <a:pt x="267" y="933"/>
                    <a:pt x="266" y="939"/>
                  </a:cubicBezTo>
                  <a:cubicBezTo>
                    <a:pt x="400" y="1076"/>
                    <a:pt x="400" y="1076"/>
                    <a:pt x="400" y="1076"/>
                  </a:cubicBezTo>
                  <a:cubicBezTo>
                    <a:pt x="627" y="847"/>
                    <a:pt x="767" y="534"/>
                    <a:pt x="771" y="190"/>
                  </a:cubicBezTo>
                  <a:cubicBezTo>
                    <a:pt x="576" y="190"/>
                    <a:pt x="576" y="190"/>
                    <a:pt x="576" y="190"/>
                  </a:cubicBezTo>
                  <a:cubicBezTo>
                    <a:pt x="575" y="190"/>
                    <a:pt x="575" y="190"/>
                    <a:pt x="575" y="190"/>
                  </a:cubicBezTo>
                  <a:cubicBezTo>
                    <a:pt x="573" y="190"/>
                    <a:pt x="571" y="187"/>
                    <a:pt x="569" y="186"/>
                  </a:cubicBezTo>
                  <a:close/>
                </a:path>
              </a:pathLst>
            </a:custGeom>
            <a:solidFill>
              <a:schemeClr val="bg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4"/>
            <p:cNvSpPr>
              <a:spLocks/>
            </p:cNvSpPr>
            <p:nvPr/>
          </p:nvSpPr>
          <p:spPr bwMode="auto">
            <a:xfrm>
              <a:off x="5359401" y="2547110"/>
              <a:ext cx="1185863" cy="854075"/>
            </a:xfrm>
            <a:custGeom>
              <a:avLst/>
              <a:gdLst/>
              <a:ahLst/>
              <a:cxnLst>
                <a:cxn ang="0">
                  <a:pos x="182" y="202"/>
                </a:cxn>
                <a:cxn ang="0">
                  <a:pos x="182" y="205"/>
                </a:cxn>
                <a:cxn ang="0">
                  <a:pos x="180" y="206"/>
                </a:cxn>
                <a:cxn ang="0">
                  <a:pos x="178" y="207"/>
                </a:cxn>
                <a:cxn ang="0">
                  <a:pos x="177" y="207"/>
                </a:cxn>
                <a:cxn ang="0">
                  <a:pos x="176" y="208"/>
                </a:cxn>
                <a:cxn ang="0">
                  <a:pos x="174" y="209"/>
                </a:cxn>
                <a:cxn ang="0">
                  <a:pos x="128" y="214"/>
                </a:cxn>
                <a:cxn ang="0">
                  <a:pos x="128" y="214"/>
                </a:cxn>
                <a:cxn ang="0">
                  <a:pos x="128" y="214"/>
                </a:cxn>
                <a:cxn ang="0">
                  <a:pos x="128" y="214"/>
                </a:cxn>
                <a:cxn ang="0">
                  <a:pos x="115" y="207"/>
                </a:cxn>
                <a:cxn ang="0">
                  <a:pos x="23" y="224"/>
                </a:cxn>
                <a:cxn ang="0">
                  <a:pos x="0" y="283"/>
                </a:cxn>
                <a:cxn ang="0">
                  <a:pos x="81" y="366"/>
                </a:cxn>
                <a:cxn ang="0">
                  <a:pos x="124" y="356"/>
                </a:cxn>
                <a:cxn ang="0">
                  <a:pos x="146" y="353"/>
                </a:cxn>
                <a:cxn ang="0">
                  <a:pos x="178" y="361"/>
                </a:cxn>
                <a:cxn ang="0">
                  <a:pos x="179" y="362"/>
                </a:cxn>
                <a:cxn ang="0">
                  <a:pos x="179" y="362"/>
                </a:cxn>
                <a:cxn ang="0">
                  <a:pos x="182" y="364"/>
                </a:cxn>
                <a:cxn ang="0">
                  <a:pos x="183" y="365"/>
                </a:cxn>
                <a:cxn ang="0">
                  <a:pos x="186" y="369"/>
                </a:cxn>
                <a:cxn ang="0">
                  <a:pos x="183" y="370"/>
                </a:cxn>
                <a:cxn ang="0">
                  <a:pos x="183" y="566"/>
                </a:cxn>
                <a:cxn ang="0">
                  <a:pos x="810" y="636"/>
                </a:cxn>
                <a:cxn ang="0">
                  <a:pos x="810" y="635"/>
                </a:cxn>
                <a:cxn ang="0">
                  <a:pos x="810" y="633"/>
                </a:cxn>
                <a:cxn ang="0">
                  <a:pos x="790" y="609"/>
                </a:cxn>
                <a:cxn ang="0">
                  <a:pos x="791" y="609"/>
                </a:cxn>
                <a:cxn ang="0">
                  <a:pos x="785" y="609"/>
                </a:cxn>
                <a:cxn ang="0">
                  <a:pos x="784" y="609"/>
                </a:cxn>
                <a:cxn ang="0">
                  <a:pos x="744" y="584"/>
                </a:cxn>
                <a:cxn ang="0">
                  <a:pos x="714" y="509"/>
                </a:cxn>
                <a:cxn ang="0">
                  <a:pos x="794" y="413"/>
                </a:cxn>
                <a:cxn ang="0">
                  <a:pos x="889" y="440"/>
                </a:cxn>
                <a:cxn ang="0">
                  <a:pos x="912" y="476"/>
                </a:cxn>
                <a:cxn ang="0">
                  <a:pos x="916" y="488"/>
                </a:cxn>
                <a:cxn ang="0">
                  <a:pos x="940" y="507"/>
                </a:cxn>
                <a:cxn ang="0">
                  <a:pos x="183" y="0"/>
                </a:cxn>
                <a:cxn ang="0">
                  <a:pos x="183" y="196"/>
                </a:cxn>
              </a:cxnLst>
              <a:rect l="0" t="0" r="r" b="b"/>
              <a:pathLst>
                <a:path w="1073" h="772">
                  <a:moveTo>
                    <a:pt x="182" y="202"/>
                  </a:moveTo>
                  <a:cubicBezTo>
                    <a:pt x="182" y="202"/>
                    <a:pt x="182" y="202"/>
                    <a:pt x="182" y="202"/>
                  </a:cubicBezTo>
                  <a:cubicBezTo>
                    <a:pt x="182" y="204"/>
                    <a:pt x="182" y="204"/>
                    <a:pt x="182" y="204"/>
                  </a:cubicBezTo>
                  <a:cubicBezTo>
                    <a:pt x="182" y="205"/>
                    <a:pt x="182" y="205"/>
                    <a:pt x="182" y="205"/>
                  </a:cubicBezTo>
                  <a:cubicBezTo>
                    <a:pt x="182" y="205"/>
                    <a:pt x="182" y="205"/>
                    <a:pt x="182" y="205"/>
                  </a:cubicBezTo>
                  <a:cubicBezTo>
                    <a:pt x="181" y="205"/>
                    <a:pt x="180" y="206"/>
                    <a:pt x="180" y="206"/>
                  </a:cubicBezTo>
                  <a:cubicBezTo>
                    <a:pt x="179" y="206"/>
                    <a:pt x="179" y="206"/>
                    <a:pt x="179" y="206"/>
                  </a:cubicBezTo>
                  <a:cubicBezTo>
                    <a:pt x="178" y="207"/>
                    <a:pt x="178" y="207"/>
                    <a:pt x="178" y="207"/>
                  </a:cubicBezTo>
                  <a:cubicBezTo>
                    <a:pt x="177" y="207"/>
                    <a:pt x="177" y="207"/>
                    <a:pt x="177" y="207"/>
                  </a:cubicBezTo>
                  <a:cubicBezTo>
                    <a:pt x="177" y="207"/>
                    <a:pt x="177" y="207"/>
                    <a:pt x="177" y="207"/>
                  </a:cubicBezTo>
                  <a:cubicBezTo>
                    <a:pt x="176" y="207"/>
                    <a:pt x="176" y="207"/>
                    <a:pt x="176" y="207"/>
                  </a:cubicBezTo>
                  <a:cubicBezTo>
                    <a:pt x="176" y="208"/>
                    <a:pt x="176" y="208"/>
                    <a:pt x="176" y="208"/>
                  </a:cubicBezTo>
                  <a:cubicBezTo>
                    <a:pt x="176" y="208"/>
                    <a:pt x="176" y="208"/>
                    <a:pt x="176" y="208"/>
                  </a:cubicBezTo>
                  <a:cubicBezTo>
                    <a:pt x="175" y="208"/>
                    <a:pt x="175" y="208"/>
                    <a:pt x="174" y="209"/>
                  </a:cubicBezTo>
                  <a:cubicBezTo>
                    <a:pt x="166" y="214"/>
                    <a:pt x="156" y="217"/>
                    <a:pt x="146" y="217"/>
                  </a:cubicBezTo>
                  <a:cubicBezTo>
                    <a:pt x="140" y="217"/>
                    <a:pt x="134" y="216"/>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3" y="212"/>
                    <a:pt x="118" y="210"/>
                    <a:pt x="115" y="207"/>
                  </a:cubicBezTo>
                  <a:cubicBezTo>
                    <a:pt x="105" y="203"/>
                    <a:pt x="93" y="200"/>
                    <a:pt x="81" y="200"/>
                  </a:cubicBezTo>
                  <a:cubicBezTo>
                    <a:pt x="59" y="200"/>
                    <a:pt x="38" y="209"/>
                    <a:pt x="23" y="224"/>
                  </a:cubicBezTo>
                  <a:cubicBezTo>
                    <a:pt x="21" y="226"/>
                    <a:pt x="20" y="228"/>
                    <a:pt x="18" y="230"/>
                  </a:cubicBezTo>
                  <a:cubicBezTo>
                    <a:pt x="7" y="244"/>
                    <a:pt x="0" y="263"/>
                    <a:pt x="0" y="283"/>
                  </a:cubicBezTo>
                  <a:cubicBezTo>
                    <a:pt x="0" y="306"/>
                    <a:pt x="10" y="328"/>
                    <a:pt x="25" y="343"/>
                  </a:cubicBezTo>
                  <a:cubicBezTo>
                    <a:pt x="40" y="357"/>
                    <a:pt x="59" y="366"/>
                    <a:pt x="81" y="366"/>
                  </a:cubicBezTo>
                  <a:cubicBezTo>
                    <a:pt x="94" y="366"/>
                    <a:pt x="107" y="363"/>
                    <a:pt x="118" y="358"/>
                  </a:cubicBezTo>
                  <a:cubicBezTo>
                    <a:pt x="120" y="356"/>
                    <a:pt x="122" y="357"/>
                    <a:pt x="124" y="356"/>
                  </a:cubicBezTo>
                  <a:cubicBezTo>
                    <a:pt x="131" y="353"/>
                    <a:pt x="138" y="353"/>
                    <a:pt x="146" y="353"/>
                  </a:cubicBezTo>
                  <a:cubicBezTo>
                    <a:pt x="146" y="353"/>
                    <a:pt x="146" y="353"/>
                    <a:pt x="146" y="353"/>
                  </a:cubicBezTo>
                  <a:cubicBezTo>
                    <a:pt x="157" y="353"/>
                    <a:pt x="167" y="355"/>
                    <a:pt x="175" y="361"/>
                  </a:cubicBezTo>
                  <a:cubicBezTo>
                    <a:pt x="176" y="361"/>
                    <a:pt x="177" y="361"/>
                    <a:pt x="178" y="361"/>
                  </a:cubicBezTo>
                  <a:cubicBezTo>
                    <a:pt x="178" y="361"/>
                    <a:pt x="178" y="361"/>
                    <a:pt x="178" y="361"/>
                  </a:cubicBezTo>
                  <a:cubicBezTo>
                    <a:pt x="179" y="362"/>
                    <a:pt x="179" y="362"/>
                    <a:pt x="179" y="362"/>
                  </a:cubicBezTo>
                  <a:cubicBezTo>
                    <a:pt x="179" y="362"/>
                    <a:pt x="179" y="362"/>
                    <a:pt x="179" y="362"/>
                  </a:cubicBezTo>
                  <a:cubicBezTo>
                    <a:pt x="179" y="362"/>
                    <a:pt x="179" y="362"/>
                    <a:pt x="179" y="362"/>
                  </a:cubicBezTo>
                  <a:cubicBezTo>
                    <a:pt x="180" y="362"/>
                    <a:pt x="180" y="362"/>
                    <a:pt x="180" y="362"/>
                  </a:cubicBezTo>
                  <a:cubicBezTo>
                    <a:pt x="181" y="362"/>
                    <a:pt x="181" y="363"/>
                    <a:pt x="182" y="364"/>
                  </a:cubicBezTo>
                  <a:cubicBezTo>
                    <a:pt x="183" y="364"/>
                    <a:pt x="183" y="364"/>
                    <a:pt x="183" y="364"/>
                  </a:cubicBezTo>
                  <a:cubicBezTo>
                    <a:pt x="183" y="365"/>
                    <a:pt x="183" y="365"/>
                    <a:pt x="183" y="365"/>
                  </a:cubicBezTo>
                  <a:cubicBezTo>
                    <a:pt x="184" y="365"/>
                    <a:pt x="184" y="365"/>
                    <a:pt x="184" y="365"/>
                  </a:cubicBezTo>
                  <a:cubicBezTo>
                    <a:pt x="185" y="366"/>
                    <a:pt x="185" y="368"/>
                    <a:pt x="186" y="369"/>
                  </a:cubicBezTo>
                  <a:cubicBezTo>
                    <a:pt x="186" y="369"/>
                    <a:pt x="184" y="369"/>
                    <a:pt x="184" y="369"/>
                  </a:cubicBezTo>
                  <a:cubicBezTo>
                    <a:pt x="184" y="370"/>
                    <a:pt x="183" y="370"/>
                    <a:pt x="183" y="370"/>
                  </a:cubicBezTo>
                  <a:cubicBezTo>
                    <a:pt x="183" y="371"/>
                    <a:pt x="183" y="371"/>
                    <a:pt x="183" y="371"/>
                  </a:cubicBezTo>
                  <a:cubicBezTo>
                    <a:pt x="183" y="566"/>
                    <a:pt x="183" y="566"/>
                    <a:pt x="183" y="566"/>
                  </a:cubicBezTo>
                  <a:cubicBezTo>
                    <a:pt x="375" y="570"/>
                    <a:pt x="547" y="648"/>
                    <a:pt x="673" y="772"/>
                  </a:cubicBezTo>
                  <a:cubicBezTo>
                    <a:pt x="810" y="636"/>
                    <a:pt x="810" y="636"/>
                    <a:pt x="810" y="636"/>
                  </a:cubicBezTo>
                  <a:cubicBezTo>
                    <a:pt x="810" y="636"/>
                    <a:pt x="810" y="636"/>
                    <a:pt x="810" y="636"/>
                  </a:cubicBezTo>
                  <a:cubicBezTo>
                    <a:pt x="810" y="636"/>
                    <a:pt x="810" y="635"/>
                    <a:pt x="810" y="635"/>
                  </a:cubicBezTo>
                  <a:cubicBezTo>
                    <a:pt x="810" y="634"/>
                    <a:pt x="810" y="634"/>
                    <a:pt x="810" y="634"/>
                  </a:cubicBezTo>
                  <a:cubicBezTo>
                    <a:pt x="810" y="634"/>
                    <a:pt x="810" y="633"/>
                    <a:pt x="810" y="633"/>
                  </a:cubicBezTo>
                  <a:cubicBezTo>
                    <a:pt x="808" y="628"/>
                    <a:pt x="806" y="622"/>
                    <a:pt x="801" y="617"/>
                  </a:cubicBezTo>
                  <a:cubicBezTo>
                    <a:pt x="798" y="614"/>
                    <a:pt x="794" y="613"/>
                    <a:pt x="790" y="609"/>
                  </a:cubicBezTo>
                  <a:cubicBezTo>
                    <a:pt x="791" y="609"/>
                    <a:pt x="791" y="609"/>
                    <a:pt x="791" y="609"/>
                  </a:cubicBezTo>
                  <a:cubicBezTo>
                    <a:pt x="791" y="609"/>
                    <a:pt x="791" y="609"/>
                    <a:pt x="791" y="609"/>
                  </a:cubicBezTo>
                  <a:cubicBezTo>
                    <a:pt x="791" y="610"/>
                    <a:pt x="791" y="610"/>
                    <a:pt x="791" y="610"/>
                  </a:cubicBezTo>
                  <a:cubicBezTo>
                    <a:pt x="787" y="609"/>
                    <a:pt x="787" y="609"/>
                    <a:pt x="785" y="609"/>
                  </a:cubicBezTo>
                  <a:cubicBezTo>
                    <a:pt x="784" y="609"/>
                    <a:pt x="784" y="609"/>
                    <a:pt x="784" y="609"/>
                  </a:cubicBezTo>
                  <a:cubicBezTo>
                    <a:pt x="784" y="609"/>
                    <a:pt x="784" y="609"/>
                    <a:pt x="784" y="609"/>
                  </a:cubicBezTo>
                  <a:cubicBezTo>
                    <a:pt x="783" y="609"/>
                    <a:pt x="783" y="609"/>
                    <a:pt x="783" y="609"/>
                  </a:cubicBezTo>
                  <a:cubicBezTo>
                    <a:pt x="769" y="604"/>
                    <a:pt x="756" y="596"/>
                    <a:pt x="744" y="584"/>
                  </a:cubicBezTo>
                  <a:cubicBezTo>
                    <a:pt x="727" y="567"/>
                    <a:pt x="717" y="545"/>
                    <a:pt x="715" y="522"/>
                  </a:cubicBezTo>
                  <a:cubicBezTo>
                    <a:pt x="714" y="518"/>
                    <a:pt x="714" y="513"/>
                    <a:pt x="714" y="509"/>
                  </a:cubicBezTo>
                  <a:cubicBezTo>
                    <a:pt x="714" y="484"/>
                    <a:pt x="723" y="459"/>
                    <a:pt x="743" y="440"/>
                  </a:cubicBezTo>
                  <a:cubicBezTo>
                    <a:pt x="757" y="425"/>
                    <a:pt x="775" y="416"/>
                    <a:pt x="794" y="413"/>
                  </a:cubicBezTo>
                  <a:cubicBezTo>
                    <a:pt x="802" y="411"/>
                    <a:pt x="810" y="410"/>
                    <a:pt x="818" y="410"/>
                  </a:cubicBezTo>
                  <a:cubicBezTo>
                    <a:pt x="843" y="410"/>
                    <a:pt x="869" y="420"/>
                    <a:pt x="889" y="440"/>
                  </a:cubicBezTo>
                  <a:cubicBezTo>
                    <a:pt x="899" y="450"/>
                    <a:pt x="907" y="463"/>
                    <a:pt x="912" y="476"/>
                  </a:cubicBezTo>
                  <a:cubicBezTo>
                    <a:pt x="912" y="476"/>
                    <a:pt x="912" y="476"/>
                    <a:pt x="912" y="476"/>
                  </a:cubicBezTo>
                  <a:cubicBezTo>
                    <a:pt x="912" y="476"/>
                    <a:pt x="912" y="477"/>
                    <a:pt x="912" y="477"/>
                  </a:cubicBezTo>
                  <a:cubicBezTo>
                    <a:pt x="913" y="481"/>
                    <a:pt x="914" y="485"/>
                    <a:pt x="916" y="488"/>
                  </a:cubicBezTo>
                  <a:cubicBezTo>
                    <a:pt x="917" y="492"/>
                    <a:pt x="920" y="495"/>
                    <a:pt x="922" y="497"/>
                  </a:cubicBezTo>
                  <a:cubicBezTo>
                    <a:pt x="927" y="502"/>
                    <a:pt x="934" y="505"/>
                    <a:pt x="940" y="507"/>
                  </a:cubicBezTo>
                  <a:cubicBezTo>
                    <a:pt x="1073" y="372"/>
                    <a:pt x="1073" y="372"/>
                    <a:pt x="1073" y="372"/>
                  </a:cubicBezTo>
                  <a:cubicBezTo>
                    <a:pt x="845" y="145"/>
                    <a:pt x="531" y="4"/>
                    <a:pt x="183" y="0"/>
                  </a:cubicBezTo>
                  <a:cubicBezTo>
                    <a:pt x="183" y="195"/>
                    <a:pt x="183" y="195"/>
                    <a:pt x="183" y="195"/>
                  </a:cubicBezTo>
                  <a:cubicBezTo>
                    <a:pt x="183" y="196"/>
                    <a:pt x="183" y="196"/>
                    <a:pt x="183" y="196"/>
                  </a:cubicBezTo>
                  <a:cubicBezTo>
                    <a:pt x="183" y="198"/>
                    <a:pt x="184" y="200"/>
                    <a:pt x="182" y="202"/>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1"/>
            <p:cNvSpPr>
              <a:spLocks/>
            </p:cNvSpPr>
            <p:nvPr/>
          </p:nvSpPr>
          <p:spPr bwMode="auto">
            <a:xfrm>
              <a:off x="5553076" y="4525135"/>
              <a:ext cx="985838" cy="846138"/>
            </a:xfrm>
            <a:custGeom>
              <a:avLst/>
              <a:gdLst/>
              <a:ahLst/>
              <a:cxnLst>
                <a:cxn ang="0">
                  <a:pos x="753" y="255"/>
                </a:cxn>
                <a:cxn ang="0">
                  <a:pos x="748" y="254"/>
                </a:cxn>
                <a:cxn ang="0">
                  <a:pos x="748" y="254"/>
                </a:cxn>
                <a:cxn ang="0">
                  <a:pos x="748" y="254"/>
                </a:cxn>
                <a:cxn ang="0">
                  <a:pos x="752" y="250"/>
                </a:cxn>
                <a:cxn ang="0">
                  <a:pos x="754" y="248"/>
                </a:cxn>
                <a:cxn ang="0">
                  <a:pos x="754" y="247"/>
                </a:cxn>
                <a:cxn ang="0">
                  <a:pos x="755" y="246"/>
                </a:cxn>
                <a:cxn ang="0">
                  <a:pos x="769" y="218"/>
                </a:cxn>
                <a:cxn ang="0">
                  <a:pos x="783" y="208"/>
                </a:cxn>
                <a:cxn ang="0">
                  <a:pos x="783" y="208"/>
                </a:cxn>
                <a:cxn ang="0">
                  <a:pos x="784" y="208"/>
                </a:cxn>
                <a:cxn ang="0">
                  <a:pos x="784" y="208"/>
                </a:cxn>
                <a:cxn ang="0">
                  <a:pos x="827" y="185"/>
                </a:cxn>
                <a:cxn ang="0">
                  <a:pos x="827" y="68"/>
                </a:cxn>
                <a:cxn ang="0">
                  <a:pos x="709" y="68"/>
                </a:cxn>
                <a:cxn ang="0">
                  <a:pos x="687" y="106"/>
                </a:cxn>
                <a:cxn ang="0">
                  <a:pos x="676" y="125"/>
                </a:cxn>
                <a:cxn ang="0">
                  <a:pos x="645" y="140"/>
                </a:cxn>
                <a:cxn ang="0">
                  <a:pos x="643" y="140"/>
                </a:cxn>
                <a:cxn ang="0">
                  <a:pos x="643" y="140"/>
                </a:cxn>
                <a:cxn ang="0">
                  <a:pos x="639" y="140"/>
                </a:cxn>
                <a:cxn ang="0">
                  <a:pos x="638" y="140"/>
                </a:cxn>
                <a:cxn ang="0">
                  <a:pos x="492" y="0"/>
                </a:cxn>
                <a:cxn ang="0">
                  <a:pos x="0" y="390"/>
                </a:cxn>
                <a:cxn ang="0">
                  <a:pos x="36" y="394"/>
                </a:cxn>
                <a:cxn ang="0">
                  <a:pos x="42" y="391"/>
                </a:cxn>
                <a:cxn ang="0">
                  <a:pos x="43" y="390"/>
                </a:cxn>
                <a:cxn ang="0">
                  <a:pos x="161" y="411"/>
                </a:cxn>
                <a:cxn ang="0">
                  <a:pos x="192" y="482"/>
                </a:cxn>
                <a:cxn ang="0">
                  <a:pos x="88" y="585"/>
                </a:cxn>
                <a:cxn ang="0">
                  <a:pos x="46" y="575"/>
                </a:cxn>
                <a:cxn ang="0">
                  <a:pos x="35" y="569"/>
                </a:cxn>
                <a:cxn ang="0">
                  <a:pos x="0" y="574"/>
                </a:cxn>
                <a:cxn ang="0">
                  <a:pos x="892" y="400"/>
                </a:cxn>
                <a:cxn ang="0">
                  <a:pos x="753" y="256"/>
                </a:cxn>
              </a:cxnLst>
              <a:rect l="0" t="0" r="r" b="b"/>
              <a:pathLst>
                <a:path w="892" h="765">
                  <a:moveTo>
                    <a:pt x="753" y="256"/>
                  </a:moveTo>
                  <a:cubicBezTo>
                    <a:pt x="753" y="255"/>
                    <a:pt x="753" y="255"/>
                    <a:pt x="753" y="255"/>
                  </a:cubicBezTo>
                  <a:cubicBezTo>
                    <a:pt x="751" y="254"/>
                    <a:pt x="751" y="254"/>
                    <a:pt x="751"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2"/>
                    <a:pt x="751" y="251"/>
                    <a:pt x="751" y="251"/>
                  </a:cubicBezTo>
                  <a:cubicBezTo>
                    <a:pt x="752" y="250"/>
                    <a:pt x="752" y="250"/>
                    <a:pt x="752" y="250"/>
                  </a:cubicBezTo>
                  <a:cubicBezTo>
                    <a:pt x="753" y="249"/>
                    <a:pt x="753" y="249"/>
                    <a:pt x="753" y="249"/>
                  </a:cubicBezTo>
                  <a:cubicBezTo>
                    <a:pt x="754" y="248"/>
                    <a:pt x="754" y="248"/>
                    <a:pt x="754" y="248"/>
                  </a:cubicBezTo>
                  <a:cubicBezTo>
                    <a:pt x="754" y="247"/>
                    <a:pt x="754" y="247"/>
                    <a:pt x="754" y="247"/>
                  </a:cubicBezTo>
                  <a:cubicBezTo>
                    <a:pt x="754" y="247"/>
                    <a:pt x="754" y="247"/>
                    <a:pt x="754" y="247"/>
                  </a:cubicBezTo>
                  <a:cubicBezTo>
                    <a:pt x="754" y="246"/>
                    <a:pt x="754" y="246"/>
                    <a:pt x="754" y="246"/>
                  </a:cubicBezTo>
                  <a:cubicBezTo>
                    <a:pt x="755" y="246"/>
                    <a:pt x="755" y="246"/>
                    <a:pt x="755" y="246"/>
                  </a:cubicBezTo>
                  <a:cubicBezTo>
                    <a:pt x="755" y="245"/>
                    <a:pt x="755" y="245"/>
                    <a:pt x="755" y="244"/>
                  </a:cubicBezTo>
                  <a:cubicBezTo>
                    <a:pt x="757" y="235"/>
                    <a:pt x="762" y="226"/>
                    <a:pt x="769" y="218"/>
                  </a:cubicBezTo>
                  <a:cubicBezTo>
                    <a:pt x="773" y="214"/>
                    <a:pt x="778" y="210"/>
                    <a:pt x="783" y="208"/>
                  </a:cubicBezTo>
                  <a:cubicBezTo>
                    <a:pt x="783" y="208"/>
                    <a:pt x="783" y="208"/>
                    <a:pt x="783" y="208"/>
                  </a:cubicBezTo>
                  <a:cubicBezTo>
                    <a:pt x="783" y="208"/>
                    <a:pt x="783" y="208"/>
                    <a:pt x="783" y="208"/>
                  </a:cubicBezTo>
                  <a:cubicBezTo>
                    <a:pt x="783" y="208"/>
                    <a:pt x="783" y="208"/>
                    <a:pt x="783" y="208"/>
                  </a:cubicBezTo>
                  <a:cubicBezTo>
                    <a:pt x="784" y="208"/>
                    <a:pt x="784" y="208"/>
                    <a:pt x="784" y="208"/>
                  </a:cubicBezTo>
                  <a:cubicBezTo>
                    <a:pt x="784" y="208"/>
                    <a:pt x="784" y="208"/>
                    <a:pt x="784" y="208"/>
                  </a:cubicBezTo>
                  <a:cubicBezTo>
                    <a:pt x="784" y="208"/>
                    <a:pt x="784" y="208"/>
                    <a:pt x="784" y="208"/>
                  </a:cubicBezTo>
                  <a:cubicBezTo>
                    <a:pt x="784" y="208"/>
                    <a:pt x="784" y="208"/>
                    <a:pt x="784" y="208"/>
                  </a:cubicBezTo>
                  <a:cubicBezTo>
                    <a:pt x="789" y="205"/>
                    <a:pt x="794" y="204"/>
                    <a:pt x="798" y="203"/>
                  </a:cubicBezTo>
                  <a:cubicBezTo>
                    <a:pt x="808" y="199"/>
                    <a:pt x="818" y="193"/>
                    <a:pt x="827" y="185"/>
                  </a:cubicBezTo>
                  <a:cubicBezTo>
                    <a:pt x="843" y="169"/>
                    <a:pt x="851" y="147"/>
                    <a:pt x="851" y="126"/>
                  </a:cubicBezTo>
                  <a:cubicBezTo>
                    <a:pt x="851" y="105"/>
                    <a:pt x="843" y="84"/>
                    <a:pt x="827" y="68"/>
                  </a:cubicBezTo>
                  <a:cubicBezTo>
                    <a:pt x="810" y="51"/>
                    <a:pt x="789" y="43"/>
                    <a:pt x="768" y="43"/>
                  </a:cubicBezTo>
                  <a:cubicBezTo>
                    <a:pt x="747" y="43"/>
                    <a:pt x="726" y="51"/>
                    <a:pt x="709" y="68"/>
                  </a:cubicBezTo>
                  <a:cubicBezTo>
                    <a:pt x="700" y="77"/>
                    <a:pt x="694" y="88"/>
                    <a:pt x="690" y="99"/>
                  </a:cubicBezTo>
                  <a:cubicBezTo>
                    <a:pt x="689" y="101"/>
                    <a:pt x="688" y="104"/>
                    <a:pt x="687" y="106"/>
                  </a:cubicBezTo>
                  <a:cubicBezTo>
                    <a:pt x="685" y="113"/>
                    <a:pt x="681" y="119"/>
                    <a:pt x="676" y="125"/>
                  </a:cubicBezTo>
                  <a:cubicBezTo>
                    <a:pt x="676" y="125"/>
                    <a:pt x="676" y="125"/>
                    <a:pt x="676" y="125"/>
                  </a:cubicBezTo>
                  <a:cubicBezTo>
                    <a:pt x="668" y="132"/>
                    <a:pt x="658" y="137"/>
                    <a:pt x="648" y="139"/>
                  </a:cubicBezTo>
                  <a:cubicBezTo>
                    <a:pt x="647" y="139"/>
                    <a:pt x="646" y="140"/>
                    <a:pt x="645" y="140"/>
                  </a:cubicBezTo>
                  <a:cubicBezTo>
                    <a:pt x="644" y="140"/>
                    <a:pt x="644" y="140"/>
                    <a:pt x="644" y="140"/>
                  </a:cubicBezTo>
                  <a:cubicBezTo>
                    <a:pt x="643" y="140"/>
                    <a:pt x="643" y="140"/>
                    <a:pt x="643" y="140"/>
                  </a:cubicBezTo>
                  <a:cubicBezTo>
                    <a:pt x="643" y="140"/>
                    <a:pt x="643" y="140"/>
                    <a:pt x="643" y="140"/>
                  </a:cubicBezTo>
                  <a:cubicBezTo>
                    <a:pt x="643" y="140"/>
                    <a:pt x="643" y="140"/>
                    <a:pt x="643" y="140"/>
                  </a:cubicBezTo>
                  <a:cubicBezTo>
                    <a:pt x="642" y="140"/>
                    <a:pt x="641" y="140"/>
                    <a:pt x="640" y="140"/>
                  </a:cubicBezTo>
                  <a:cubicBezTo>
                    <a:pt x="639" y="140"/>
                    <a:pt x="639" y="140"/>
                    <a:pt x="639" y="140"/>
                  </a:cubicBezTo>
                  <a:cubicBezTo>
                    <a:pt x="638" y="140"/>
                    <a:pt x="638" y="140"/>
                    <a:pt x="638" y="140"/>
                  </a:cubicBezTo>
                  <a:cubicBezTo>
                    <a:pt x="638" y="140"/>
                    <a:pt x="638" y="140"/>
                    <a:pt x="638" y="140"/>
                  </a:cubicBezTo>
                  <a:cubicBezTo>
                    <a:pt x="636" y="140"/>
                    <a:pt x="634" y="139"/>
                    <a:pt x="633" y="138"/>
                  </a:cubicBezTo>
                  <a:cubicBezTo>
                    <a:pt x="492" y="0"/>
                    <a:pt x="492" y="0"/>
                    <a:pt x="492" y="0"/>
                  </a:cubicBezTo>
                  <a:cubicBezTo>
                    <a:pt x="355" y="131"/>
                    <a:pt x="172" y="198"/>
                    <a:pt x="0" y="199"/>
                  </a:cubicBezTo>
                  <a:cubicBezTo>
                    <a:pt x="0" y="390"/>
                    <a:pt x="0" y="390"/>
                    <a:pt x="0" y="390"/>
                  </a:cubicBezTo>
                  <a:cubicBezTo>
                    <a:pt x="9" y="394"/>
                    <a:pt x="14" y="396"/>
                    <a:pt x="21" y="396"/>
                  </a:cubicBezTo>
                  <a:cubicBezTo>
                    <a:pt x="26" y="396"/>
                    <a:pt x="32" y="395"/>
                    <a:pt x="36" y="394"/>
                  </a:cubicBezTo>
                  <a:cubicBezTo>
                    <a:pt x="38" y="393"/>
                    <a:pt x="40" y="392"/>
                    <a:pt x="42" y="391"/>
                  </a:cubicBezTo>
                  <a:cubicBezTo>
                    <a:pt x="42" y="391"/>
                    <a:pt x="42" y="391"/>
                    <a:pt x="42" y="391"/>
                  </a:cubicBezTo>
                  <a:cubicBezTo>
                    <a:pt x="43" y="391"/>
                    <a:pt x="43" y="391"/>
                    <a:pt x="43" y="391"/>
                  </a:cubicBezTo>
                  <a:cubicBezTo>
                    <a:pt x="43" y="390"/>
                    <a:pt x="43" y="390"/>
                    <a:pt x="43" y="390"/>
                  </a:cubicBezTo>
                  <a:cubicBezTo>
                    <a:pt x="57" y="384"/>
                    <a:pt x="72" y="380"/>
                    <a:pt x="88" y="380"/>
                  </a:cubicBezTo>
                  <a:cubicBezTo>
                    <a:pt x="117" y="380"/>
                    <a:pt x="142" y="392"/>
                    <a:pt x="161" y="411"/>
                  </a:cubicBezTo>
                  <a:cubicBezTo>
                    <a:pt x="162" y="412"/>
                    <a:pt x="162" y="412"/>
                    <a:pt x="163" y="413"/>
                  </a:cubicBezTo>
                  <a:cubicBezTo>
                    <a:pt x="181" y="430"/>
                    <a:pt x="192" y="455"/>
                    <a:pt x="192" y="482"/>
                  </a:cubicBezTo>
                  <a:cubicBezTo>
                    <a:pt x="192" y="506"/>
                    <a:pt x="183" y="528"/>
                    <a:pt x="169" y="545"/>
                  </a:cubicBezTo>
                  <a:cubicBezTo>
                    <a:pt x="150" y="569"/>
                    <a:pt x="121" y="585"/>
                    <a:pt x="88" y="585"/>
                  </a:cubicBezTo>
                  <a:cubicBezTo>
                    <a:pt x="73" y="585"/>
                    <a:pt x="59" y="581"/>
                    <a:pt x="46" y="576"/>
                  </a:cubicBezTo>
                  <a:cubicBezTo>
                    <a:pt x="46" y="576"/>
                    <a:pt x="46" y="575"/>
                    <a:pt x="46" y="575"/>
                  </a:cubicBezTo>
                  <a:cubicBezTo>
                    <a:pt x="45" y="575"/>
                    <a:pt x="45" y="575"/>
                    <a:pt x="45" y="575"/>
                  </a:cubicBezTo>
                  <a:cubicBezTo>
                    <a:pt x="41" y="573"/>
                    <a:pt x="38" y="571"/>
                    <a:pt x="35" y="569"/>
                  </a:cubicBezTo>
                  <a:cubicBezTo>
                    <a:pt x="31" y="568"/>
                    <a:pt x="25" y="567"/>
                    <a:pt x="21" y="567"/>
                  </a:cubicBezTo>
                  <a:cubicBezTo>
                    <a:pt x="14" y="567"/>
                    <a:pt x="9" y="570"/>
                    <a:pt x="0" y="574"/>
                  </a:cubicBezTo>
                  <a:cubicBezTo>
                    <a:pt x="0" y="765"/>
                    <a:pt x="0" y="765"/>
                    <a:pt x="0" y="765"/>
                  </a:cubicBezTo>
                  <a:cubicBezTo>
                    <a:pt x="323" y="764"/>
                    <a:pt x="645" y="642"/>
                    <a:pt x="892" y="400"/>
                  </a:cubicBezTo>
                  <a:cubicBezTo>
                    <a:pt x="754" y="261"/>
                    <a:pt x="754" y="261"/>
                    <a:pt x="754" y="261"/>
                  </a:cubicBezTo>
                  <a:cubicBezTo>
                    <a:pt x="753" y="260"/>
                    <a:pt x="753" y="258"/>
                    <a:pt x="753" y="256"/>
                  </a:cubicBezTo>
                  <a:close/>
                </a:path>
              </a:pathLst>
            </a:custGeom>
            <a:solidFill>
              <a:schemeClr val="accent3"/>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4140201" y="2964623"/>
              <a:ext cx="852488" cy="1187450"/>
            </a:xfrm>
            <a:custGeom>
              <a:avLst/>
              <a:gdLst/>
              <a:ahLst/>
              <a:cxnLst>
                <a:cxn ang="0">
                  <a:pos x="202" y="891"/>
                </a:cxn>
                <a:cxn ang="0">
                  <a:pos x="201" y="892"/>
                </a:cxn>
                <a:cxn ang="0">
                  <a:pos x="204" y="894"/>
                </a:cxn>
                <a:cxn ang="0">
                  <a:pos x="206" y="895"/>
                </a:cxn>
                <a:cxn ang="0">
                  <a:pos x="207" y="897"/>
                </a:cxn>
                <a:cxn ang="0">
                  <a:pos x="208" y="898"/>
                </a:cxn>
                <a:cxn ang="0">
                  <a:pos x="209" y="899"/>
                </a:cxn>
                <a:cxn ang="0">
                  <a:pos x="214" y="945"/>
                </a:cxn>
                <a:cxn ang="0">
                  <a:pos x="214" y="945"/>
                </a:cxn>
                <a:cxn ang="0">
                  <a:pos x="214" y="945"/>
                </a:cxn>
                <a:cxn ang="0">
                  <a:pos x="214" y="946"/>
                </a:cxn>
                <a:cxn ang="0">
                  <a:pos x="207" y="959"/>
                </a:cxn>
                <a:cxn ang="0">
                  <a:pos x="224" y="1051"/>
                </a:cxn>
                <a:cxn ang="0">
                  <a:pos x="283" y="1074"/>
                </a:cxn>
                <a:cxn ang="0">
                  <a:pos x="366" y="992"/>
                </a:cxn>
                <a:cxn ang="0">
                  <a:pos x="356" y="949"/>
                </a:cxn>
                <a:cxn ang="0">
                  <a:pos x="353" y="928"/>
                </a:cxn>
                <a:cxn ang="0">
                  <a:pos x="361" y="895"/>
                </a:cxn>
                <a:cxn ang="0">
                  <a:pos x="362" y="892"/>
                </a:cxn>
                <a:cxn ang="0">
                  <a:pos x="362" y="893"/>
                </a:cxn>
                <a:cxn ang="0">
                  <a:pos x="364" y="891"/>
                </a:cxn>
                <a:cxn ang="0">
                  <a:pos x="365" y="890"/>
                </a:cxn>
                <a:cxn ang="0">
                  <a:pos x="369" y="888"/>
                </a:cxn>
                <a:cxn ang="0">
                  <a:pos x="370" y="888"/>
                </a:cxn>
                <a:cxn ang="0">
                  <a:pos x="566" y="888"/>
                </a:cxn>
                <a:cxn ang="0">
                  <a:pos x="635" y="264"/>
                </a:cxn>
                <a:cxn ang="0">
                  <a:pos x="613" y="285"/>
                </a:cxn>
                <a:cxn ang="0">
                  <a:pos x="610" y="280"/>
                </a:cxn>
                <a:cxn ang="0">
                  <a:pos x="608" y="288"/>
                </a:cxn>
                <a:cxn ang="0">
                  <a:pos x="608" y="291"/>
                </a:cxn>
                <a:cxn ang="0">
                  <a:pos x="583" y="330"/>
                </a:cxn>
                <a:cxn ang="0">
                  <a:pos x="439" y="331"/>
                </a:cxn>
                <a:cxn ang="0">
                  <a:pos x="439" y="186"/>
                </a:cxn>
                <a:cxn ang="0">
                  <a:pos x="475" y="163"/>
                </a:cxn>
                <a:cxn ang="0">
                  <a:pos x="487" y="159"/>
                </a:cxn>
                <a:cxn ang="0">
                  <a:pos x="505" y="135"/>
                </a:cxn>
                <a:cxn ang="0">
                  <a:pos x="0" y="888"/>
                </a:cxn>
                <a:cxn ang="0">
                  <a:pos x="196" y="888"/>
                </a:cxn>
              </a:cxnLst>
              <a:rect l="0" t="0" r="r" b="b"/>
              <a:pathLst>
                <a:path w="771" h="1074">
                  <a:moveTo>
                    <a:pt x="202" y="890"/>
                  </a:moveTo>
                  <a:cubicBezTo>
                    <a:pt x="202" y="891"/>
                    <a:pt x="202" y="891"/>
                    <a:pt x="202" y="891"/>
                  </a:cubicBezTo>
                  <a:cubicBezTo>
                    <a:pt x="202" y="891"/>
                    <a:pt x="202" y="891"/>
                    <a:pt x="202" y="891"/>
                  </a:cubicBezTo>
                  <a:cubicBezTo>
                    <a:pt x="201" y="892"/>
                    <a:pt x="201" y="892"/>
                    <a:pt x="201" y="892"/>
                  </a:cubicBezTo>
                  <a:cubicBezTo>
                    <a:pt x="201" y="892"/>
                    <a:pt x="201" y="892"/>
                    <a:pt x="201" y="892"/>
                  </a:cubicBezTo>
                  <a:cubicBezTo>
                    <a:pt x="201" y="892"/>
                    <a:pt x="204" y="893"/>
                    <a:pt x="204" y="894"/>
                  </a:cubicBezTo>
                  <a:cubicBezTo>
                    <a:pt x="205" y="894"/>
                    <a:pt x="205" y="894"/>
                    <a:pt x="205" y="894"/>
                  </a:cubicBezTo>
                  <a:cubicBezTo>
                    <a:pt x="206" y="895"/>
                    <a:pt x="206" y="895"/>
                    <a:pt x="206" y="895"/>
                  </a:cubicBezTo>
                  <a:cubicBezTo>
                    <a:pt x="207" y="896"/>
                    <a:pt x="207" y="896"/>
                    <a:pt x="207" y="896"/>
                  </a:cubicBezTo>
                  <a:cubicBezTo>
                    <a:pt x="207" y="897"/>
                    <a:pt x="207" y="897"/>
                    <a:pt x="207" y="897"/>
                  </a:cubicBezTo>
                  <a:cubicBezTo>
                    <a:pt x="207" y="897"/>
                    <a:pt x="207" y="897"/>
                    <a:pt x="207" y="897"/>
                  </a:cubicBezTo>
                  <a:cubicBezTo>
                    <a:pt x="208" y="898"/>
                    <a:pt x="208" y="898"/>
                    <a:pt x="208" y="898"/>
                  </a:cubicBezTo>
                  <a:cubicBezTo>
                    <a:pt x="208" y="898"/>
                    <a:pt x="208" y="898"/>
                    <a:pt x="208" y="898"/>
                  </a:cubicBezTo>
                  <a:cubicBezTo>
                    <a:pt x="208" y="899"/>
                    <a:pt x="208" y="899"/>
                    <a:pt x="209" y="899"/>
                  </a:cubicBezTo>
                  <a:cubicBezTo>
                    <a:pt x="214" y="908"/>
                    <a:pt x="217" y="917"/>
                    <a:pt x="217" y="928"/>
                  </a:cubicBezTo>
                  <a:cubicBezTo>
                    <a:pt x="217" y="934"/>
                    <a:pt x="216" y="940"/>
                    <a:pt x="214" y="945"/>
                  </a:cubicBezTo>
                  <a:cubicBezTo>
                    <a:pt x="214" y="945"/>
                    <a:pt x="214" y="945"/>
                    <a:pt x="214" y="945"/>
                  </a:cubicBezTo>
                  <a:cubicBezTo>
                    <a:pt x="214" y="945"/>
                    <a:pt x="214" y="945"/>
                    <a:pt x="214" y="945"/>
                  </a:cubicBezTo>
                  <a:cubicBezTo>
                    <a:pt x="214" y="945"/>
                    <a:pt x="214" y="945"/>
                    <a:pt x="214" y="945"/>
                  </a:cubicBezTo>
                  <a:cubicBezTo>
                    <a:pt x="214" y="945"/>
                    <a:pt x="214" y="945"/>
                    <a:pt x="214" y="945"/>
                  </a:cubicBezTo>
                  <a:cubicBezTo>
                    <a:pt x="214" y="946"/>
                    <a:pt x="214" y="946"/>
                    <a:pt x="214" y="946"/>
                  </a:cubicBezTo>
                  <a:cubicBezTo>
                    <a:pt x="214" y="946"/>
                    <a:pt x="214" y="946"/>
                    <a:pt x="214" y="946"/>
                  </a:cubicBezTo>
                  <a:cubicBezTo>
                    <a:pt x="214" y="946"/>
                    <a:pt x="214" y="946"/>
                    <a:pt x="214" y="946"/>
                  </a:cubicBezTo>
                  <a:cubicBezTo>
                    <a:pt x="212" y="951"/>
                    <a:pt x="210" y="955"/>
                    <a:pt x="207" y="959"/>
                  </a:cubicBezTo>
                  <a:cubicBezTo>
                    <a:pt x="203" y="969"/>
                    <a:pt x="200" y="980"/>
                    <a:pt x="200" y="992"/>
                  </a:cubicBezTo>
                  <a:cubicBezTo>
                    <a:pt x="200" y="1015"/>
                    <a:pt x="209" y="1036"/>
                    <a:pt x="224" y="1051"/>
                  </a:cubicBezTo>
                  <a:cubicBezTo>
                    <a:pt x="226" y="1052"/>
                    <a:pt x="228" y="1054"/>
                    <a:pt x="230" y="1055"/>
                  </a:cubicBezTo>
                  <a:cubicBezTo>
                    <a:pt x="244" y="1067"/>
                    <a:pt x="263" y="1074"/>
                    <a:pt x="283" y="1074"/>
                  </a:cubicBezTo>
                  <a:cubicBezTo>
                    <a:pt x="306" y="1074"/>
                    <a:pt x="328" y="1064"/>
                    <a:pt x="343" y="1049"/>
                  </a:cubicBezTo>
                  <a:cubicBezTo>
                    <a:pt x="357" y="1034"/>
                    <a:pt x="366" y="1014"/>
                    <a:pt x="366" y="992"/>
                  </a:cubicBezTo>
                  <a:cubicBezTo>
                    <a:pt x="366" y="979"/>
                    <a:pt x="363" y="967"/>
                    <a:pt x="358" y="956"/>
                  </a:cubicBezTo>
                  <a:cubicBezTo>
                    <a:pt x="356" y="954"/>
                    <a:pt x="357" y="952"/>
                    <a:pt x="356" y="949"/>
                  </a:cubicBezTo>
                  <a:cubicBezTo>
                    <a:pt x="353" y="943"/>
                    <a:pt x="353" y="935"/>
                    <a:pt x="353" y="928"/>
                  </a:cubicBezTo>
                  <a:cubicBezTo>
                    <a:pt x="353" y="928"/>
                    <a:pt x="353" y="928"/>
                    <a:pt x="353" y="928"/>
                  </a:cubicBezTo>
                  <a:cubicBezTo>
                    <a:pt x="353" y="917"/>
                    <a:pt x="355" y="907"/>
                    <a:pt x="361" y="898"/>
                  </a:cubicBezTo>
                  <a:cubicBezTo>
                    <a:pt x="361" y="897"/>
                    <a:pt x="361" y="896"/>
                    <a:pt x="361" y="895"/>
                  </a:cubicBezTo>
                  <a:cubicBezTo>
                    <a:pt x="361" y="894"/>
                    <a:pt x="361" y="894"/>
                    <a:pt x="361" y="894"/>
                  </a:cubicBezTo>
                  <a:cubicBezTo>
                    <a:pt x="362" y="892"/>
                    <a:pt x="362" y="892"/>
                    <a:pt x="362" y="892"/>
                  </a:cubicBezTo>
                  <a:cubicBezTo>
                    <a:pt x="362" y="892"/>
                    <a:pt x="362" y="892"/>
                    <a:pt x="362" y="892"/>
                  </a:cubicBezTo>
                  <a:cubicBezTo>
                    <a:pt x="362" y="893"/>
                    <a:pt x="362" y="893"/>
                    <a:pt x="362" y="893"/>
                  </a:cubicBezTo>
                  <a:cubicBezTo>
                    <a:pt x="362" y="893"/>
                    <a:pt x="362" y="893"/>
                    <a:pt x="362" y="893"/>
                  </a:cubicBezTo>
                  <a:cubicBezTo>
                    <a:pt x="362" y="892"/>
                    <a:pt x="363" y="892"/>
                    <a:pt x="364" y="891"/>
                  </a:cubicBezTo>
                  <a:cubicBezTo>
                    <a:pt x="364" y="890"/>
                    <a:pt x="364" y="890"/>
                    <a:pt x="364" y="890"/>
                  </a:cubicBezTo>
                  <a:cubicBezTo>
                    <a:pt x="365" y="890"/>
                    <a:pt x="365" y="890"/>
                    <a:pt x="365" y="890"/>
                  </a:cubicBezTo>
                  <a:cubicBezTo>
                    <a:pt x="365" y="890"/>
                    <a:pt x="365" y="890"/>
                    <a:pt x="365" y="890"/>
                  </a:cubicBezTo>
                  <a:cubicBezTo>
                    <a:pt x="366" y="889"/>
                    <a:pt x="368" y="888"/>
                    <a:pt x="369" y="888"/>
                  </a:cubicBezTo>
                  <a:cubicBezTo>
                    <a:pt x="369" y="888"/>
                    <a:pt x="369" y="888"/>
                    <a:pt x="369" y="888"/>
                  </a:cubicBezTo>
                  <a:cubicBezTo>
                    <a:pt x="370" y="888"/>
                    <a:pt x="370" y="888"/>
                    <a:pt x="370" y="888"/>
                  </a:cubicBezTo>
                  <a:cubicBezTo>
                    <a:pt x="371" y="888"/>
                    <a:pt x="371" y="888"/>
                    <a:pt x="371" y="888"/>
                  </a:cubicBezTo>
                  <a:cubicBezTo>
                    <a:pt x="566" y="888"/>
                    <a:pt x="566" y="888"/>
                    <a:pt x="566" y="888"/>
                  </a:cubicBezTo>
                  <a:cubicBezTo>
                    <a:pt x="570" y="704"/>
                    <a:pt x="647" y="526"/>
                    <a:pt x="771" y="401"/>
                  </a:cubicBezTo>
                  <a:cubicBezTo>
                    <a:pt x="635" y="264"/>
                    <a:pt x="635" y="264"/>
                    <a:pt x="635" y="264"/>
                  </a:cubicBezTo>
                  <a:cubicBezTo>
                    <a:pt x="628" y="266"/>
                    <a:pt x="624" y="269"/>
                    <a:pt x="619" y="274"/>
                  </a:cubicBezTo>
                  <a:cubicBezTo>
                    <a:pt x="615" y="277"/>
                    <a:pt x="613" y="281"/>
                    <a:pt x="613" y="285"/>
                  </a:cubicBezTo>
                  <a:cubicBezTo>
                    <a:pt x="613" y="280"/>
                    <a:pt x="613" y="280"/>
                    <a:pt x="613" y="280"/>
                  </a:cubicBezTo>
                  <a:cubicBezTo>
                    <a:pt x="610" y="280"/>
                    <a:pt x="610" y="280"/>
                    <a:pt x="610" y="280"/>
                  </a:cubicBezTo>
                  <a:cubicBezTo>
                    <a:pt x="610" y="280"/>
                    <a:pt x="610" y="280"/>
                    <a:pt x="610" y="280"/>
                  </a:cubicBezTo>
                  <a:cubicBezTo>
                    <a:pt x="609" y="280"/>
                    <a:pt x="608" y="286"/>
                    <a:pt x="608" y="288"/>
                  </a:cubicBezTo>
                  <a:cubicBezTo>
                    <a:pt x="608" y="290"/>
                    <a:pt x="608" y="290"/>
                    <a:pt x="608" y="290"/>
                  </a:cubicBezTo>
                  <a:cubicBezTo>
                    <a:pt x="608" y="291"/>
                    <a:pt x="608" y="291"/>
                    <a:pt x="608" y="291"/>
                  </a:cubicBezTo>
                  <a:cubicBezTo>
                    <a:pt x="608" y="291"/>
                    <a:pt x="608" y="291"/>
                    <a:pt x="608" y="291"/>
                  </a:cubicBezTo>
                  <a:cubicBezTo>
                    <a:pt x="603" y="306"/>
                    <a:pt x="594" y="319"/>
                    <a:pt x="583" y="330"/>
                  </a:cubicBezTo>
                  <a:cubicBezTo>
                    <a:pt x="564" y="350"/>
                    <a:pt x="538" y="360"/>
                    <a:pt x="512" y="360"/>
                  </a:cubicBezTo>
                  <a:cubicBezTo>
                    <a:pt x="486" y="361"/>
                    <a:pt x="459" y="351"/>
                    <a:pt x="439" y="331"/>
                  </a:cubicBezTo>
                  <a:cubicBezTo>
                    <a:pt x="418" y="310"/>
                    <a:pt x="409" y="284"/>
                    <a:pt x="409" y="258"/>
                  </a:cubicBezTo>
                  <a:cubicBezTo>
                    <a:pt x="409" y="232"/>
                    <a:pt x="419" y="206"/>
                    <a:pt x="439" y="186"/>
                  </a:cubicBezTo>
                  <a:cubicBezTo>
                    <a:pt x="449" y="176"/>
                    <a:pt x="461" y="168"/>
                    <a:pt x="474" y="163"/>
                  </a:cubicBezTo>
                  <a:cubicBezTo>
                    <a:pt x="475" y="163"/>
                    <a:pt x="475" y="163"/>
                    <a:pt x="475" y="163"/>
                  </a:cubicBezTo>
                  <a:cubicBezTo>
                    <a:pt x="475" y="163"/>
                    <a:pt x="475" y="163"/>
                    <a:pt x="476" y="163"/>
                  </a:cubicBezTo>
                  <a:cubicBezTo>
                    <a:pt x="480" y="162"/>
                    <a:pt x="483" y="161"/>
                    <a:pt x="487" y="159"/>
                  </a:cubicBezTo>
                  <a:cubicBezTo>
                    <a:pt x="490" y="158"/>
                    <a:pt x="493" y="155"/>
                    <a:pt x="496" y="153"/>
                  </a:cubicBezTo>
                  <a:cubicBezTo>
                    <a:pt x="501" y="148"/>
                    <a:pt x="504" y="141"/>
                    <a:pt x="505" y="135"/>
                  </a:cubicBezTo>
                  <a:cubicBezTo>
                    <a:pt x="371" y="0"/>
                    <a:pt x="371" y="0"/>
                    <a:pt x="371" y="0"/>
                  </a:cubicBezTo>
                  <a:cubicBezTo>
                    <a:pt x="144" y="229"/>
                    <a:pt x="4" y="544"/>
                    <a:pt x="0" y="888"/>
                  </a:cubicBezTo>
                  <a:cubicBezTo>
                    <a:pt x="195" y="888"/>
                    <a:pt x="195" y="888"/>
                    <a:pt x="195" y="888"/>
                  </a:cubicBezTo>
                  <a:cubicBezTo>
                    <a:pt x="196" y="888"/>
                    <a:pt x="196" y="888"/>
                    <a:pt x="196" y="888"/>
                  </a:cubicBezTo>
                  <a:cubicBezTo>
                    <a:pt x="198" y="888"/>
                    <a:pt x="200" y="889"/>
                    <a:pt x="202" y="890"/>
                  </a:cubicBezTo>
                  <a:close/>
                </a:path>
              </a:pathLst>
            </a:custGeom>
            <a:solidFill>
              <a:schemeClr val="accent4"/>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6"/>
            <p:cNvSpPr>
              <a:spLocks/>
            </p:cNvSpPr>
            <p:nvPr/>
          </p:nvSpPr>
          <p:spPr bwMode="auto">
            <a:xfrm>
              <a:off x="4140201" y="3963160"/>
              <a:ext cx="847725" cy="985838"/>
            </a:xfrm>
            <a:custGeom>
              <a:avLst/>
              <a:gdLst/>
              <a:ahLst/>
              <a:cxnLst>
                <a:cxn ang="0">
                  <a:pos x="511" y="748"/>
                </a:cxn>
                <a:cxn ang="0">
                  <a:pos x="513" y="752"/>
                </a:cxn>
                <a:cxn ang="0">
                  <a:pos x="513" y="752"/>
                </a:cxn>
                <a:cxn ang="0">
                  <a:pos x="513" y="749"/>
                </a:cxn>
                <a:cxn ang="0">
                  <a:pos x="516" y="749"/>
                </a:cxn>
                <a:cxn ang="0">
                  <a:pos x="518" y="750"/>
                </a:cxn>
                <a:cxn ang="0">
                  <a:pos x="520" y="750"/>
                </a:cxn>
                <a:cxn ang="0">
                  <a:pos x="520" y="751"/>
                </a:cxn>
                <a:cxn ang="0">
                  <a:pos x="548" y="765"/>
                </a:cxn>
                <a:cxn ang="0">
                  <a:pos x="558" y="779"/>
                </a:cxn>
                <a:cxn ang="0">
                  <a:pos x="558" y="779"/>
                </a:cxn>
                <a:cxn ang="0">
                  <a:pos x="559" y="780"/>
                </a:cxn>
                <a:cxn ang="0">
                  <a:pos x="559" y="780"/>
                </a:cxn>
                <a:cxn ang="0">
                  <a:pos x="582" y="822"/>
                </a:cxn>
                <a:cxn ang="0">
                  <a:pos x="656" y="845"/>
                </a:cxn>
                <a:cxn ang="0">
                  <a:pos x="722" y="760"/>
                </a:cxn>
                <a:cxn ang="0">
                  <a:pos x="699" y="705"/>
                </a:cxn>
                <a:cxn ang="0">
                  <a:pos x="660" y="683"/>
                </a:cxn>
                <a:cxn ang="0">
                  <a:pos x="642" y="671"/>
                </a:cxn>
                <a:cxn ang="0">
                  <a:pos x="626" y="641"/>
                </a:cxn>
                <a:cxn ang="0">
                  <a:pos x="626" y="640"/>
                </a:cxn>
                <a:cxn ang="0">
                  <a:pos x="625" y="636"/>
                </a:cxn>
                <a:cxn ang="0">
                  <a:pos x="625" y="635"/>
                </a:cxn>
                <a:cxn ang="0">
                  <a:pos x="627" y="631"/>
                </a:cxn>
                <a:cxn ang="0">
                  <a:pos x="628" y="629"/>
                </a:cxn>
                <a:cxn ang="0">
                  <a:pos x="566" y="0"/>
                </a:cxn>
                <a:cxn ang="0">
                  <a:pos x="369" y="19"/>
                </a:cxn>
                <a:cxn ang="0">
                  <a:pos x="373" y="32"/>
                </a:cxn>
                <a:cxn ang="0">
                  <a:pos x="375" y="37"/>
                </a:cxn>
                <a:cxn ang="0">
                  <a:pos x="375" y="38"/>
                </a:cxn>
                <a:cxn ang="0">
                  <a:pos x="354" y="156"/>
                </a:cxn>
                <a:cxn ang="0">
                  <a:pos x="283" y="186"/>
                </a:cxn>
                <a:cxn ang="0">
                  <a:pos x="180" y="83"/>
                </a:cxn>
                <a:cxn ang="0">
                  <a:pos x="190" y="40"/>
                </a:cxn>
                <a:cxn ang="0">
                  <a:pos x="196" y="29"/>
                </a:cxn>
                <a:cxn ang="0">
                  <a:pos x="191" y="0"/>
                </a:cxn>
                <a:cxn ang="0">
                  <a:pos x="366" y="891"/>
                </a:cxn>
                <a:cxn ang="0">
                  <a:pos x="511" y="748"/>
                </a:cxn>
              </a:cxnLst>
              <a:rect l="0" t="0" r="r" b="b"/>
              <a:pathLst>
                <a:path w="766" h="891">
                  <a:moveTo>
                    <a:pt x="511" y="748"/>
                  </a:moveTo>
                  <a:cubicBezTo>
                    <a:pt x="511" y="748"/>
                    <a:pt x="511" y="748"/>
                    <a:pt x="511" y="748"/>
                  </a:cubicBezTo>
                  <a:cubicBezTo>
                    <a:pt x="512" y="750"/>
                    <a:pt x="512" y="750"/>
                    <a:pt x="512" y="750"/>
                  </a:cubicBezTo>
                  <a:cubicBezTo>
                    <a:pt x="513" y="752"/>
                    <a:pt x="513" y="752"/>
                    <a:pt x="513" y="752"/>
                  </a:cubicBezTo>
                  <a:cubicBezTo>
                    <a:pt x="513" y="752"/>
                    <a:pt x="513" y="752"/>
                    <a:pt x="513" y="752"/>
                  </a:cubicBezTo>
                  <a:cubicBezTo>
                    <a:pt x="513" y="752"/>
                    <a:pt x="513" y="752"/>
                    <a:pt x="513" y="752"/>
                  </a:cubicBezTo>
                  <a:cubicBezTo>
                    <a:pt x="513" y="752"/>
                    <a:pt x="513" y="752"/>
                    <a:pt x="513" y="752"/>
                  </a:cubicBezTo>
                  <a:cubicBezTo>
                    <a:pt x="513" y="749"/>
                    <a:pt x="513" y="749"/>
                    <a:pt x="513" y="749"/>
                  </a:cubicBezTo>
                  <a:cubicBezTo>
                    <a:pt x="513" y="749"/>
                    <a:pt x="515" y="749"/>
                    <a:pt x="516" y="749"/>
                  </a:cubicBezTo>
                  <a:cubicBezTo>
                    <a:pt x="516" y="749"/>
                    <a:pt x="516" y="749"/>
                    <a:pt x="516" y="749"/>
                  </a:cubicBezTo>
                  <a:cubicBezTo>
                    <a:pt x="518" y="750"/>
                    <a:pt x="518" y="750"/>
                    <a:pt x="518" y="750"/>
                  </a:cubicBezTo>
                  <a:cubicBezTo>
                    <a:pt x="518" y="750"/>
                    <a:pt x="518" y="750"/>
                    <a:pt x="518" y="750"/>
                  </a:cubicBezTo>
                  <a:cubicBezTo>
                    <a:pt x="519" y="750"/>
                    <a:pt x="519" y="750"/>
                    <a:pt x="519" y="750"/>
                  </a:cubicBezTo>
                  <a:cubicBezTo>
                    <a:pt x="519" y="750"/>
                    <a:pt x="520" y="750"/>
                    <a:pt x="520" y="750"/>
                  </a:cubicBezTo>
                  <a:cubicBezTo>
                    <a:pt x="520" y="751"/>
                    <a:pt x="520" y="751"/>
                    <a:pt x="520" y="751"/>
                  </a:cubicBezTo>
                  <a:cubicBezTo>
                    <a:pt x="520" y="751"/>
                    <a:pt x="520" y="751"/>
                    <a:pt x="520" y="751"/>
                  </a:cubicBezTo>
                  <a:cubicBezTo>
                    <a:pt x="521" y="751"/>
                    <a:pt x="521" y="751"/>
                    <a:pt x="522" y="751"/>
                  </a:cubicBezTo>
                  <a:cubicBezTo>
                    <a:pt x="531" y="753"/>
                    <a:pt x="541" y="758"/>
                    <a:pt x="548" y="765"/>
                  </a:cubicBezTo>
                  <a:cubicBezTo>
                    <a:pt x="552" y="769"/>
                    <a:pt x="556" y="774"/>
                    <a:pt x="558" y="779"/>
                  </a:cubicBezTo>
                  <a:cubicBezTo>
                    <a:pt x="558" y="779"/>
                    <a:pt x="558" y="779"/>
                    <a:pt x="558" y="779"/>
                  </a:cubicBezTo>
                  <a:cubicBezTo>
                    <a:pt x="558" y="779"/>
                    <a:pt x="558" y="779"/>
                    <a:pt x="558" y="779"/>
                  </a:cubicBezTo>
                  <a:cubicBezTo>
                    <a:pt x="558" y="779"/>
                    <a:pt x="558" y="779"/>
                    <a:pt x="558" y="779"/>
                  </a:cubicBezTo>
                  <a:cubicBezTo>
                    <a:pt x="558" y="779"/>
                    <a:pt x="558" y="779"/>
                    <a:pt x="558" y="779"/>
                  </a:cubicBezTo>
                  <a:cubicBezTo>
                    <a:pt x="559" y="780"/>
                    <a:pt x="559" y="780"/>
                    <a:pt x="559" y="780"/>
                  </a:cubicBezTo>
                  <a:cubicBezTo>
                    <a:pt x="559" y="780"/>
                    <a:pt x="559" y="780"/>
                    <a:pt x="559" y="780"/>
                  </a:cubicBezTo>
                  <a:cubicBezTo>
                    <a:pt x="559" y="780"/>
                    <a:pt x="559" y="780"/>
                    <a:pt x="559" y="780"/>
                  </a:cubicBezTo>
                  <a:cubicBezTo>
                    <a:pt x="561" y="785"/>
                    <a:pt x="562" y="790"/>
                    <a:pt x="563" y="794"/>
                  </a:cubicBezTo>
                  <a:cubicBezTo>
                    <a:pt x="567" y="804"/>
                    <a:pt x="573" y="814"/>
                    <a:pt x="582" y="822"/>
                  </a:cubicBezTo>
                  <a:cubicBezTo>
                    <a:pt x="598" y="839"/>
                    <a:pt x="619" y="847"/>
                    <a:pt x="640" y="847"/>
                  </a:cubicBezTo>
                  <a:cubicBezTo>
                    <a:pt x="645" y="847"/>
                    <a:pt x="651" y="846"/>
                    <a:pt x="656" y="845"/>
                  </a:cubicBezTo>
                  <a:cubicBezTo>
                    <a:pt x="671" y="842"/>
                    <a:pt x="685" y="834"/>
                    <a:pt x="697" y="822"/>
                  </a:cubicBezTo>
                  <a:cubicBezTo>
                    <a:pt x="714" y="805"/>
                    <a:pt x="722" y="783"/>
                    <a:pt x="722" y="760"/>
                  </a:cubicBezTo>
                  <a:cubicBezTo>
                    <a:pt x="722" y="757"/>
                    <a:pt x="722" y="755"/>
                    <a:pt x="722" y="752"/>
                  </a:cubicBezTo>
                  <a:cubicBezTo>
                    <a:pt x="720" y="735"/>
                    <a:pt x="712" y="719"/>
                    <a:pt x="699" y="705"/>
                  </a:cubicBezTo>
                  <a:cubicBezTo>
                    <a:pt x="690" y="696"/>
                    <a:pt x="679" y="690"/>
                    <a:pt x="667" y="686"/>
                  </a:cubicBezTo>
                  <a:cubicBezTo>
                    <a:pt x="665" y="685"/>
                    <a:pt x="662" y="684"/>
                    <a:pt x="660" y="683"/>
                  </a:cubicBezTo>
                  <a:cubicBezTo>
                    <a:pt x="653" y="681"/>
                    <a:pt x="647" y="677"/>
                    <a:pt x="642" y="671"/>
                  </a:cubicBezTo>
                  <a:cubicBezTo>
                    <a:pt x="642" y="671"/>
                    <a:pt x="642" y="671"/>
                    <a:pt x="642" y="671"/>
                  </a:cubicBezTo>
                  <a:cubicBezTo>
                    <a:pt x="634" y="664"/>
                    <a:pt x="629" y="654"/>
                    <a:pt x="627" y="644"/>
                  </a:cubicBezTo>
                  <a:cubicBezTo>
                    <a:pt x="627" y="643"/>
                    <a:pt x="626" y="642"/>
                    <a:pt x="626" y="641"/>
                  </a:cubicBezTo>
                  <a:cubicBezTo>
                    <a:pt x="626" y="640"/>
                    <a:pt x="626" y="640"/>
                    <a:pt x="626" y="640"/>
                  </a:cubicBezTo>
                  <a:cubicBezTo>
                    <a:pt x="626" y="640"/>
                    <a:pt x="626" y="640"/>
                    <a:pt x="626" y="640"/>
                  </a:cubicBezTo>
                  <a:cubicBezTo>
                    <a:pt x="626" y="639"/>
                    <a:pt x="626" y="638"/>
                    <a:pt x="626" y="638"/>
                  </a:cubicBezTo>
                  <a:cubicBezTo>
                    <a:pt x="626" y="637"/>
                    <a:pt x="625" y="636"/>
                    <a:pt x="625" y="636"/>
                  </a:cubicBezTo>
                  <a:cubicBezTo>
                    <a:pt x="625" y="635"/>
                    <a:pt x="625" y="635"/>
                    <a:pt x="625" y="635"/>
                  </a:cubicBezTo>
                  <a:cubicBezTo>
                    <a:pt x="625" y="635"/>
                    <a:pt x="625" y="635"/>
                    <a:pt x="625" y="635"/>
                  </a:cubicBezTo>
                  <a:cubicBezTo>
                    <a:pt x="625" y="633"/>
                    <a:pt x="626" y="632"/>
                    <a:pt x="626" y="631"/>
                  </a:cubicBezTo>
                  <a:cubicBezTo>
                    <a:pt x="626" y="631"/>
                    <a:pt x="626" y="631"/>
                    <a:pt x="627" y="631"/>
                  </a:cubicBezTo>
                  <a:cubicBezTo>
                    <a:pt x="627" y="630"/>
                    <a:pt x="627" y="630"/>
                    <a:pt x="628" y="629"/>
                  </a:cubicBezTo>
                  <a:cubicBezTo>
                    <a:pt x="628" y="629"/>
                    <a:pt x="628" y="629"/>
                    <a:pt x="628" y="629"/>
                  </a:cubicBezTo>
                  <a:cubicBezTo>
                    <a:pt x="766" y="491"/>
                    <a:pt x="766" y="491"/>
                    <a:pt x="766" y="491"/>
                  </a:cubicBezTo>
                  <a:cubicBezTo>
                    <a:pt x="634" y="354"/>
                    <a:pt x="567" y="180"/>
                    <a:pt x="566" y="0"/>
                  </a:cubicBezTo>
                  <a:cubicBezTo>
                    <a:pt x="375" y="0"/>
                    <a:pt x="375" y="0"/>
                    <a:pt x="375" y="0"/>
                  </a:cubicBezTo>
                  <a:cubicBezTo>
                    <a:pt x="371" y="4"/>
                    <a:pt x="369" y="12"/>
                    <a:pt x="369" y="19"/>
                  </a:cubicBezTo>
                  <a:cubicBezTo>
                    <a:pt x="369" y="24"/>
                    <a:pt x="369" y="28"/>
                    <a:pt x="373" y="32"/>
                  </a:cubicBezTo>
                  <a:cubicBezTo>
                    <a:pt x="373" y="32"/>
                    <a:pt x="373" y="32"/>
                    <a:pt x="373" y="32"/>
                  </a:cubicBezTo>
                  <a:cubicBezTo>
                    <a:pt x="373" y="34"/>
                    <a:pt x="374" y="35"/>
                    <a:pt x="375" y="37"/>
                  </a:cubicBezTo>
                  <a:cubicBezTo>
                    <a:pt x="375" y="37"/>
                    <a:pt x="375" y="37"/>
                    <a:pt x="375" y="37"/>
                  </a:cubicBezTo>
                  <a:cubicBezTo>
                    <a:pt x="374" y="37"/>
                    <a:pt x="374" y="37"/>
                    <a:pt x="374" y="37"/>
                  </a:cubicBezTo>
                  <a:cubicBezTo>
                    <a:pt x="375" y="38"/>
                    <a:pt x="375" y="38"/>
                    <a:pt x="375" y="38"/>
                  </a:cubicBezTo>
                  <a:cubicBezTo>
                    <a:pt x="381" y="51"/>
                    <a:pt x="385" y="67"/>
                    <a:pt x="385" y="83"/>
                  </a:cubicBezTo>
                  <a:cubicBezTo>
                    <a:pt x="385" y="111"/>
                    <a:pt x="373" y="137"/>
                    <a:pt x="354" y="156"/>
                  </a:cubicBezTo>
                  <a:cubicBezTo>
                    <a:pt x="353" y="156"/>
                    <a:pt x="353" y="157"/>
                    <a:pt x="352" y="158"/>
                  </a:cubicBezTo>
                  <a:cubicBezTo>
                    <a:pt x="335" y="175"/>
                    <a:pt x="310" y="186"/>
                    <a:pt x="283" y="186"/>
                  </a:cubicBezTo>
                  <a:cubicBezTo>
                    <a:pt x="259" y="186"/>
                    <a:pt x="237" y="178"/>
                    <a:pt x="220" y="163"/>
                  </a:cubicBezTo>
                  <a:cubicBezTo>
                    <a:pt x="196" y="144"/>
                    <a:pt x="180" y="115"/>
                    <a:pt x="180" y="83"/>
                  </a:cubicBezTo>
                  <a:cubicBezTo>
                    <a:pt x="180" y="68"/>
                    <a:pt x="184" y="54"/>
                    <a:pt x="189" y="41"/>
                  </a:cubicBezTo>
                  <a:cubicBezTo>
                    <a:pt x="189" y="41"/>
                    <a:pt x="190" y="41"/>
                    <a:pt x="190" y="40"/>
                  </a:cubicBezTo>
                  <a:cubicBezTo>
                    <a:pt x="190" y="40"/>
                    <a:pt x="190" y="40"/>
                    <a:pt x="190" y="40"/>
                  </a:cubicBezTo>
                  <a:cubicBezTo>
                    <a:pt x="192" y="36"/>
                    <a:pt x="194" y="33"/>
                    <a:pt x="196" y="29"/>
                  </a:cubicBezTo>
                  <a:cubicBezTo>
                    <a:pt x="197" y="26"/>
                    <a:pt x="197" y="23"/>
                    <a:pt x="197" y="19"/>
                  </a:cubicBezTo>
                  <a:cubicBezTo>
                    <a:pt x="197" y="12"/>
                    <a:pt x="195" y="4"/>
                    <a:pt x="191" y="0"/>
                  </a:cubicBezTo>
                  <a:cubicBezTo>
                    <a:pt x="0" y="0"/>
                    <a:pt x="0" y="0"/>
                    <a:pt x="0" y="0"/>
                  </a:cubicBezTo>
                  <a:cubicBezTo>
                    <a:pt x="1" y="324"/>
                    <a:pt x="123" y="644"/>
                    <a:pt x="366" y="891"/>
                  </a:cubicBezTo>
                  <a:cubicBezTo>
                    <a:pt x="505" y="751"/>
                    <a:pt x="505" y="751"/>
                    <a:pt x="505" y="751"/>
                  </a:cubicBezTo>
                  <a:cubicBezTo>
                    <a:pt x="507" y="750"/>
                    <a:pt x="509" y="748"/>
                    <a:pt x="511" y="748"/>
                  </a:cubicBezTo>
                  <a:close/>
                </a:path>
              </a:pathLst>
            </a:cu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90"/>
          <p:cNvGrpSpPr/>
          <p:nvPr/>
        </p:nvGrpSpPr>
        <p:grpSpPr>
          <a:xfrm>
            <a:off x="8006399" y="1425454"/>
            <a:ext cx="3650347" cy="4761019"/>
            <a:chOff x="7800918" y="1425454"/>
            <a:chExt cx="3650347" cy="4761019"/>
          </a:xfrm>
        </p:grpSpPr>
        <p:grpSp>
          <p:nvGrpSpPr>
            <p:cNvPr id="66" name="Group 65"/>
            <p:cNvGrpSpPr/>
            <p:nvPr/>
          </p:nvGrpSpPr>
          <p:grpSpPr>
            <a:xfrm>
              <a:off x="7800918" y="1425454"/>
              <a:ext cx="2932644" cy="776994"/>
              <a:chOff x="9758744" y="577361"/>
              <a:chExt cx="2932644" cy="776994"/>
            </a:xfrm>
          </p:grpSpPr>
          <p:sp>
            <p:nvSpPr>
              <p:cNvPr id="63"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chemeClr val="accent6"/>
                    </a:solidFill>
                  </a:rPr>
                  <a:t>Airlines</a:t>
                </a:r>
                <a:endParaRPr lang="en-US" dirty="0">
                  <a:solidFill>
                    <a:schemeClr val="accent6"/>
                  </a:solidFill>
                </a:endParaRPr>
              </a:p>
            </p:txBody>
          </p:sp>
          <p:sp>
            <p:nvSpPr>
              <p:cNvPr id="64"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FFP design, LCC design strategies, partner recruitment &amp; point sales.</a:t>
                </a:r>
                <a:endParaRPr lang="en-US" sz="1200" dirty="0">
                  <a:solidFill>
                    <a:schemeClr val="bg2"/>
                  </a:solidFill>
                </a:endParaRPr>
              </a:p>
            </p:txBody>
          </p:sp>
        </p:grpSp>
        <p:grpSp>
          <p:nvGrpSpPr>
            <p:cNvPr id="67" name="Group 66"/>
            <p:cNvGrpSpPr/>
            <p:nvPr/>
          </p:nvGrpSpPr>
          <p:grpSpPr>
            <a:xfrm>
              <a:off x="8518621" y="2691907"/>
              <a:ext cx="2932644" cy="776994"/>
              <a:chOff x="9758744" y="577361"/>
              <a:chExt cx="2932644" cy="776994"/>
            </a:xfrm>
          </p:grpSpPr>
          <p:sp>
            <p:nvSpPr>
              <p:cNvPr id="68"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chemeClr val="accent5"/>
                    </a:solidFill>
                  </a:rPr>
                  <a:t>Restaurants</a:t>
                </a:r>
                <a:endParaRPr lang="en-US" dirty="0">
                  <a:solidFill>
                    <a:schemeClr val="accent5"/>
                  </a:solidFill>
                </a:endParaRPr>
              </a:p>
            </p:txBody>
          </p:sp>
          <p:sp>
            <p:nvSpPr>
              <p:cNvPr id="69"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Casual &amp; fine dining, program design technology </a:t>
                </a:r>
                <a:r>
                  <a:rPr lang="en-US" sz="1200" dirty="0">
                    <a:solidFill>
                      <a:schemeClr val="bg2"/>
                    </a:solidFill>
                  </a:rPr>
                  <a:t>s</a:t>
                </a:r>
                <a:r>
                  <a:rPr lang="en-US" sz="1200" dirty="0" smtClean="0">
                    <a:solidFill>
                      <a:schemeClr val="bg2"/>
                    </a:solidFill>
                  </a:rPr>
                  <a:t>election</a:t>
                </a:r>
                <a:endParaRPr lang="en-US" sz="1200" dirty="0">
                  <a:solidFill>
                    <a:schemeClr val="bg2"/>
                  </a:solidFill>
                </a:endParaRPr>
              </a:p>
            </p:txBody>
          </p:sp>
        </p:grpSp>
        <p:grpSp>
          <p:nvGrpSpPr>
            <p:cNvPr id="70" name="Group 69"/>
            <p:cNvGrpSpPr/>
            <p:nvPr/>
          </p:nvGrpSpPr>
          <p:grpSpPr>
            <a:xfrm>
              <a:off x="8518621" y="3958360"/>
              <a:ext cx="2932644" cy="776994"/>
              <a:chOff x="9758744" y="577361"/>
              <a:chExt cx="2932644" cy="776994"/>
            </a:xfrm>
          </p:grpSpPr>
          <p:sp>
            <p:nvSpPr>
              <p:cNvPr id="71"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8C9CA6"/>
                    </a:solidFill>
                  </a:rPr>
                  <a:t>Hospitality</a:t>
                </a:r>
                <a:endParaRPr lang="en-US" dirty="0">
                  <a:solidFill>
                    <a:srgbClr val="8C9CA6"/>
                  </a:solidFill>
                </a:endParaRPr>
              </a:p>
            </p:txBody>
          </p:sp>
          <p:sp>
            <p:nvSpPr>
              <p:cNvPr id="72"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Strategic design for hospitality groups, hotel program health check</a:t>
                </a:r>
                <a:endParaRPr lang="en-US" sz="1200" dirty="0">
                  <a:solidFill>
                    <a:schemeClr val="bg2"/>
                  </a:solidFill>
                </a:endParaRPr>
              </a:p>
            </p:txBody>
          </p:sp>
        </p:grpSp>
        <p:grpSp>
          <p:nvGrpSpPr>
            <p:cNvPr id="73" name="Group 72"/>
            <p:cNvGrpSpPr/>
            <p:nvPr/>
          </p:nvGrpSpPr>
          <p:grpSpPr>
            <a:xfrm>
              <a:off x="7800918" y="5224813"/>
              <a:ext cx="2932644" cy="961660"/>
              <a:chOff x="9758744" y="577361"/>
              <a:chExt cx="2932644" cy="961660"/>
            </a:xfrm>
          </p:grpSpPr>
          <p:sp>
            <p:nvSpPr>
              <p:cNvPr id="74"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chemeClr val="accent3"/>
                    </a:solidFill>
                  </a:rPr>
                  <a:t>Entertainment</a:t>
                </a:r>
                <a:endParaRPr lang="en-US" dirty="0">
                  <a:solidFill>
                    <a:schemeClr val="accent3"/>
                  </a:solidFill>
                </a:endParaRPr>
              </a:p>
            </p:txBody>
          </p:sp>
          <p:sp>
            <p:nvSpPr>
              <p:cNvPr id="75"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smtClean="0">
                    <a:solidFill>
                      <a:schemeClr val="bg2"/>
                    </a:solidFill>
                  </a:rPr>
                  <a:t>Shopping mall leisure facilities program design, family leisure centers customer engagement strategies.</a:t>
                </a:r>
                <a:endParaRPr lang="en-US" sz="1200" dirty="0">
                  <a:solidFill>
                    <a:schemeClr val="bg2"/>
                  </a:solidFill>
                </a:endParaRPr>
              </a:p>
            </p:txBody>
          </p:sp>
        </p:grpSp>
      </p:grpSp>
      <p:grpSp>
        <p:nvGrpSpPr>
          <p:cNvPr id="105" name="Group 104"/>
          <p:cNvGrpSpPr/>
          <p:nvPr/>
        </p:nvGrpSpPr>
        <p:grpSpPr>
          <a:xfrm>
            <a:off x="482309" y="1425454"/>
            <a:ext cx="3704685" cy="4761019"/>
            <a:chOff x="482309" y="1565273"/>
            <a:chExt cx="3704685" cy="4761019"/>
          </a:xfrm>
        </p:grpSpPr>
        <p:grpSp>
          <p:nvGrpSpPr>
            <p:cNvPr id="93" name="Group 92"/>
            <p:cNvGrpSpPr/>
            <p:nvPr/>
          </p:nvGrpSpPr>
          <p:grpSpPr>
            <a:xfrm>
              <a:off x="1254350" y="1565273"/>
              <a:ext cx="2932644" cy="1084770"/>
              <a:chOff x="9758744" y="577361"/>
              <a:chExt cx="2932644" cy="1084770"/>
            </a:xfrm>
          </p:grpSpPr>
          <p:sp>
            <p:nvSpPr>
              <p:cNvPr id="103"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1">
                        <a:lumMod val="75000"/>
                      </a:schemeClr>
                    </a:solidFill>
                  </a:rPr>
                  <a:t>Retail</a:t>
                </a:r>
                <a:endParaRPr lang="en-US" dirty="0">
                  <a:solidFill>
                    <a:schemeClr val="accent1">
                      <a:lumMod val="75000"/>
                    </a:schemeClr>
                  </a:solidFill>
                </a:endParaRPr>
              </a:p>
            </p:txBody>
          </p:sp>
          <p:sp>
            <p:nvSpPr>
              <p:cNvPr id="104" name="Content Placeholder 2"/>
              <p:cNvSpPr txBox="1">
                <a:spLocks/>
              </p:cNvSpPr>
              <p:nvPr/>
            </p:nvSpPr>
            <p:spPr>
              <a:xfrm>
                <a:off x="9758744" y="892690"/>
                <a:ext cx="2932644" cy="76944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100" dirty="0" smtClean="0">
                    <a:solidFill>
                      <a:schemeClr val="bg2"/>
                    </a:solidFill>
                  </a:rPr>
                  <a:t>Loyalty program design for opticians, pharmacy, department stores, jewelers, toy stores, fashion</a:t>
                </a:r>
              </a:p>
              <a:p>
                <a:pPr marL="0" lvl="0" indent="0" algn="r">
                  <a:spcBef>
                    <a:spcPts val="0"/>
                  </a:spcBef>
                  <a:buNone/>
                </a:pPr>
                <a:r>
                  <a:rPr lang="en-US" sz="1100" dirty="0" smtClean="0">
                    <a:solidFill>
                      <a:schemeClr val="bg2"/>
                    </a:solidFill>
                  </a:rPr>
                  <a:t>Customer communication strategies Technology selection, participation in coalition evaluation.</a:t>
                </a:r>
                <a:endParaRPr lang="en-US" sz="1100" dirty="0">
                  <a:solidFill>
                    <a:schemeClr val="bg2"/>
                  </a:solidFill>
                </a:endParaRPr>
              </a:p>
            </p:txBody>
          </p:sp>
        </p:grpSp>
        <p:grpSp>
          <p:nvGrpSpPr>
            <p:cNvPr id="94" name="Group 93"/>
            <p:cNvGrpSpPr/>
            <p:nvPr/>
          </p:nvGrpSpPr>
          <p:grpSpPr>
            <a:xfrm>
              <a:off x="482309" y="2831726"/>
              <a:ext cx="2932644" cy="1330992"/>
              <a:chOff x="9758744" y="577361"/>
              <a:chExt cx="2932644" cy="1330992"/>
            </a:xfrm>
          </p:grpSpPr>
          <p:sp>
            <p:nvSpPr>
              <p:cNvPr id="101"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4"/>
                    </a:solidFill>
                  </a:rPr>
                  <a:t>Finance</a:t>
                </a:r>
                <a:endParaRPr lang="en-US" dirty="0">
                  <a:solidFill>
                    <a:schemeClr val="accent4"/>
                  </a:solidFill>
                </a:endParaRPr>
              </a:p>
            </p:txBody>
          </p:sp>
          <p:sp>
            <p:nvSpPr>
              <p:cNvPr id="102" name="Content Placeholder 2"/>
              <p:cNvSpPr txBox="1">
                <a:spLocks/>
              </p:cNvSpPr>
              <p:nvPr/>
            </p:nvSpPr>
            <p:spPr>
              <a:xfrm>
                <a:off x="9758744" y="892690"/>
                <a:ext cx="2932644" cy="101566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Credit card loyalty program, design and implementation, health check optimization, bank program design, reward partner recruitment, communications planning &amp; ROI effectiveness analysis.</a:t>
                </a:r>
                <a:endParaRPr lang="en-US" sz="1200" dirty="0">
                  <a:solidFill>
                    <a:schemeClr val="bg2"/>
                  </a:solidFill>
                </a:endParaRPr>
              </a:p>
            </p:txBody>
          </p:sp>
        </p:grpSp>
        <p:grpSp>
          <p:nvGrpSpPr>
            <p:cNvPr id="95" name="Group 94"/>
            <p:cNvGrpSpPr/>
            <p:nvPr/>
          </p:nvGrpSpPr>
          <p:grpSpPr>
            <a:xfrm>
              <a:off x="482309" y="4098179"/>
              <a:ext cx="2932644" cy="961660"/>
              <a:chOff x="9758744" y="577361"/>
              <a:chExt cx="2932644" cy="961660"/>
            </a:xfrm>
          </p:grpSpPr>
          <p:sp>
            <p:nvSpPr>
              <p:cNvPr id="99"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1"/>
                    </a:solidFill>
                  </a:rPr>
                  <a:t>Insurance</a:t>
                </a:r>
                <a:endParaRPr lang="en-US" dirty="0">
                  <a:solidFill>
                    <a:schemeClr val="accent1"/>
                  </a:solidFill>
                </a:endParaRPr>
              </a:p>
            </p:txBody>
          </p:sp>
          <p:sp>
            <p:nvSpPr>
              <p:cNvPr id="100"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Churn reduction strategies, customer engagement activity, cross selling customer journeys.</a:t>
                </a:r>
                <a:endParaRPr lang="en-US" sz="1200" dirty="0">
                  <a:solidFill>
                    <a:schemeClr val="bg2"/>
                  </a:solidFill>
                </a:endParaRPr>
              </a:p>
            </p:txBody>
          </p:sp>
        </p:grpSp>
        <p:grpSp>
          <p:nvGrpSpPr>
            <p:cNvPr id="96" name="Group 95"/>
            <p:cNvGrpSpPr/>
            <p:nvPr/>
          </p:nvGrpSpPr>
          <p:grpSpPr>
            <a:xfrm>
              <a:off x="1254350" y="5364632"/>
              <a:ext cx="2932644" cy="961660"/>
              <a:chOff x="9758744" y="577361"/>
              <a:chExt cx="2932644" cy="961660"/>
            </a:xfrm>
          </p:grpSpPr>
          <p:sp>
            <p:nvSpPr>
              <p:cNvPr id="97"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5">
                        <a:lumMod val="50000"/>
                      </a:schemeClr>
                    </a:solidFill>
                  </a:rPr>
                  <a:t>Packaged goods</a:t>
                </a:r>
                <a:endParaRPr lang="en-US" dirty="0">
                  <a:solidFill>
                    <a:schemeClr val="accent5">
                      <a:lumMod val="50000"/>
                    </a:schemeClr>
                  </a:solidFill>
                </a:endParaRPr>
              </a:p>
            </p:txBody>
          </p:sp>
          <p:sp>
            <p:nvSpPr>
              <p:cNvPr id="98"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Rewards for purchase strategies, promotional concept development, digital engagement activity</a:t>
                </a:r>
                <a:endParaRPr lang="en-US" sz="1200" dirty="0">
                  <a:solidFill>
                    <a:schemeClr val="bg2"/>
                  </a:solidFill>
                </a:endParaRPr>
              </a:p>
            </p:txBody>
          </p:sp>
        </p:grpSp>
      </p:grpSp>
      <p:sp>
        <p:nvSpPr>
          <p:cNvPr id="106" name="TextBox 105"/>
          <p:cNvSpPr txBox="1"/>
          <p:nvPr/>
        </p:nvSpPr>
        <p:spPr>
          <a:xfrm>
            <a:off x="6304620" y="2125502"/>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01</a:t>
            </a:r>
            <a:endParaRPr lang="en-US" sz="2400">
              <a:solidFill>
                <a:schemeClr val="tx1">
                  <a:lumMod val="10000"/>
                  <a:lumOff val="90000"/>
                </a:schemeClr>
              </a:solidFill>
            </a:endParaRPr>
          </a:p>
        </p:txBody>
      </p:sp>
      <p:sp>
        <p:nvSpPr>
          <p:cNvPr id="107" name="TextBox 106"/>
          <p:cNvSpPr txBox="1"/>
          <p:nvPr/>
        </p:nvSpPr>
        <p:spPr>
          <a:xfrm>
            <a:off x="7200213" y="2911216"/>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02</a:t>
            </a:r>
            <a:endParaRPr lang="en-US" sz="2400">
              <a:solidFill>
                <a:schemeClr val="tx1">
                  <a:lumMod val="10000"/>
                  <a:lumOff val="90000"/>
                </a:schemeClr>
              </a:solidFill>
            </a:endParaRPr>
          </a:p>
        </p:txBody>
      </p:sp>
      <p:sp>
        <p:nvSpPr>
          <p:cNvPr id="108" name="TextBox 107"/>
          <p:cNvSpPr txBox="1"/>
          <p:nvPr/>
        </p:nvSpPr>
        <p:spPr>
          <a:xfrm>
            <a:off x="7241160" y="4042855"/>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03</a:t>
            </a:r>
            <a:endParaRPr lang="en-US" sz="2400">
              <a:solidFill>
                <a:schemeClr val="tx1">
                  <a:lumMod val="10000"/>
                  <a:lumOff val="90000"/>
                </a:schemeClr>
              </a:solidFill>
            </a:endParaRPr>
          </a:p>
        </p:txBody>
      </p:sp>
      <p:sp>
        <p:nvSpPr>
          <p:cNvPr id="109" name="TextBox 108"/>
          <p:cNvSpPr txBox="1"/>
          <p:nvPr/>
        </p:nvSpPr>
        <p:spPr>
          <a:xfrm>
            <a:off x="6470261" y="4902343"/>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04</a:t>
            </a:r>
            <a:endParaRPr lang="en-US" sz="2400">
              <a:solidFill>
                <a:schemeClr val="tx1">
                  <a:lumMod val="10000"/>
                  <a:lumOff val="90000"/>
                </a:schemeClr>
              </a:solidFill>
            </a:endParaRPr>
          </a:p>
        </p:txBody>
      </p:sp>
      <p:sp>
        <p:nvSpPr>
          <p:cNvPr id="110" name="TextBox 109"/>
          <p:cNvSpPr txBox="1"/>
          <p:nvPr/>
        </p:nvSpPr>
        <p:spPr>
          <a:xfrm>
            <a:off x="5383475" y="4977805"/>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05</a:t>
            </a:r>
            <a:endParaRPr lang="en-US" sz="2400">
              <a:solidFill>
                <a:schemeClr val="tx1">
                  <a:lumMod val="10000"/>
                  <a:lumOff val="90000"/>
                </a:schemeClr>
              </a:solidFill>
            </a:endParaRPr>
          </a:p>
        </p:txBody>
      </p:sp>
      <p:sp>
        <p:nvSpPr>
          <p:cNvPr id="111" name="TextBox 110"/>
          <p:cNvSpPr txBox="1"/>
          <p:nvPr/>
        </p:nvSpPr>
        <p:spPr>
          <a:xfrm>
            <a:off x="4477062" y="4247310"/>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06</a:t>
            </a:r>
            <a:endParaRPr lang="en-US" sz="2400">
              <a:solidFill>
                <a:schemeClr val="tx1">
                  <a:lumMod val="10000"/>
                  <a:lumOff val="90000"/>
                </a:schemeClr>
              </a:solidFill>
            </a:endParaRPr>
          </a:p>
        </p:txBody>
      </p:sp>
      <p:sp>
        <p:nvSpPr>
          <p:cNvPr id="112" name="TextBox 111"/>
          <p:cNvSpPr txBox="1"/>
          <p:nvPr/>
        </p:nvSpPr>
        <p:spPr>
          <a:xfrm>
            <a:off x="4386865" y="3131680"/>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07</a:t>
            </a:r>
            <a:endParaRPr lang="en-US" sz="2400">
              <a:solidFill>
                <a:schemeClr val="tx1">
                  <a:lumMod val="10000"/>
                  <a:lumOff val="90000"/>
                </a:schemeClr>
              </a:solidFill>
            </a:endParaRPr>
          </a:p>
        </p:txBody>
      </p:sp>
      <p:sp>
        <p:nvSpPr>
          <p:cNvPr id="113" name="TextBox 112"/>
          <p:cNvSpPr txBox="1"/>
          <p:nvPr/>
        </p:nvSpPr>
        <p:spPr>
          <a:xfrm>
            <a:off x="5175079" y="2238284"/>
            <a:ext cx="495649" cy="461665"/>
          </a:xfrm>
          <a:prstGeom prst="rect">
            <a:avLst/>
          </a:prstGeom>
          <a:noFill/>
        </p:spPr>
        <p:txBody>
          <a:bodyPr wrap="none" rtlCol="0" anchor="ctr">
            <a:spAutoFit/>
          </a:bodyPr>
          <a:lstStyle/>
          <a:p>
            <a:pPr algn="ctr"/>
            <a:r>
              <a:rPr lang="en-US" sz="2400" smtClean="0">
                <a:solidFill>
                  <a:schemeClr val="tx1">
                    <a:lumMod val="10000"/>
                    <a:lumOff val="90000"/>
                  </a:schemeClr>
                </a:solidFill>
              </a:rPr>
              <a:t>08</a:t>
            </a:r>
            <a:endParaRPr lang="en-US" sz="2400">
              <a:solidFill>
                <a:schemeClr val="tx1">
                  <a:lumMod val="10000"/>
                  <a:lumOff val="90000"/>
                </a:schemeClr>
              </a:solidFill>
            </a:endParaRPr>
          </a:p>
        </p:txBody>
      </p:sp>
    </p:spTree>
    <p:extLst>
      <p:ext uri="{BB962C8B-B14F-4D97-AF65-F5344CB8AC3E}">
        <p14:creationId xmlns:p14="http://schemas.microsoft.com/office/powerpoint/2010/main" val="1072322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222" r="222"/>
          <a:stretch>
            <a:fillRect/>
          </a:stretch>
        </p:blipFill>
        <p:spPr>
          <a:solidFill>
            <a:schemeClr val="accent2">
              <a:lumMod val="50000"/>
            </a:schemeClr>
          </a:solidFill>
        </p:spPr>
      </p:pic>
      <p:sp>
        <p:nvSpPr>
          <p:cNvPr id="6" name="Title 5"/>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7. Digital Marketing</a:t>
            </a:r>
            <a:endParaRPr lang="en-US" dirty="0"/>
          </a:p>
        </p:txBody>
      </p:sp>
      <p:sp>
        <p:nvSpPr>
          <p:cNvPr id="8" name="Text Placeholder 7"/>
          <p:cNvSpPr>
            <a:spLocks noGrp="1"/>
          </p:cNvSpPr>
          <p:nvPr>
            <p:ph type="body" idx="1"/>
          </p:nvPr>
        </p:nvSpPr>
        <p:spPr>
          <a:xfrm>
            <a:off x="7213600" y="5413375"/>
            <a:ext cx="4572000" cy="942975"/>
          </a:xfrm>
          <a:solidFill>
            <a:schemeClr val="bg1">
              <a:alpha val="75000"/>
            </a:schemeClr>
          </a:solidFill>
        </p:spPr>
        <p:txBody>
          <a:bodyPr vert="horz" lIns="274320" tIns="91440" rIns="274320" bIns="182880" rtlCol="0" anchor="ctr">
            <a:normAutofit fontScale="92500" lnSpcReduction="10000"/>
          </a:bodyPr>
          <a:lstStyle/>
          <a:p>
            <a:r>
              <a:rPr lang="en-US" sz="2800" dirty="0" smtClean="0">
                <a:solidFill>
                  <a:schemeClr val="tx1"/>
                </a:solidFill>
              </a:rPr>
              <a:t>Deepak Chandrasekharan, GM – Marketing &amp; Comm.</a:t>
            </a:r>
            <a:endParaRPr lang="en-US" sz="2800" dirty="0">
              <a:solidFill>
                <a:schemeClr val="tx1"/>
              </a:solidFill>
            </a:endParaRPr>
          </a:p>
        </p:txBody>
      </p:sp>
      <p:grpSp>
        <p:nvGrpSpPr>
          <p:cNvPr id="13" name="Group 12"/>
          <p:cNvGrpSpPr/>
          <p:nvPr/>
        </p:nvGrpSpPr>
        <p:grpSpPr>
          <a:xfrm>
            <a:off x="72136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A73982E7-B108-44DC-83E9-C9EC2287EB54}" type="datetime1">
              <a:rPr lang="en-US" smtClean="0">
                <a:solidFill>
                  <a:srgbClr val="273339">
                    <a:tint val="75000"/>
                  </a:srgbClr>
                </a:solidFill>
              </a:rPr>
              <a:t>4/13/2017</a:t>
            </a:fld>
            <a:endParaRPr lang="en-US">
              <a:solidFill>
                <a:srgbClr val="273339">
                  <a:tint val="75000"/>
                </a:srgbClr>
              </a:solidFill>
            </a:endParaRPr>
          </a:p>
        </p:txBody>
      </p:sp>
      <p:sp>
        <p:nvSpPr>
          <p:cNvPr id="7" name="Footer Placeholder 6"/>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9" name="Slide Number Placeholder 8"/>
          <p:cNvSpPr>
            <a:spLocks noGrp="1"/>
          </p:cNvSpPr>
          <p:nvPr>
            <p:ph type="sldNum" sz="quarter" idx="12"/>
          </p:nvPr>
        </p:nvSpPr>
        <p:spPr/>
        <p:txBody>
          <a:bodyPr/>
          <a:lstStyle/>
          <a:p>
            <a:fld id="{6E18DBF4-37B7-4C4F-9728-A1C100B177EE}" type="slidenum">
              <a:rPr lang="en-US" smtClean="0">
                <a:solidFill>
                  <a:srgbClr val="273339">
                    <a:tint val="75000"/>
                  </a:srgbClr>
                </a:solidFill>
              </a:rPr>
              <a:pPr/>
              <a:t>48</a:t>
            </a:fld>
            <a:endParaRPr lang="en-US">
              <a:solidFill>
                <a:srgbClr val="273339">
                  <a:tint val="75000"/>
                </a:srgbClr>
              </a:solidFill>
            </a:endParaRPr>
          </a:p>
        </p:txBody>
      </p:sp>
    </p:spTree>
    <p:extLst>
      <p:ext uri="{BB962C8B-B14F-4D97-AF65-F5344CB8AC3E}">
        <p14:creationId xmlns:p14="http://schemas.microsoft.com/office/powerpoint/2010/main" val="2592724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Possibilities</a:t>
            </a:r>
            <a:endParaRPr lang="en-US" dirty="0"/>
          </a:p>
        </p:txBody>
      </p:sp>
      <p:sp>
        <p:nvSpPr>
          <p:cNvPr id="3" name="Date Placeholder 2"/>
          <p:cNvSpPr>
            <a:spLocks noGrp="1"/>
          </p:cNvSpPr>
          <p:nvPr>
            <p:ph type="dt" sz="half" idx="10"/>
          </p:nvPr>
        </p:nvSpPr>
        <p:spPr/>
        <p:txBody>
          <a:bodyPr/>
          <a:lstStyle/>
          <a:p>
            <a:fld id="{A98877DC-ECBA-4B83-AA72-5BADE3A5E250}"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49</a:t>
            </a:fld>
            <a:endParaRPr lang="en-US"/>
          </a:p>
        </p:txBody>
      </p:sp>
      <p:sp>
        <p:nvSpPr>
          <p:cNvPr id="41" name="Pentagon 40"/>
          <p:cNvSpPr/>
          <p:nvPr/>
        </p:nvSpPr>
        <p:spPr>
          <a:xfrm flipH="1">
            <a:off x="6228949" y="2438744"/>
            <a:ext cx="2670375" cy="68963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entagon 41"/>
          <p:cNvSpPr/>
          <p:nvPr/>
        </p:nvSpPr>
        <p:spPr>
          <a:xfrm flipH="1">
            <a:off x="5474646" y="3200745"/>
            <a:ext cx="2952238" cy="72951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entagon 42"/>
          <p:cNvSpPr/>
          <p:nvPr/>
        </p:nvSpPr>
        <p:spPr>
          <a:xfrm flipH="1">
            <a:off x="5024588" y="4013086"/>
            <a:ext cx="2952238" cy="64972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58"/>
          <p:cNvGrpSpPr/>
          <p:nvPr/>
        </p:nvGrpSpPr>
        <p:grpSpPr>
          <a:xfrm>
            <a:off x="7167166" y="3749299"/>
            <a:ext cx="3487351" cy="1672675"/>
            <a:chOff x="5329238" y="2790825"/>
            <a:chExt cx="2651125" cy="1271588"/>
          </a:xfrm>
        </p:grpSpPr>
        <p:sp>
          <p:nvSpPr>
            <p:cNvPr id="52" name="Freeform 6"/>
            <p:cNvSpPr>
              <a:spLocks/>
            </p:cNvSpPr>
            <p:nvPr/>
          </p:nvSpPr>
          <p:spPr bwMode="auto">
            <a:xfrm>
              <a:off x="5711825" y="2790825"/>
              <a:ext cx="1885950" cy="471488"/>
            </a:xfrm>
            <a:custGeom>
              <a:avLst/>
              <a:gdLst/>
              <a:ahLst/>
              <a:cxnLst>
                <a:cxn ang="0">
                  <a:pos x="586" y="297"/>
                </a:cxn>
                <a:cxn ang="0">
                  <a:pos x="0" y="126"/>
                </a:cxn>
                <a:cxn ang="0">
                  <a:pos x="586" y="0"/>
                </a:cxn>
                <a:cxn ang="0">
                  <a:pos x="1188" y="131"/>
                </a:cxn>
                <a:cxn ang="0">
                  <a:pos x="586" y="297"/>
                </a:cxn>
              </a:cxnLst>
              <a:rect l="0" t="0" r="r" b="b"/>
              <a:pathLst>
                <a:path w="1188" h="297">
                  <a:moveTo>
                    <a:pt x="586" y="297"/>
                  </a:moveTo>
                  <a:lnTo>
                    <a:pt x="0" y="126"/>
                  </a:lnTo>
                  <a:lnTo>
                    <a:pt x="586" y="0"/>
                  </a:lnTo>
                  <a:lnTo>
                    <a:pt x="1188" y="131"/>
                  </a:lnTo>
                  <a:lnTo>
                    <a:pt x="586" y="297"/>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1"/>
            <p:cNvSpPr>
              <a:spLocks/>
            </p:cNvSpPr>
            <p:nvPr/>
          </p:nvSpPr>
          <p:spPr bwMode="auto">
            <a:xfrm>
              <a:off x="6642100" y="2998788"/>
              <a:ext cx="1338263" cy="1063625"/>
            </a:xfrm>
            <a:custGeom>
              <a:avLst/>
              <a:gdLst/>
              <a:ahLst/>
              <a:cxnLst>
                <a:cxn ang="0">
                  <a:pos x="0" y="670"/>
                </a:cxn>
                <a:cxn ang="0">
                  <a:pos x="0" y="166"/>
                </a:cxn>
                <a:cxn ang="0">
                  <a:pos x="602" y="0"/>
                </a:cxn>
                <a:cxn ang="0">
                  <a:pos x="843" y="307"/>
                </a:cxn>
                <a:cxn ang="0">
                  <a:pos x="0" y="670"/>
                </a:cxn>
              </a:cxnLst>
              <a:rect l="0" t="0" r="r" b="b"/>
              <a:pathLst>
                <a:path w="843" h="670">
                  <a:moveTo>
                    <a:pt x="0" y="670"/>
                  </a:moveTo>
                  <a:lnTo>
                    <a:pt x="0" y="166"/>
                  </a:lnTo>
                  <a:lnTo>
                    <a:pt x="602" y="0"/>
                  </a:lnTo>
                  <a:lnTo>
                    <a:pt x="843" y="307"/>
                  </a:lnTo>
                  <a:lnTo>
                    <a:pt x="0" y="67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2"/>
            <p:cNvSpPr>
              <a:spLocks/>
            </p:cNvSpPr>
            <p:nvPr/>
          </p:nvSpPr>
          <p:spPr bwMode="auto">
            <a:xfrm>
              <a:off x="5329238" y="2990850"/>
              <a:ext cx="1312863" cy="1071563"/>
            </a:xfrm>
            <a:custGeom>
              <a:avLst/>
              <a:gdLst/>
              <a:ahLst/>
              <a:cxnLst>
                <a:cxn ang="0">
                  <a:pos x="827" y="675"/>
                </a:cxn>
                <a:cxn ang="0">
                  <a:pos x="0" y="312"/>
                </a:cxn>
                <a:cxn ang="0">
                  <a:pos x="241" y="0"/>
                </a:cxn>
                <a:cxn ang="0">
                  <a:pos x="827" y="171"/>
                </a:cxn>
                <a:cxn ang="0">
                  <a:pos x="827" y="675"/>
                </a:cxn>
              </a:cxnLst>
              <a:rect l="0" t="0" r="r" b="b"/>
              <a:pathLst>
                <a:path w="827" h="675">
                  <a:moveTo>
                    <a:pt x="827" y="675"/>
                  </a:moveTo>
                  <a:lnTo>
                    <a:pt x="0" y="312"/>
                  </a:lnTo>
                  <a:lnTo>
                    <a:pt x="241" y="0"/>
                  </a:lnTo>
                  <a:lnTo>
                    <a:pt x="827" y="171"/>
                  </a:lnTo>
                  <a:lnTo>
                    <a:pt x="827" y="675"/>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 name="Group 57"/>
          <p:cNvGrpSpPr/>
          <p:nvPr/>
        </p:nvGrpSpPr>
        <p:grpSpPr>
          <a:xfrm>
            <a:off x="7735169" y="3101944"/>
            <a:ext cx="2345087" cy="1158969"/>
            <a:chOff x="5761038" y="2298700"/>
            <a:chExt cx="1782762" cy="881063"/>
          </a:xfrm>
        </p:grpSpPr>
        <p:sp>
          <p:nvSpPr>
            <p:cNvPr id="49" name="Freeform 5"/>
            <p:cNvSpPr>
              <a:spLocks/>
            </p:cNvSpPr>
            <p:nvPr/>
          </p:nvSpPr>
          <p:spPr bwMode="auto">
            <a:xfrm>
              <a:off x="6184900" y="2298700"/>
              <a:ext cx="919163" cy="161925"/>
            </a:xfrm>
            <a:custGeom>
              <a:avLst/>
              <a:gdLst/>
              <a:ahLst/>
              <a:cxnLst>
                <a:cxn ang="0">
                  <a:pos x="579" y="47"/>
                </a:cxn>
                <a:cxn ang="0">
                  <a:pos x="288" y="102"/>
                </a:cxn>
                <a:cxn ang="0">
                  <a:pos x="0" y="51"/>
                </a:cxn>
                <a:cxn ang="0">
                  <a:pos x="288" y="0"/>
                </a:cxn>
                <a:cxn ang="0">
                  <a:pos x="579" y="47"/>
                </a:cxn>
              </a:cxnLst>
              <a:rect l="0" t="0" r="r" b="b"/>
              <a:pathLst>
                <a:path w="579" h="102">
                  <a:moveTo>
                    <a:pt x="579" y="47"/>
                  </a:moveTo>
                  <a:lnTo>
                    <a:pt x="288" y="102"/>
                  </a:lnTo>
                  <a:lnTo>
                    <a:pt x="0" y="51"/>
                  </a:lnTo>
                  <a:lnTo>
                    <a:pt x="288" y="0"/>
                  </a:lnTo>
                  <a:lnTo>
                    <a:pt x="579" y="4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9"/>
            <p:cNvSpPr>
              <a:spLocks/>
            </p:cNvSpPr>
            <p:nvPr/>
          </p:nvSpPr>
          <p:spPr bwMode="auto">
            <a:xfrm>
              <a:off x="5761038" y="2379663"/>
              <a:ext cx="881063" cy="800100"/>
            </a:xfrm>
            <a:custGeom>
              <a:avLst/>
              <a:gdLst/>
              <a:ahLst/>
              <a:cxnLst>
                <a:cxn ang="0">
                  <a:pos x="555" y="51"/>
                </a:cxn>
                <a:cxn ang="0">
                  <a:pos x="555" y="504"/>
                </a:cxn>
                <a:cxn ang="0">
                  <a:pos x="0" y="345"/>
                </a:cxn>
                <a:cxn ang="0">
                  <a:pos x="267" y="0"/>
                </a:cxn>
                <a:cxn ang="0">
                  <a:pos x="267" y="0"/>
                </a:cxn>
                <a:cxn ang="0">
                  <a:pos x="555" y="51"/>
                </a:cxn>
              </a:cxnLst>
              <a:rect l="0" t="0" r="r" b="b"/>
              <a:pathLst>
                <a:path w="555" h="504">
                  <a:moveTo>
                    <a:pt x="555" y="51"/>
                  </a:moveTo>
                  <a:lnTo>
                    <a:pt x="555" y="504"/>
                  </a:lnTo>
                  <a:lnTo>
                    <a:pt x="0" y="345"/>
                  </a:lnTo>
                  <a:lnTo>
                    <a:pt x="267" y="0"/>
                  </a:lnTo>
                  <a:lnTo>
                    <a:pt x="267" y="0"/>
                  </a:lnTo>
                  <a:lnTo>
                    <a:pt x="555" y="51"/>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
            <p:cNvSpPr>
              <a:spLocks/>
            </p:cNvSpPr>
            <p:nvPr/>
          </p:nvSpPr>
          <p:spPr bwMode="auto">
            <a:xfrm>
              <a:off x="6642100" y="2373313"/>
              <a:ext cx="901700" cy="806450"/>
            </a:xfrm>
            <a:custGeom>
              <a:avLst/>
              <a:gdLst/>
              <a:ahLst/>
              <a:cxnLst>
                <a:cxn ang="0">
                  <a:pos x="0" y="508"/>
                </a:cxn>
                <a:cxn ang="0">
                  <a:pos x="0" y="55"/>
                </a:cxn>
                <a:cxn ang="0">
                  <a:pos x="291" y="0"/>
                </a:cxn>
                <a:cxn ang="0">
                  <a:pos x="291" y="0"/>
                </a:cxn>
                <a:cxn ang="0">
                  <a:pos x="568" y="352"/>
                </a:cxn>
                <a:cxn ang="0">
                  <a:pos x="0" y="508"/>
                </a:cxn>
              </a:cxnLst>
              <a:rect l="0" t="0" r="r" b="b"/>
              <a:pathLst>
                <a:path w="568" h="508">
                  <a:moveTo>
                    <a:pt x="0" y="508"/>
                  </a:moveTo>
                  <a:lnTo>
                    <a:pt x="0" y="55"/>
                  </a:lnTo>
                  <a:lnTo>
                    <a:pt x="291" y="0"/>
                  </a:lnTo>
                  <a:lnTo>
                    <a:pt x="291" y="0"/>
                  </a:lnTo>
                  <a:lnTo>
                    <a:pt x="568" y="352"/>
                  </a:lnTo>
                  <a:lnTo>
                    <a:pt x="0" y="508"/>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56"/>
          <p:cNvGrpSpPr/>
          <p:nvPr/>
        </p:nvGrpSpPr>
        <p:grpSpPr>
          <a:xfrm>
            <a:off x="8359556" y="2429536"/>
            <a:ext cx="1071265" cy="778911"/>
            <a:chOff x="6235700" y="1787525"/>
            <a:chExt cx="814388" cy="592138"/>
          </a:xfrm>
        </p:grpSpPr>
        <p:sp>
          <p:nvSpPr>
            <p:cNvPr id="47" name="Freeform 7"/>
            <p:cNvSpPr>
              <a:spLocks/>
            </p:cNvSpPr>
            <p:nvPr/>
          </p:nvSpPr>
          <p:spPr bwMode="auto">
            <a:xfrm>
              <a:off x="6642100" y="1787525"/>
              <a:ext cx="407988" cy="592138"/>
            </a:xfrm>
            <a:custGeom>
              <a:avLst/>
              <a:gdLst/>
              <a:ahLst/>
              <a:cxnLst>
                <a:cxn ang="0">
                  <a:pos x="0" y="373"/>
                </a:cxn>
                <a:cxn ang="0">
                  <a:pos x="0" y="0"/>
                </a:cxn>
                <a:cxn ang="0">
                  <a:pos x="257" y="325"/>
                </a:cxn>
                <a:cxn ang="0">
                  <a:pos x="0" y="373"/>
                </a:cxn>
              </a:cxnLst>
              <a:rect l="0" t="0" r="r" b="b"/>
              <a:pathLst>
                <a:path w="257" h="373">
                  <a:moveTo>
                    <a:pt x="0" y="373"/>
                  </a:moveTo>
                  <a:lnTo>
                    <a:pt x="0" y="0"/>
                  </a:lnTo>
                  <a:lnTo>
                    <a:pt x="257" y="325"/>
                  </a:lnTo>
                  <a:lnTo>
                    <a:pt x="0" y="373"/>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8"/>
            <p:cNvSpPr>
              <a:spLocks/>
            </p:cNvSpPr>
            <p:nvPr/>
          </p:nvSpPr>
          <p:spPr bwMode="auto">
            <a:xfrm>
              <a:off x="6235700" y="1787525"/>
              <a:ext cx="406400" cy="592138"/>
            </a:xfrm>
            <a:custGeom>
              <a:avLst/>
              <a:gdLst/>
              <a:ahLst/>
              <a:cxnLst>
                <a:cxn ang="0">
                  <a:pos x="256" y="373"/>
                </a:cxn>
                <a:cxn ang="0">
                  <a:pos x="0" y="330"/>
                </a:cxn>
                <a:cxn ang="0">
                  <a:pos x="256" y="0"/>
                </a:cxn>
                <a:cxn ang="0">
                  <a:pos x="256" y="373"/>
                </a:cxn>
              </a:cxnLst>
              <a:rect l="0" t="0" r="r" b="b"/>
              <a:pathLst>
                <a:path w="256" h="373">
                  <a:moveTo>
                    <a:pt x="256" y="373"/>
                  </a:moveTo>
                  <a:lnTo>
                    <a:pt x="0" y="330"/>
                  </a:lnTo>
                  <a:lnTo>
                    <a:pt x="256" y="0"/>
                  </a:lnTo>
                  <a:lnTo>
                    <a:pt x="256" y="373"/>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Text Placeholder 3"/>
          <p:cNvSpPr txBox="1">
            <a:spLocks/>
          </p:cNvSpPr>
          <p:nvPr/>
        </p:nvSpPr>
        <p:spPr>
          <a:xfrm>
            <a:off x="6507957" y="2568126"/>
            <a:ext cx="461280"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schemeClr val="bg1"/>
                </a:solidFill>
                <a:ea typeface="Open Sans" panose="020B0606030504020204" pitchFamily="34" charset="0"/>
                <a:cs typeface="Open Sans" panose="020B0606030504020204" pitchFamily="34" charset="0"/>
              </a:rPr>
              <a:t>Bot</a:t>
            </a:r>
            <a:endParaRPr lang="en-US" spc="-151" dirty="0">
              <a:solidFill>
                <a:schemeClr val="bg1"/>
              </a:solidFill>
              <a:ea typeface="Open Sans" panose="020B0606030504020204" pitchFamily="34" charset="0"/>
              <a:cs typeface="Open Sans" panose="020B0606030504020204" pitchFamily="34" charset="0"/>
            </a:endParaRPr>
          </a:p>
        </p:txBody>
      </p:sp>
      <p:sp>
        <p:nvSpPr>
          <p:cNvPr id="10" name="Text Placeholder 3"/>
          <p:cNvSpPr txBox="1">
            <a:spLocks/>
          </p:cNvSpPr>
          <p:nvPr/>
        </p:nvSpPr>
        <p:spPr>
          <a:xfrm>
            <a:off x="5906459" y="3350064"/>
            <a:ext cx="2011576"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schemeClr val="bg1"/>
                </a:solidFill>
                <a:ea typeface="Open Sans" panose="020B0606030504020204" pitchFamily="34" charset="0"/>
                <a:cs typeface="Open Sans" panose="020B0606030504020204" pitchFamily="34" charset="0"/>
              </a:rPr>
              <a:t>Video Analytics</a:t>
            </a:r>
            <a:endParaRPr lang="en-US" spc="-151" dirty="0">
              <a:solidFill>
                <a:schemeClr val="bg1"/>
              </a:solidFill>
              <a:ea typeface="Open Sans" panose="020B0606030504020204" pitchFamily="34" charset="0"/>
              <a:cs typeface="Open Sans" panose="020B0606030504020204" pitchFamily="34" charset="0"/>
            </a:endParaRPr>
          </a:p>
        </p:txBody>
      </p:sp>
      <p:sp>
        <p:nvSpPr>
          <p:cNvPr id="11" name="Text Placeholder 3"/>
          <p:cNvSpPr txBox="1">
            <a:spLocks/>
          </p:cNvSpPr>
          <p:nvPr/>
        </p:nvSpPr>
        <p:spPr>
          <a:xfrm>
            <a:off x="5304960" y="4122511"/>
            <a:ext cx="2442143"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schemeClr val="bg1"/>
                </a:solidFill>
                <a:ea typeface="Open Sans" panose="020B0606030504020204" pitchFamily="34" charset="0"/>
                <a:cs typeface="Open Sans" panose="020B0606030504020204" pitchFamily="34" charset="0"/>
              </a:rPr>
              <a:t>Mobile advertising</a:t>
            </a:r>
            <a:endParaRPr lang="en-US" spc="-151" dirty="0">
              <a:solidFill>
                <a:schemeClr val="bg1"/>
              </a:solidFill>
              <a:ea typeface="Open Sans" panose="020B0606030504020204" pitchFamily="34" charset="0"/>
              <a:cs typeface="Open Sans" panose="020B0606030504020204" pitchFamily="34" charset="0"/>
            </a:endParaRPr>
          </a:p>
        </p:txBody>
      </p:sp>
      <p:grpSp>
        <p:nvGrpSpPr>
          <p:cNvPr id="59" name="Group 58"/>
          <p:cNvGrpSpPr/>
          <p:nvPr/>
        </p:nvGrpSpPr>
        <p:grpSpPr>
          <a:xfrm>
            <a:off x="1568806" y="2395066"/>
            <a:ext cx="4186388" cy="592328"/>
            <a:chOff x="838200" y="2205427"/>
            <a:chExt cx="4186388" cy="592328"/>
          </a:xfrm>
        </p:grpSpPr>
        <p:sp>
          <p:nvSpPr>
            <p:cNvPr id="55"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3"/>
                  </a:solidFill>
                </a:rPr>
                <a:t>Engagement Bot</a:t>
              </a:r>
              <a:endParaRPr lang="en-US" dirty="0">
                <a:solidFill>
                  <a:schemeClr val="accent3"/>
                </a:solidFill>
              </a:endParaRPr>
            </a:p>
          </p:txBody>
        </p:sp>
        <p:sp>
          <p:nvSpPr>
            <p:cNvPr id="56" name="Content Placeholder 2"/>
            <p:cNvSpPr txBox="1">
              <a:spLocks/>
            </p:cNvSpPr>
            <p:nvPr/>
          </p:nvSpPr>
          <p:spPr>
            <a:xfrm>
              <a:off x="838200" y="2520756"/>
              <a:ext cx="4186388"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Building engagement in-store </a:t>
              </a:r>
              <a:endParaRPr lang="en-US" sz="1200" dirty="0">
                <a:solidFill>
                  <a:schemeClr val="bg2"/>
                </a:solidFill>
              </a:endParaRPr>
            </a:p>
          </p:txBody>
        </p:sp>
      </p:grpSp>
      <p:grpSp>
        <p:nvGrpSpPr>
          <p:cNvPr id="60" name="Group 59"/>
          <p:cNvGrpSpPr/>
          <p:nvPr/>
        </p:nvGrpSpPr>
        <p:grpSpPr>
          <a:xfrm>
            <a:off x="928662" y="3172258"/>
            <a:ext cx="4186388" cy="776994"/>
            <a:chOff x="838200" y="2205427"/>
            <a:chExt cx="4186388" cy="776994"/>
          </a:xfrm>
        </p:grpSpPr>
        <p:sp>
          <p:nvSpPr>
            <p:cNvPr id="61" name="Rectangle 1436"/>
            <p:cNvSpPr>
              <a:spLocks noChangeArrowheads="1"/>
            </p:cNvSpPr>
            <p:nvPr/>
          </p:nvSpPr>
          <p:spPr bwMode="auto">
            <a:xfrm>
              <a:off x="2333757" y="2205427"/>
              <a:ext cx="2690831" cy="338554"/>
            </a:xfrm>
            <a:prstGeom prst="rect">
              <a:avLst/>
            </a:prstGeom>
            <a:extLst/>
          </p:spPr>
          <p:txBody>
            <a:bodyPr vert="horz" lIns="91440" tIns="45720" rIns="91440" bIns="45720" rtlCol="0">
              <a:spAutoFit/>
            </a:bodyPr>
            <a:lstStyle/>
            <a:p>
              <a:pPr algn="r">
                <a:buFont typeface="Arial" pitchFamily="34" charset="0"/>
                <a:buNone/>
              </a:pPr>
              <a:r>
                <a:rPr lang="en-US" sz="1600" dirty="0" smtClean="0">
                  <a:solidFill>
                    <a:srgbClr val="273339"/>
                  </a:solidFill>
                </a:rPr>
                <a:t>Smart video analytics solution</a:t>
              </a:r>
              <a:endParaRPr lang="en-US" sz="1600" dirty="0">
                <a:solidFill>
                  <a:srgbClr val="273339"/>
                </a:solidFill>
              </a:endParaRPr>
            </a:p>
          </p:txBody>
        </p:sp>
        <p:sp>
          <p:nvSpPr>
            <p:cNvPr id="62"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A smart video analytics solution that provides insights around in-store shopper traffic pattern.</a:t>
              </a:r>
              <a:endParaRPr lang="en-US" sz="1200" dirty="0">
                <a:solidFill>
                  <a:schemeClr val="bg2"/>
                </a:solidFill>
              </a:endParaRPr>
            </a:p>
          </p:txBody>
        </p:sp>
      </p:grpSp>
      <p:grpSp>
        <p:nvGrpSpPr>
          <p:cNvPr id="63" name="Group 62"/>
          <p:cNvGrpSpPr/>
          <p:nvPr/>
        </p:nvGrpSpPr>
        <p:grpSpPr>
          <a:xfrm>
            <a:off x="288518" y="3949451"/>
            <a:ext cx="4186388" cy="776994"/>
            <a:chOff x="838200" y="2205427"/>
            <a:chExt cx="4186388" cy="776994"/>
          </a:xfrm>
        </p:grpSpPr>
        <p:sp>
          <p:nvSpPr>
            <p:cNvPr id="64"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smtClean="0">
                  <a:solidFill>
                    <a:schemeClr val="accent1"/>
                  </a:solidFill>
                </a:rPr>
                <a:t>In-app mobile advertising</a:t>
              </a:r>
              <a:endParaRPr lang="en-US" dirty="0">
                <a:solidFill>
                  <a:schemeClr val="accent1"/>
                </a:solidFill>
              </a:endParaRPr>
            </a:p>
          </p:txBody>
        </p:sp>
        <p:sp>
          <p:nvSpPr>
            <p:cNvPr id="65"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smtClean="0">
                  <a:solidFill>
                    <a:schemeClr val="bg2"/>
                  </a:solidFill>
                </a:rPr>
                <a:t>We have a platform that can deliver advertising in-app within a particular geo location layering with other filters.</a:t>
              </a:r>
              <a:endParaRPr lang="en-US" sz="1200" dirty="0">
                <a:solidFill>
                  <a:schemeClr val="bg2"/>
                </a:solidFill>
              </a:endParaRPr>
            </a:p>
          </p:txBody>
        </p:sp>
      </p:grpSp>
    </p:spTree>
    <p:extLst>
      <p:ext uri="{BB962C8B-B14F-4D97-AF65-F5344CB8AC3E}">
        <p14:creationId xmlns:p14="http://schemas.microsoft.com/office/powerpoint/2010/main" val="2920851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a:xfrm>
            <a:off x="0" y="-155575"/>
            <a:ext cx="12192000" cy="6858000"/>
          </a:xfrm>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a:t>3. </a:t>
            </a:r>
            <a:r>
              <a:rPr lang="en-US" dirty="0" smtClean="0"/>
              <a:t>Contact center</a:t>
            </a:r>
            <a:endParaRPr lang="en-US" dirty="0"/>
          </a:p>
        </p:txBody>
      </p:sp>
      <p:sp>
        <p:nvSpPr>
          <p:cNvPr id="9" name="Text Placeholder 8"/>
          <p:cNvSpPr>
            <a:spLocks noGrp="1"/>
          </p:cNvSpPr>
          <p:nvPr>
            <p:ph type="body" idx="1"/>
          </p:nvPr>
        </p:nvSpPr>
        <p:spPr>
          <a:xfrm>
            <a:off x="342900" y="3273425"/>
            <a:ext cx="4572000" cy="942975"/>
          </a:xfrm>
          <a:solidFill>
            <a:schemeClr val="bg1">
              <a:alpha val="75000"/>
            </a:schemeClr>
          </a:solidFill>
        </p:spPr>
        <p:txBody>
          <a:bodyPr vert="horz" lIns="274320" tIns="91440" rIns="274320" bIns="182880" rtlCol="0" anchor="ctr">
            <a:normAutofit/>
          </a:bodyPr>
          <a:lstStyle/>
          <a:p>
            <a:r>
              <a:rPr lang="en-US" dirty="0" smtClean="0">
                <a:solidFill>
                  <a:schemeClr val="tx1"/>
                </a:solidFill>
              </a:rPr>
              <a:t>Sujit Churi, GM Operations </a:t>
            </a:r>
            <a:endParaRPr lang="en-US" dirty="0">
              <a:solidFill>
                <a:schemeClr val="tx1"/>
              </a:solidFill>
            </a:endParaRPr>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0A0C9AF6-D1A2-43EF-96AC-8CD1B4BC22D9}" type="datetime1">
              <a:rPr lang="en-US" smtClean="0">
                <a:solidFill>
                  <a:srgbClr val="273339">
                    <a:tint val="75000"/>
                  </a:srgbClr>
                </a:solidFill>
              </a:rPr>
              <a:t>4/13/2017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5</a:t>
            </a:fld>
            <a:endParaRPr lang="en-US">
              <a:solidFill>
                <a:srgbClr val="273339">
                  <a:tint val="75000"/>
                </a:srgbClr>
              </a:solidFill>
            </a:endParaRPr>
          </a:p>
        </p:txBody>
      </p:sp>
    </p:spTree>
    <p:extLst>
      <p:ext uri="{BB962C8B-B14F-4D97-AF65-F5344CB8AC3E}">
        <p14:creationId xmlns:p14="http://schemas.microsoft.com/office/powerpoint/2010/main" val="8629269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898" y="91365"/>
            <a:ext cx="10515600" cy="1325563"/>
          </a:xfrm>
        </p:spPr>
        <p:txBody>
          <a:bodyPr>
            <a:noAutofit/>
          </a:bodyPr>
          <a:lstStyle/>
          <a:p>
            <a:r>
              <a:rPr lang="en-US" sz="1600" b="1" dirty="0" smtClean="0">
                <a:solidFill>
                  <a:schemeClr val="accent1">
                    <a:lumMod val="75000"/>
                  </a:schemeClr>
                </a:solidFill>
                <a:latin typeface="Arial "/>
                <a:cs typeface="Times New Roman" panose="02020603050405020304" pitchFamily="18" charset="0"/>
              </a:rPr>
              <a:t/>
            </a:r>
            <a:br>
              <a:rPr lang="en-US" sz="1600" b="1" dirty="0" smtClean="0">
                <a:solidFill>
                  <a:schemeClr val="accent1">
                    <a:lumMod val="75000"/>
                  </a:schemeClr>
                </a:solidFill>
                <a:latin typeface="Arial "/>
                <a:cs typeface="Times New Roman" panose="02020603050405020304" pitchFamily="18" charset="0"/>
              </a:rPr>
            </a:br>
            <a:r>
              <a:rPr lang="en-US" sz="4000" dirty="0"/>
              <a:t>Building engagement at the store using bots </a:t>
            </a:r>
            <a:r>
              <a:rPr lang="en-US" sz="2400" dirty="0"/>
              <a:t/>
            </a:r>
            <a:br>
              <a:rPr lang="en-US" sz="2400" dirty="0"/>
            </a:br>
            <a:r>
              <a:rPr lang="en-US" sz="2400" dirty="0"/>
              <a:t>    </a:t>
            </a:r>
          </a:p>
        </p:txBody>
      </p:sp>
      <p:sp>
        <p:nvSpPr>
          <p:cNvPr id="16" name="TextBox 15"/>
          <p:cNvSpPr txBox="1"/>
          <p:nvPr/>
        </p:nvSpPr>
        <p:spPr>
          <a:xfrm>
            <a:off x="6308116" y="1893971"/>
            <a:ext cx="1824400" cy="523220"/>
          </a:xfrm>
          <a:prstGeom prst="rect">
            <a:avLst/>
          </a:prstGeom>
          <a:noFill/>
        </p:spPr>
        <p:txBody>
          <a:bodyPr wrap="square" rtlCol="0">
            <a:spAutoFit/>
          </a:bodyPr>
          <a:lstStyle/>
          <a:p>
            <a:r>
              <a:rPr lang="en-US" sz="1400" dirty="0"/>
              <a:t>Influence Buying decisions in Real-time</a:t>
            </a:r>
          </a:p>
        </p:txBody>
      </p:sp>
      <p:sp>
        <p:nvSpPr>
          <p:cNvPr id="18" name="TextBox 17"/>
          <p:cNvSpPr txBox="1"/>
          <p:nvPr/>
        </p:nvSpPr>
        <p:spPr>
          <a:xfrm>
            <a:off x="4088695" y="1873073"/>
            <a:ext cx="1824400" cy="523220"/>
          </a:xfrm>
          <a:prstGeom prst="rect">
            <a:avLst/>
          </a:prstGeom>
          <a:noFill/>
        </p:spPr>
        <p:txBody>
          <a:bodyPr wrap="square" rtlCol="0">
            <a:spAutoFit/>
          </a:bodyPr>
          <a:lstStyle/>
          <a:p>
            <a:r>
              <a:rPr lang="en-US" sz="1400" dirty="0"/>
              <a:t>Increase Loyalty Sign-ups</a:t>
            </a:r>
          </a:p>
        </p:txBody>
      </p:sp>
      <p:cxnSp>
        <p:nvCxnSpPr>
          <p:cNvPr id="11" name="Straight Connector 10"/>
          <p:cNvCxnSpPr/>
          <p:nvPr/>
        </p:nvCxnSpPr>
        <p:spPr>
          <a:xfrm>
            <a:off x="6103746" y="1337984"/>
            <a:ext cx="13719" cy="4727965"/>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descr="C:\Users\MintM\Desktop\p005_0_01_01.jpgp005_0_01_0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59790" y="1629872"/>
            <a:ext cx="2478252" cy="1635194"/>
          </a:xfrm>
          <a:prstGeom prst="rect">
            <a:avLst/>
          </a:prstGeom>
          <a:ln>
            <a:noFill/>
          </a:ln>
          <a:effec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149" y="1693164"/>
            <a:ext cx="2145350" cy="1430233"/>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898" y="3632794"/>
            <a:ext cx="2542819" cy="1692131"/>
          </a:xfrm>
          <a:prstGeom prst="rect">
            <a:avLst/>
          </a:prstGeom>
        </p:spPr>
      </p:pic>
      <p:sp>
        <p:nvSpPr>
          <p:cNvPr id="9" name="Rectangle 8"/>
          <p:cNvSpPr/>
          <p:nvPr/>
        </p:nvSpPr>
        <p:spPr>
          <a:xfrm>
            <a:off x="3884325" y="4107219"/>
            <a:ext cx="2233140" cy="523220"/>
          </a:xfrm>
          <a:prstGeom prst="rect">
            <a:avLst/>
          </a:prstGeom>
        </p:spPr>
        <p:txBody>
          <a:bodyPr wrap="square">
            <a:spAutoFit/>
          </a:bodyPr>
          <a:lstStyle/>
          <a:p>
            <a:r>
              <a:rPr lang="en-US" sz="1400" dirty="0"/>
              <a:t>Personalized information based on Customer Choices</a:t>
            </a:r>
          </a:p>
        </p:txBody>
      </p:sp>
      <p:pic>
        <p:nvPicPr>
          <p:cNvPr id="19" name="Picture 18" descr="C:\Users\MintM\Desktop\Screen-Shot-2012-08-23-at-1.00.06-PM.jpgScreen-Shot-2012-08-23-at-1.00.06-PM"/>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809148" y="3632794"/>
            <a:ext cx="2145350" cy="1686181"/>
          </a:xfrm>
          <a:prstGeom prst="rect">
            <a:avLst/>
          </a:prstGeom>
          <a:ln>
            <a:noFill/>
          </a:ln>
          <a:effectLst/>
        </p:spPr>
      </p:pic>
      <p:sp>
        <p:nvSpPr>
          <p:cNvPr id="10" name="Rectangle 9"/>
          <p:cNvSpPr/>
          <p:nvPr/>
        </p:nvSpPr>
        <p:spPr>
          <a:xfrm>
            <a:off x="6357323" y="4106077"/>
            <a:ext cx="1725985" cy="523220"/>
          </a:xfrm>
          <a:prstGeom prst="rect">
            <a:avLst/>
          </a:prstGeom>
        </p:spPr>
        <p:txBody>
          <a:bodyPr wrap="none">
            <a:spAutoFit/>
          </a:bodyPr>
          <a:lstStyle/>
          <a:p>
            <a:r>
              <a:rPr lang="en-US" sz="1400" dirty="0"/>
              <a:t>Collect and Measure </a:t>
            </a:r>
            <a:endParaRPr lang="en-US" sz="1400" dirty="0" smtClean="0"/>
          </a:p>
          <a:p>
            <a:r>
              <a:rPr lang="en-US" sz="1400" dirty="0" smtClean="0"/>
              <a:t>Feedback </a:t>
            </a:r>
            <a:r>
              <a:rPr lang="en-US" sz="1400" dirty="0"/>
              <a:t>instantly </a:t>
            </a:r>
          </a:p>
        </p:txBody>
      </p:sp>
      <p:sp>
        <p:nvSpPr>
          <p:cNvPr id="6" name="Date Placeholder 5"/>
          <p:cNvSpPr>
            <a:spLocks noGrp="1"/>
          </p:cNvSpPr>
          <p:nvPr>
            <p:ph type="dt" sz="half" idx="10"/>
          </p:nvPr>
        </p:nvSpPr>
        <p:spPr/>
        <p:txBody>
          <a:bodyPr/>
          <a:lstStyle/>
          <a:p>
            <a:fld id="{792C583A-A448-4B2F-927A-D4650FBEDD54}" type="datetime1">
              <a:rPr lang="en-US" smtClean="0"/>
              <a:t>4/13/2017</a:t>
            </a:fld>
            <a:endParaRPr lang="en-US"/>
          </a:p>
        </p:txBody>
      </p:sp>
      <p:sp>
        <p:nvSpPr>
          <p:cNvPr id="7" name="Footer Placeholder 6"/>
          <p:cNvSpPr>
            <a:spLocks noGrp="1"/>
          </p:cNvSpPr>
          <p:nvPr>
            <p:ph type="ftr" sz="quarter" idx="11"/>
          </p:nvPr>
        </p:nvSpPr>
        <p:spPr/>
        <p:txBody>
          <a:bodyPr/>
          <a:lstStyle/>
          <a:p>
            <a:r>
              <a:rPr lang="en-US" dirty="0" smtClean="0"/>
              <a:t>COPYRIGHT © 2017 DATA DIRECT FZ LLC  ALL RIGHTS RESERVED</a:t>
            </a:r>
            <a:endParaRPr lang="en-US" dirty="0"/>
          </a:p>
        </p:txBody>
      </p:sp>
      <p:sp>
        <p:nvSpPr>
          <p:cNvPr id="8" name="Slide Number Placeholder 7"/>
          <p:cNvSpPr>
            <a:spLocks noGrp="1"/>
          </p:cNvSpPr>
          <p:nvPr>
            <p:ph type="sldNum" sz="quarter" idx="12"/>
          </p:nvPr>
        </p:nvSpPr>
        <p:spPr/>
        <p:txBody>
          <a:bodyPr/>
          <a:lstStyle/>
          <a:p>
            <a:fld id="{6E18DBF4-37B7-4C4F-9728-A1C100B177EE}" type="slidenum">
              <a:rPr lang="en-US" smtClean="0"/>
              <a:pPr/>
              <a:t>50</a:t>
            </a:fld>
            <a:endParaRPr lang="en-US"/>
          </a:p>
        </p:txBody>
      </p:sp>
    </p:spTree>
    <p:extLst>
      <p:ext uri="{BB962C8B-B14F-4D97-AF65-F5344CB8AC3E}">
        <p14:creationId xmlns:p14="http://schemas.microsoft.com/office/powerpoint/2010/main" val="266813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Contd.</a:t>
            </a:r>
            <a:endParaRPr lang="en-US" dirty="0"/>
          </a:p>
        </p:txBody>
      </p:sp>
      <p:sp>
        <p:nvSpPr>
          <p:cNvPr id="3" name="Date Placeholder 2"/>
          <p:cNvSpPr>
            <a:spLocks noGrp="1"/>
          </p:cNvSpPr>
          <p:nvPr>
            <p:ph type="dt" sz="half" idx="10"/>
          </p:nvPr>
        </p:nvSpPr>
        <p:spPr/>
        <p:txBody>
          <a:bodyPr/>
          <a:lstStyle/>
          <a:p>
            <a:fld id="{81AAA822-F2B8-4BAE-A1C6-2F0AA30765CD}"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51</a:t>
            </a:fld>
            <a:endParaRPr lang="en-US"/>
          </a:p>
        </p:txBody>
      </p:sp>
      <p:sp>
        <p:nvSpPr>
          <p:cNvPr id="7" name="Freeform 48"/>
          <p:cNvSpPr>
            <a:spLocks/>
          </p:cNvSpPr>
          <p:nvPr/>
        </p:nvSpPr>
        <p:spPr bwMode="auto">
          <a:xfrm rot="18900000">
            <a:off x="4397704" y="4152176"/>
            <a:ext cx="926931" cy="707369"/>
          </a:xfrm>
          <a:custGeom>
            <a:avLst/>
            <a:gdLst>
              <a:gd name="T0" fmla="*/ 0 w 971"/>
              <a:gd name="T1" fmla="*/ 74 h 741"/>
              <a:gd name="T2" fmla="*/ 653 w 971"/>
              <a:gd name="T3" fmla="*/ 0 h 741"/>
              <a:gd name="T4" fmla="*/ 971 w 971"/>
              <a:gd name="T5" fmla="*/ 384 h 741"/>
              <a:gd name="T6" fmla="*/ 403 w 971"/>
              <a:gd name="T7" fmla="*/ 741 h 741"/>
              <a:gd name="T8" fmla="*/ 133 w 971"/>
              <a:gd name="T9" fmla="*/ 566 h 741"/>
              <a:gd name="T10" fmla="*/ 0 w 971"/>
              <a:gd name="T11" fmla="*/ 74 h 741"/>
            </a:gdLst>
            <a:ahLst/>
            <a:cxnLst>
              <a:cxn ang="0">
                <a:pos x="T0" y="T1"/>
              </a:cxn>
              <a:cxn ang="0">
                <a:pos x="T2" y="T3"/>
              </a:cxn>
              <a:cxn ang="0">
                <a:pos x="T4" y="T5"/>
              </a:cxn>
              <a:cxn ang="0">
                <a:pos x="T6" y="T7"/>
              </a:cxn>
              <a:cxn ang="0">
                <a:pos x="T8" y="T9"/>
              </a:cxn>
              <a:cxn ang="0">
                <a:pos x="T10" y="T11"/>
              </a:cxn>
            </a:cxnLst>
            <a:rect l="0" t="0" r="r" b="b"/>
            <a:pathLst>
              <a:path w="971" h="741">
                <a:moveTo>
                  <a:pt x="0" y="74"/>
                </a:moveTo>
                <a:lnTo>
                  <a:pt x="653" y="0"/>
                </a:lnTo>
                <a:lnTo>
                  <a:pt x="971" y="384"/>
                </a:lnTo>
                <a:lnTo>
                  <a:pt x="403" y="741"/>
                </a:lnTo>
                <a:lnTo>
                  <a:pt x="133" y="566"/>
                </a:lnTo>
                <a:lnTo>
                  <a:pt x="0" y="74"/>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8" name="Freeform 49"/>
          <p:cNvSpPr>
            <a:spLocks/>
          </p:cNvSpPr>
          <p:nvPr/>
        </p:nvSpPr>
        <p:spPr bwMode="auto">
          <a:xfrm rot="18900000">
            <a:off x="4592915" y="4055823"/>
            <a:ext cx="567042" cy="375163"/>
          </a:xfrm>
          <a:custGeom>
            <a:avLst/>
            <a:gdLst>
              <a:gd name="T0" fmla="*/ 36 w 594"/>
              <a:gd name="T1" fmla="*/ 393 h 393"/>
              <a:gd name="T2" fmla="*/ 594 w 594"/>
              <a:gd name="T3" fmla="*/ 331 h 393"/>
              <a:gd name="T4" fmla="*/ 407 w 594"/>
              <a:gd name="T5" fmla="*/ 80 h 393"/>
              <a:gd name="T6" fmla="*/ 152 w 594"/>
              <a:gd name="T7" fmla="*/ 0 h 393"/>
              <a:gd name="T8" fmla="*/ 0 w 594"/>
              <a:gd name="T9" fmla="*/ 42 h 393"/>
              <a:gd name="T10" fmla="*/ 0 w 594"/>
              <a:gd name="T11" fmla="*/ 246 h 393"/>
              <a:gd name="T12" fmla="*/ 36 w 594"/>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594" h="393">
                <a:moveTo>
                  <a:pt x="36" y="393"/>
                </a:moveTo>
                <a:lnTo>
                  <a:pt x="594" y="331"/>
                </a:lnTo>
                <a:lnTo>
                  <a:pt x="407" y="80"/>
                </a:lnTo>
                <a:lnTo>
                  <a:pt x="152" y="0"/>
                </a:lnTo>
                <a:lnTo>
                  <a:pt x="0" y="42"/>
                </a:lnTo>
                <a:lnTo>
                  <a:pt x="0" y="246"/>
                </a:lnTo>
                <a:lnTo>
                  <a:pt x="36" y="39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50"/>
          <p:cNvSpPr>
            <a:spLocks/>
          </p:cNvSpPr>
          <p:nvPr/>
        </p:nvSpPr>
        <p:spPr bwMode="auto">
          <a:xfrm rot="18900000">
            <a:off x="5093927" y="4802260"/>
            <a:ext cx="507855" cy="792330"/>
          </a:xfrm>
          <a:custGeom>
            <a:avLst/>
            <a:gdLst>
              <a:gd name="T0" fmla="*/ 55 w 225"/>
              <a:gd name="T1" fmla="*/ 351 h 351"/>
              <a:gd name="T2" fmla="*/ 210 w 225"/>
              <a:gd name="T3" fmla="*/ 304 h 351"/>
              <a:gd name="T4" fmla="*/ 225 w 225"/>
              <a:gd name="T5" fmla="*/ 70 h 351"/>
              <a:gd name="T6" fmla="*/ 163 w 225"/>
              <a:gd name="T7" fmla="*/ 0 h 351"/>
              <a:gd name="T8" fmla="*/ 36 w 225"/>
              <a:gd name="T9" fmla="*/ 84 h 351"/>
              <a:gd name="T10" fmla="*/ 0 w 225"/>
              <a:gd name="T11" fmla="*/ 200 h 351"/>
              <a:gd name="T12" fmla="*/ 55 w 225"/>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25" h="351">
                <a:moveTo>
                  <a:pt x="55" y="351"/>
                </a:moveTo>
                <a:cubicBezTo>
                  <a:pt x="210" y="304"/>
                  <a:pt x="210" y="304"/>
                  <a:pt x="210" y="304"/>
                </a:cubicBezTo>
                <a:cubicBezTo>
                  <a:pt x="225" y="70"/>
                  <a:pt x="225" y="70"/>
                  <a:pt x="225" y="70"/>
                </a:cubicBezTo>
                <a:cubicBezTo>
                  <a:pt x="163" y="0"/>
                  <a:pt x="163" y="0"/>
                  <a:pt x="163" y="0"/>
                </a:cubicBezTo>
                <a:cubicBezTo>
                  <a:pt x="163" y="0"/>
                  <a:pt x="38" y="82"/>
                  <a:pt x="36" y="84"/>
                </a:cubicBezTo>
                <a:cubicBezTo>
                  <a:pt x="35" y="85"/>
                  <a:pt x="0" y="200"/>
                  <a:pt x="0" y="200"/>
                </a:cubicBezTo>
                <a:lnTo>
                  <a:pt x="55" y="351"/>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0" name="Freeform 51"/>
          <p:cNvSpPr>
            <a:spLocks/>
          </p:cNvSpPr>
          <p:nvPr/>
        </p:nvSpPr>
        <p:spPr bwMode="auto">
          <a:xfrm rot="18900000">
            <a:off x="5528703" y="4548377"/>
            <a:ext cx="738872" cy="539357"/>
          </a:xfrm>
          <a:custGeom>
            <a:avLst/>
            <a:gdLst>
              <a:gd name="T0" fmla="*/ 6 w 327"/>
              <a:gd name="T1" fmla="*/ 23 h 239"/>
              <a:gd name="T2" fmla="*/ 327 w 327"/>
              <a:gd name="T3" fmla="*/ 0 h 239"/>
              <a:gd name="T4" fmla="*/ 249 w 327"/>
              <a:gd name="T5" fmla="*/ 160 h 239"/>
              <a:gd name="T6" fmla="*/ 108 w 327"/>
              <a:gd name="T7" fmla="*/ 239 h 239"/>
              <a:gd name="T8" fmla="*/ 1 w 327"/>
              <a:gd name="T9" fmla="*/ 152 h 239"/>
              <a:gd name="T10" fmla="*/ 6 w 327"/>
              <a:gd name="T11" fmla="*/ 23 h 239"/>
            </a:gdLst>
            <a:ahLst/>
            <a:cxnLst>
              <a:cxn ang="0">
                <a:pos x="T0" y="T1"/>
              </a:cxn>
              <a:cxn ang="0">
                <a:pos x="T2" y="T3"/>
              </a:cxn>
              <a:cxn ang="0">
                <a:pos x="T4" y="T5"/>
              </a:cxn>
              <a:cxn ang="0">
                <a:pos x="T6" y="T7"/>
              </a:cxn>
              <a:cxn ang="0">
                <a:pos x="T8" y="T9"/>
              </a:cxn>
              <a:cxn ang="0">
                <a:pos x="T10" y="T11"/>
              </a:cxn>
            </a:cxnLst>
            <a:rect l="0" t="0" r="r" b="b"/>
            <a:pathLst>
              <a:path w="327" h="239">
                <a:moveTo>
                  <a:pt x="6" y="23"/>
                </a:moveTo>
                <a:cubicBezTo>
                  <a:pt x="327" y="0"/>
                  <a:pt x="327" y="0"/>
                  <a:pt x="327" y="0"/>
                </a:cubicBezTo>
                <a:cubicBezTo>
                  <a:pt x="249" y="160"/>
                  <a:pt x="249" y="160"/>
                  <a:pt x="249" y="160"/>
                </a:cubicBezTo>
                <a:cubicBezTo>
                  <a:pt x="249" y="160"/>
                  <a:pt x="113" y="239"/>
                  <a:pt x="108" y="239"/>
                </a:cubicBezTo>
                <a:cubicBezTo>
                  <a:pt x="103" y="238"/>
                  <a:pt x="3" y="152"/>
                  <a:pt x="1" y="152"/>
                </a:cubicBezTo>
                <a:cubicBezTo>
                  <a:pt x="0" y="151"/>
                  <a:pt x="6" y="23"/>
                  <a:pt x="6" y="23"/>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2"/>
          <p:cNvSpPr>
            <a:spLocks/>
          </p:cNvSpPr>
          <p:nvPr/>
        </p:nvSpPr>
        <p:spPr bwMode="auto">
          <a:xfrm rot="18900000">
            <a:off x="5051929" y="4066662"/>
            <a:ext cx="564178" cy="987072"/>
          </a:xfrm>
          <a:custGeom>
            <a:avLst/>
            <a:gdLst>
              <a:gd name="T0" fmla="*/ 94 w 591"/>
              <a:gd name="T1" fmla="*/ 1034 h 1034"/>
              <a:gd name="T2" fmla="*/ 579 w 591"/>
              <a:gd name="T3" fmla="*/ 968 h 1034"/>
              <a:gd name="T4" fmla="*/ 591 w 591"/>
              <a:gd name="T5" fmla="*/ 497 h 1034"/>
              <a:gd name="T6" fmla="*/ 402 w 591"/>
              <a:gd name="T7" fmla="*/ 24 h 1034"/>
              <a:gd name="T8" fmla="*/ 321 w 591"/>
              <a:gd name="T9" fmla="*/ 0 h 1034"/>
              <a:gd name="T10" fmla="*/ 0 w 591"/>
              <a:gd name="T11" fmla="*/ 19 h 1034"/>
              <a:gd name="T12" fmla="*/ 94 w 591"/>
              <a:gd name="T13" fmla="*/ 1034 h 1034"/>
            </a:gdLst>
            <a:ahLst/>
            <a:cxnLst>
              <a:cxn ang="0">
                <a:pos x="T0" y="T1"/>
              </a:cxn>
              <a:cxn ang="0">
                <a:pos x="T2" y="T3"/>
              </a:cxn>
              <a:cxn ang="0">
                <a:pos x="T4" y="T5"/>
              </a:cxn>
              <a:cxn ang="0">
                <a:pos x="T6" y="T7"/>
              </a:cxn>
              <a:cxn ang="0">
                <a:pos x="T8" y="T9"/>
              </a:cxn>
              <a:cxn ang="0">
                <a:pos x="T10" y="T11"/>
              </a:cxn>
              <a:cxn ang="0">
                <a:pos x="T12" y="T13"/>
              </a:cxn>
            </a:cxnLst>
            <a:rect l="0" t="0" r="r" b="b"/>
            <a:pathLst>
              <a:path w="591" h="1034">
                <a:moveTo>
                  <a:pt x="94" y="1034"/>
                </a:moveTo>
                <a:lnTo>
                  <a:pt x="579" y="968"/>
                </a:lnTo>
                <a:lnTo>
                  <a:pt x="591" y="497"/>
                </a:lnTo>
                <a:lnTo>
                  <a:pt x="402" y="24"/>
                </a:lnTo>
                <a:lnTo>
                  <a:pt x="321" y="0"/>
                </a:lnTo>
                <a:lnTo>
                  <a:pt x="0" y="19"/>
                </a:lnTo>
                <a:lnTo>
                  <a:pt x="94" y="103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53"/>
          <p:cNvSpPr>
            <a:spLocks/>
          </p:cNvSpPr>
          <p:nvPr/>
        </p:nvSpPr>
        <p:spPr bwMode="auto">
          <a:xfrm rot="18900000">
            <a:off x="4606017" y="2350993"/>
            <a:ext cx="666322" cy="673004"/>
          </a:xfrm>
          <a:custGeom>
            <a:avLst/>
            <a:gdLst>
              <a:gd name="T0" fmla="*/ 168 w 698"/>
              <a:gd name="T1" fmla="*/ 0 h 705"/>
              <a:gd name="T2" fmla="*/ 0 w 698"/>
              <a:gd name="T3" fmla="*/ 485 h 705"/>
              <a:gd name="T4" fmla="*/ 457 w 698"/>
              <a:gd name="T5" fmla="*/ 705 h 705"/>
              <a:gd name="T6" fmla="*/ 698 w 698"/>
              <a:gd name="T7" fmla="*/ 606 h 705"/>
              <a:gd name="T8" fmla="*/ 660 w 698"/>
              <a:gd name="T9" fmla="*/ 352 h 705"/>
              <a:gd name="T10" fmla="*/ 168 w 698"/>
              <a:gd name="T11" fmla="*/ 0 h 705"/>
            </a:gdLst>
            <a:ahLst/>
            <a:cxnLst>
              <a:cxn ang="0">
                <a:pos x="T0" y="T1"/>
              </a:cxn>
              <a:cxn ang="0">
                <a:pos x="T2" y="T3"/>
              </a:cxn>
              <a:cxn ang="0">
                <a:pos x="T4" y="T5"/>
              </a:cxn>
              <a:cxn ang="0">
                <a:pos x="T6" y="T7"/>
              </a:cxn>
              <a:cxn ang="0">
                <a:pos x="T8" y="T9"/>
              </a:cxn>
              <a:cxn ang="0">
                <a:pos x="T10" y="T11"/>
              </a:cxn>
            </a:cxnLst>
            <a:rect l="0" t="0" r="r" b="b"/>
            <a:pathLst>
              <a:path w="698" h="705">
                <a:moveTo>
                  <a:pt x="168" y="0"/>
                </a:moveTo>
                <a:lnTo>
                  <a:pt x="0" y="485"/>
                </a:lnTo>
                <a:lnTo>
                  <a:pt x="457" y="705"/>
                </a:lnTo>
                <a:lnTo>
                  <a:pt x="698" y="606"/>
                </a:lnTo>
                <a:lnTo>
                  <a:pt x="660" y="352"/>
                </a:lnTo>
                <a:lnTo>
                  <a:pt x="168" y="0"/>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3" name="Freeform 54"/>
          <p:cNvSpPr>
            <a:spLocks/>
          </p:cNvSpPr>
          <p:nvPr/>
        </p:nvSpPr>
        <p:spPr bwMode="auto">
          <a:xfrm rot="18900000">
            <a:off x="4854377" y="2858749"/>
            <a:ext cx="494491" cy="659638"/>
          </a:xfrm>
          <a:custGeom>
            <a:avLst/>
            <a:gdLst>
              <a:gd name="T0" fmla="*/ 518 w 518"/>
              <a:gd name="T1" fmla="*/ 71 h 691"/>
              <a:gd name="T2" fmla="*/ 303 w 518"/>
              <a:gd name="T3" fmla="*/ 691 h 691"/>
              <a:gd name="T4" fmla="*/ 45 w 518"/>
              <a:gd name="T5" fmla="*/ 407 h 691"/>
              <a:gd name="T6" fmla="*/ 0 w 518"/>
              <a:gd name="T7" fmla="*/ 94 h 691"/>
              <a:gd name="T8" fmla="*/ 166 w 518"/>
              <a:gd name="T9" fmla="*/ 0 h 691"/>
              <a:gd name="T10" fmla="*/ 518 w 518"/>
              <a:gd name="T11" fmla="*/ 71 h 691"/>
            </a:gdLst>
            <a:ahLst/>
            <a:cxnLst>
              <a:cxn ang="0">
                <a:pos x="T0" y="T1"/>
              </a:cxn>
              <a:cxn ang="0">
                <a:pos x="T2" y="T3"/>
              </a:cxn>
              <a:cxn ang="0">
                <a:pos x="T4" y="T5"/>
              </a:cxn>
              <a:cxn ang="0">
                <a:pos x="T6" y="T7"/>
              </a:cxn>
              <a:cxn ang="0">
                <a:pos x="T8" y="T9"/>
              </a:cxn>
              <a:cxn ang="0">
                <a:pos x="T10" y="T11"/>
              </a:cxn>
            </a:cxnLst>
            <a:rect l="0" t="0" r="r" b="b"/>
            <a:pathLst>
              <a:path w="518" h="691">
                <a:moveTo>
                  <a:pt x="518" y="71"/>
                </a:moveTo>
                <a:lnTo>
                  <a:pt x="303" y="691"/>
                </a:lnTo>
                <a:lnTo>
                  <a:pt x="45" y="407"/>
                </a:lnTo>
                <a:lnTo>
                  <a:pt x="0" y="94"/>
                </a:lnTo>
                <a:lnTo>
                  <a:pt x="166" y="0"/>
                </a:lnTo>
                <a:lnTo>
                  <a:pt x="518" y="71"/>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55"/>
          <p:cNvSpPr>
            <a:spLocks/>
          </p:cNvSpPr>
          <p:nvPr/>
        </p:nvSpPr>
        <p:spPr bwMode="auto">
          <a:xfrm rot="18900000">
            <a:off x="5411095" y="2137646"/>
            <a:ext cx="842925" cy="560359"/>
          </a:xfrm>
          <a:custGeom>
            <a:avLst/>
            <a:gdLst>
              <a:gd name="T0" fmla="*/ 883 w 883"/>
              <a:gd name="T1" fmla="*/ 78 h 587"/>
              <a:gd name="T2" fmla="*/ 665 w 883"/>
              <a:gd name="T3" fmla="*/ 587 h 587"/>
              <a:gd name="T4" fmla="*/ 137 w 883"/>
              <a:gd name="T5" fmla="*/ 411 h 587"/>
              <a:gd name="T6" fmla="*/ 0 w 883"/>
              <a:gd name="T7" fmla="*/ 142 h 587"/>
              <a:gd name="T8" fmla="*/ 279 w 883"/>
              <a:gd name="T9" fmla="*/ 0 h 587"/>
              <a:gd name="T10" fmla="*/ 883 w 883"/>
              <a:gd name="T11" fmla="*/ 78 h 587"/>
            </a:gdLst>
            <a:ahLst/>
            <a:cxnLst>
              <a:cxn ang="0">
                <a:pos x="T0" y="T1"/>
              </a:cxn>
              <a:cxn ang="0">
                <a:pos x="T2" y="T3"/>
              </a:cxn>
              <a:cxn ang="0">
                <a:pos x="T4" y="T5"/>
              </a:cxn>
              <a:cxn ang="0">
                <a:pos x="T6" y="T7"/>
              </a:cxn>
              <a:cxn ang="0">
                <a:pos x="T8" y="T9"/>
              </a:cxn>
              <a:cxn ang="0">
                <a:pos x="T10" y="T11"/>
              </a:cxn>
            </a:cxnLst>
            <a:rect l="0" t="0" r="r" b="b"/>
            <a:pathLst>
              <a:path w="883" h="587">
                <a:moveTo>
                  <a:pt x="883" y="78"/>
                </a:moveTo>
                <a:lnTo>
                  <a:pt x="665" y="587"/>
                </a:lnTo>
                <a:lnTo>
                  <a:pt x="137" y="411"/>
                </a:lnTo>
                <a:lnTo>
                  <a:pt x="0" y="142"/>
                </a:lnTo>
                <a:lnTo>
                  <a:pt x="279" y="0"/>
                </a:lnTo>
                <a:lnTo>
                  <a:pt x="883" y="78"/>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5" name="Freeform 56"/>
          <p:cNvSpPr>
            <a:spLocks/>
          </p:cNvSpPr>
          <p:nvPr/>
        </p:nvSpPr>
        <p:spPr bwMode="auto">
          <a:xfrm rot="18900000">
            <a:off x="5742986" y="2426240"/>
            <a:ext cx="504037" cy="570860"/>
          </a:xfrm>
          <a:custGeom>
            <a:avLst/>
            <a:gdLst>
              <a:gd name="T0" fmla="*/ 83 w 223"/>
              <a:gd name="T1" fmla="*/ 0 h 253"/>
              <a:gd name="T2" fmla="*/ 0 w 223"/>
              <a:gd name="T3" fmla="*/ 241 h 253"/>
              <a:gd name="T4" fmla="*/ 118 w 223"/>
              <a:gd name="T5" fmla="*/ 253 h 253"/>
              <a:gd name="T6" fmla="*/ 223 w 223"/>
              <a:gd name="T7" fmla="*/ 193 h 253"/>
              <a:gd name="T8" fmla="*/ 203 w 223"/>
              <a:gd name="T9" fmla="*/ 75 h 253"/>
              <a:gd name="T10" fmla="*/ 83 w 223"/>
              <a:gd name="T11" fmla="*/ 0 h 253"/>
            </a:gdLst>
            <a:ahLst/>
            <a:cxnLst>
              <a:cxn ang="0">
                <a:pos x="T0" y="T1"/>
              </a:cxn>
              <a:cxn ang="0">
                <a:pos x="T2" y="T3"/>
              </a:cxn>
              <a:cxn ang="0">
                <a:pos x="T4" y="T5"/>
              </a:cxn>
              <a:cxn ang="0">
                <a:pos x="T6" y="T7"/>
              </a:cxn>
              <a:cxn ang="0">
                <a:pos x="T8" y="T9"/>
              </a:cxn>
              <a:cxn ang="0">
                <a:pos x="T10" y="T11"/>
              </a:cxn>
            </a:cxnLst>
            <a:rect l="0" t="0" r="r" b="b"/>
            <a:pathLst>
              <a:path w="223" h="253">
                <a:moveTo>
                  <a:pt x="83" y="0"/>
                </a:moveTo>
                <a:cubicBezTo>
                  <a:pt x="0" y="241"/>
                  <a:pt x="0" y="241"/>
                  <a:pt x="0" y="241"/>
                </a:cubicBezTo>
                <a:cubicBezTo>
                  <a:pt x="118" y="253"/>
                  <a:pt x="118" y="253"/>
                  <a:pt x="118" y="253"/>
                </a:cubicBezTo>
                <a:cubicBezTo>
                  <a:pt x="118" y="253"/>
                  <a:pt x="223" y="198"/>
                  <a:pt x="223" y="193"/>
                </a:cubicBezTo>
                <a:cubicBezTo>
                  <a:pt x="223" y="188"/>
                  <a:pt x="203" y="75"/>
                  <a:pt x="203" y="75"/>
                </a:cubicBezTo>
                <a:lnTo>
                  <a:pt x="83"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57"/>
          <p:cNvSpPr>
            <a:spLocks/>
          </p:cNvSpPr>
          <p:nvPr/>
        </p:nvSpPr>
        <p:spPr bwMode="auto">
          <a:xfrm rot="18900000">
            <a:off x="4994201" y="2539184"/>
            <a:ext cx="1018575" cy="740781"/>
          </a:xfrm>
          <a:custGeom>
            <a:avLst/>
            <a:gdLst>
              <a:gd name="T0" fmla="*/ 451 w 451"/>
              <a:gd name="T1" fmla="*/ 138 h 328"/>
              <a:gd name="T2" fmla="*/ 400 w 451"/>
              <a:gd name="T3" fmla="*/ 327 h 328"/>
              <a:gd name="T4" fmla="*/ 22 w 451"/>
              <a:gd name="T5" fmla="*/ 247 h 328"/>
              <a:gd name="T6" fmla="*/ 0 w 451"/>
              <a:gd name="T7" fmla="*/ 169 h 328"/>
              <a:gd name="T8" fmla="*/ 42 w 451"/>
              <a:gd name="T9" fmla="*/ 0 h 328"/>
              <a:gd name="T10" fmla="*/ 451 w 451"/>
              <a:gd name="T11" fmla="*/ 138 h 328"/>
            </a:gdLst>
            <a:ahLst/>
            <a:cxnLst>
              <a:cxn ang="0">
                <a:pos x="T0" y="T1"/>
              </a:cxn>
              <a:cxn ang="0">
                <a:pos x="T2" y="T3"/>
              </a:cxn>
              <a:cxn ang="0">
                <a:pos x="T4" y="T5"/>
              </a:cxn>
              <a:cxn ang="0">
                <a:pos x="T6" y="T7"/>
              </a:cxn>
              <a:cxn ang="0">
                <a:pos x="T8" y="T9"/>
              </a:cxn>
              <a:cxn ang="0">
                <a:pos x="T10" y="T11"/>
              </a:cxn>
            </a:cxnLst>
            <a:rect l="0" t="0" r="r" b="b"/>
            <a:pathLst>
              <a:path w="451" h="328">
                <a:moveTo>
                  <a:pt x="451" y="138"/>
                </a:moveTo>
                <a:cubicBezTo>
                  <a:pt x="451" y="138"/>
                  <a:pt x="395" y="328"/>
                  <a:pt x="400" y="327"/>
                </a:cubicBezTo>
                <a:cubicBezTo>
                  <a:pt x="405" y="326"/>
                  <a:pt x="22" y="247"/>
                  <a:pt x="22" y="247"/>
                </a:cubicBezTo>
                <a:cubicBezTo>
                  <a:pt x="0" y="169"/>
                  <a:pt x="0" y="169"/>
                  <a:pt x="0" y="169"/>
                </a:cubicBezTo>
                <a:cubicBezTo>
                  <a:pt x="42" y="0"/>
                  <a:pt x="42" y="0"/>
                  <a:pt x="42" y="0"/>
                </a:cubicBezTo>
                <a:lnTo>
                  <a:pt x="451" y="13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58"/>
          <p:cNvSpPr>
            <a:spLocks/>
          </p:cNvSpPr>
          <p:nvPr/>
        </p:nvSpPr>
        <p:spPr bwMode="auto">
          <a:xfrm rot="18900000">
            <a:off x="6810023" y="4123323"/>
            <a:ext cx="909749" cy="836243"/>
          </a:xfrm>
          <a:custGeom>
            <a:avLst/>
            <a:gdLst>
              <a:gd name="T0" fmla="*/ 473 w 953"/>
              <a:gd name="T1" fmla="*/ 876 h 876"/>
              <a:gd name="T2" fmla="*/ 0 w 953"/>
              <a:gd name="T3" fmla="*/ 261 h 876"/>
              <a:gd name="T4" fmla="*/ 236 w 953"/>
              <a:gd name="T5" fmla="*/ 0 h 876"/>
              <a:gd name="T6" fmla="*/ 953 w 953"/>
              <a:gd name="T7" fmla="*/ 0 h 876"/>
              <a:gd name="T8" fmla="*/ 773 w 953"/>
              <a:gd name="T9" fmla="*/ 348 h 876"/>
              <a:gd name="T10" fmla="*/ 473 w 953"/>
              <a:gd name="T11" fmla="*/ 876 h 876"/>
            </a:gdLst>
            <a:ahLst/>
            <a:cxnLst>
              <a:cxn ang="0">
                <a:pos x="T0" y="T1"/>
              </a:cxn>
              <a:cxn ang="0">
                <a:pos x="T2" y="T3"/>
              </a:cxn>
              <a:cxn ang="0">
                <a:pos x="T4" y="T5"/>
              </a:cxn>
              <a:cxn ang="0">
                <a:pos x="T6" y="T7"/>
              </a:cxn>
              <a:cxn ang="0">
                <a:pos x="T8" y="T9"/>
              </a:cxn>
              <a:cxn ang="0">
                <a:pos x="T10" y="T11"/>
              </a:cxn>
            </a:cxnLst>
            <a:rect l="0" t="0" r="r" b="b"/>
            <a:pathLst>
              <a:path w="953" h="876">
                <a:moveTo>
                  <a:pt x="473" y="876"/>
                </a:moveTo>
                <a:lnTo>
                  <a:pt x="0" y="261"/>
                </a:lnTo>
                <a:lnTo>
                  <a:pt x="236" y="0"/>
                </a:lnTo>
                <a:lnTo>
                  <a:pt x="953" y="0"/>
                </a:lnTo>
                <a:lnTo>
                  <a:pt x="773" y="348"/>
                </a:lnTo>
                <a:lnTo>
                  <a:pt x="473" y="876"/>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8" name="Freeform 59"/>
          <p:cNvSpPr>
            <a:spLocks/>
          </p:cNvSpPr>
          <p:nvPr/>
        </p:nvSpPr>
        <p:spPr bwMode="auto">
          <a:xfrm rot="18900000">
            <a:off x="6176550" y="3935702"/>
            <a:ext cx="772284" cy="881111"/>
          </a:xfrm>
          <a:custGeom>
            <a:avLst/>
            <a:gdLst>
              <a:gd name="T0" fmla="*/ 342 w 342"/>
              <a:gd name="T1" fmla="*/ 309 h 390"/>
              <a:gd name="T2" fmla="*/ 112 w 342"/>
              <a:gd name="T3" fmla="*/ 0 h 390"/>
              <a:gd name="T4" fmla="*/ 2 w 342"/>
              <a:gd name="T5" fmla="*/ 198 h 390"/>
              <a:gd name="T6" fmla="*/ 102 w 342"/>
              <a:gd name="T7" fmla="*/ 340 h 390"/>
              <a:gd name="T8" fmla="*/ 252 w 342"/>
              <a:gd name="T9" fmla="*/ 390 h 390"/>
              <a:gd name="T10" fmla="*/ 342 w 342"/>
              <a:gd name="T11" fmla="*/ 309 h 390"/>
            </a:gdLst>
            <a:ahLst/>
            <a:cxnLst>
              <a:cxn ang="0">
                <a:pos x="T0" y="T1"/>
              </a:cxn>
              <a:cxn ang="0">
                <a:pos x="T2" y="T3"/>
              </a:cxn>
              <a:cxn ang="0">
                <a:pos x="T4" y="T5"/>
              </a:cxn>
              <a:cxn ang="0">
                <a:pos x="T6" y="T7"/>
              </a:cxn>
              <a:cxn ang="0">
                <a:pos x="T8" y="T9"/>
              </a:cxn>
              <a:cxn ang="0">
                <a:pos x="T10" y="T11"/>
              </a:cxn>
            </a:cxnLst>
            <a:rect l="0" t="0" r="r" b="b"/>
            <a:pathLst>
              <a:path w="342" h="390">
                <a:moveTo>
                  <a:pt x="342" y="309"/>
                </a:moveTo>
                <a:cubicBezTo>
                  <a:pt x="112" y="0"/>
                  <a:pt x="112" y="0"/>
                  <a:pt x="112" y="0"/>
                </a:cubicBezTo>
                <a:cubicBezTo>
                  <a:pt x="112" y="0"/>
                  <a:pt x="0" y="185"/>
                  <a:pt x="2" y="198"/>
                </a:cubicBezTo>
                <a:cubicBezTo>
                  <a:pt x="4" y="211"/>
                  <a:pt x="102" y="340"/>
                  <a:pt x="102" y="340"/>
                </a:cubicBezTo>
                <a:cubicBezTo>
                  <a:pt x="252" y="390"/>
                  <a:pt x="252" y="390"/>
                  <a:pt x="252" y="390"/>
                </a:cubicBezTo>
                <a:lnTo>
                  <a:pt x="342" y="309"/>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60"/>
          <p:cNvSpPr>
            <a:spLocks/>
          </p:cNvSpPr>
          <p:nvPr/>
        </p:nvSpPr>
        <p:spPr bwMode="auto">
          <a:xfrm rot="18900000">
            <a:off x="6634678" y="3152302"/>
            <a:ext cx="1093034" cy="691141"/>
          </a:xfrm>
          <a:custGeom>
            <a:avLst/>
            <a:gdLst>
              <a:gd name="T0" fmla="*/ 1145 w 1145"/>
              <a:gd name="T1" fmla="*/ 648 h 724"/>
              <a:gd name="T2" fmla="*/ 722 w 1145"/>
              <a:gd name="T3" fmla="*/ 0 h 724"/>
              <a:gd name="T4" fmla="*/ 0 w 1145"/>
              <a:gd name="T5" fmla="*/ 35 h 724"/>
              <a:gd name="T6" fmla="*/ 532 w 1145"/>
              <a:gd name="T7" fmla="*/ 724 h 724"/>
              <a:gd name="T8" fmla="*/ 1145 w 1145"/>
              <a:gd name="T9" fmla="*/ 648 h 724"/>
            </a:gdLst>
            <a:ahLst/>
            <a:cxnLst>
              <a:cxn ang="0">
                <a:pos x="T0" y="T1"/>
              </a:cxn>
              <a:cxn ang="0">
                <a:pos x="T2" y="T3"/>
              </a:cxn>
              <a:cxn ang="0">
                <a:pos x="T4" y="T5"/>
              </a:cxn>
              <a:cxn ang="0">
                <a:pos x="T6" y="T7"/>
              </a:cxn>
              <a:cxn ang="0">
                <a:pos x="T8" y="T9"/>
              </a:cxn>
            </a:cxnLst>
            <a:rect l="0" t="0" r="r" b="b"/>
            <a:pathLst>
              <a:path w="1145" h="724">
                <a:moveTo>
                  <a:pt x="1145" y="648"/>
                </a:moveTo>
                <a:lnTo>
                  <a:pt x="722" y="0"/>
                </a:lnTo>
                <a:lnTo>
                  <a:pt x="0" y="35"/>
                </a:lnTo>
                <a:lnTo>
                  <a:pt x="532" y="724"/>
                </a:lnTo>
                <a:lnTo>
                  <a:pt x="1145" y="648"/>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0" name="Freeform 61"/>
          <p:cNvSpPr>
            <a:spLocks/>
          </p:cNvSpPr>
          <p:nvPr/>
        </p:nvSpPr>
        <p:spPr bwMode="auto">
          <a:xfrm rot="18900000">
            <a:off x="6492810" y="3030090"/>
            <a:ext cx="822878" cy="628137"/>
          </a:xfrm>
          <a:custGeom>
            <a:avLst/>
            <a:gdLst>
              <a:gd name="T0" fmla="*/ 177 w 364"/>
              <a:gd name="T1" fmla="*/ 278 h 278"/>
              <a:gd name="T2" fmla="*/ 0 w 364"/>
              <a:gd name="T3" fmla="*/ 22 h 278"/>
              <a:gd name="T4" fmla="*/ 163 w 364"/>
              <a:gd name="T5" fmla="*/ 0 h 278"/>
              <a:gd name="T6" fmla="*/ 344 w 364"/>
              <a:gd name="T7" fmla="*/ 71 h 278"/>
              <a:gd name="T8" fmla="*/ 357 w 364"/>
              <a:gd name="T9" fmla="*/ 198 h 278"/>
              <a:gd name="T10" fmla="*/ 177 w 364"/>
              <a:gd name="T11" fmla="*/ 278 h 278"/>
            </a:gdLst>
            <a:ahLst/>
            <a:cxnLst>
              <a:cxn ang="0">
                <a:pos x="T0" y="T1"/>
              </a:cxn>
              <a:cxn ang="0">
                <a:pos x="T2" y="T3"/>
              </a:cxn>
              <a:cxn ang="0">
                <a:pos x="T4" y="T5"/>
              </a:cxn>
              <a:cxn ang="0">
                <a:pos x="T6" y="T7"/>
              </a:cxn>
              <a:cxn ang="0">
                <a:pos x="T8" y="T9"/>
              </a:cxn>
              <a:cxn ang="0">
                <a:pos x="T10" y="T11"/>
              </a:cxn>
            </a:cxnLst>
            <a:rect l="0" t="0" r="r" b="b"/>
            <a:pathLst>
              <a:path w="364" h="278">
                <a:moveTo>
                  <a:pt x="177" y="278"/>
                </a:moveTo>
                <a:cubicBezTo>
                  <a:pt x="0" y="22"/>
                  <a:pt x="0" y="22"/>
                  <a:pt x="0" y="22"/>
                </a:cubicBezTo>
                <a:cubicBezTo>
                  <a:pt x="163" y="0"/>
                  <a:pt x="163" y="0"/>
                  <a:pt x="163" y="0"/>
                </a:cubicBezTo>
                <a:cubicBezTo>
                  <a:pt x="163" y="0"/>
                  <a:pt x="342" y="60"/>
                  <a:pt x="344" y="71"/>
                </a:cubicBezTo>
                <a:cubicBezTo>
                  <a:pt x="345" y="82"/>
                  <a:pt x="364" y="190"/>
                  <a:pt x="357" y="198"/>
                </a:cubicBezTo>
                <a:cubicBezTo>
                  <a:pt x="349" y="205"/>
                  <a:pt x="177" y="278"/>
                  <a:pt x="177" y="278"/>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62"/>
          <p:cNvSpPr>
            <a:spLocks/>
          </p:cNvSpPr>
          <p:nvPr/>
        </p:nvSpPr>
        <p:spPr bwMode="auto">
          <a:xfrm rot="18900000">
            <a:off x="6300792" y="3420595"/>
            <a:ext cx="1084443" cy="1018575"/>
          </a:xfrm>
          <a:custGeom>
            <a:avLst/>
            <a:gdLst>
              <a:gd name="T0" fmla="*/ 480 w 480"/>
              <a:gd name="T1" fmla="*/ 205 h 451"/>
              <a:gd name="T2" fmla="*/ 334 w 480"/>
              <a:gd name="T3" fmla="*/ 0 h 451"/>
              <a:gd name="T4" fmla="*/ 143 w 480"/>
              <a:gd name="T5" fmla="*/ 47 h 451"/>
              <a:gd name="T6" fmla="*/ 0 w 480"/>
              <a:gd name="T7" fmla="*/ 235 h 451"/>
              <a:gd name="T8" fmla="*/ 122 w 480"/>
              <a:gd name="T9" fmla="*/ 451 h 451"/>
              <a:gd name="T10" fmla="*/ 480 w 480"/>
              <a:gd name="T11" fmla="*/ 205 h 451"/>
            </a:gdLst>
            <a:ahLst/>
            <a:cxnLst>
              <a:cxn ang="0">
                <a:pos x="T0" y="T1"/>
              </a:cxn>
              <a:cxn ang="0">
                <a:pos x="T2" y="T3"/>
              </a:cxn>
              <a:cxn ang="0">
                <a:pos x="T4" y="T5"/>
              </a:cxn>
              <a:cxn ang="0">
                <a:pos x="T6" y="T7"/>
              </a:cxn>
              <a:cxn ang="0">
                <a:pos x="T8" y="T9"/>
              </a:cxn>
              <a:cxn ang="0">
                <a:pos x="T10" y="T11"/>
              </a:cxn>
            </a:cxnLst>
            <a:rect l="0" t="0" r="r" b="b"/>
            <a:pathLst>
              <a:path w="480" h="451">
                <a:moveTo>
                  <a:pt x="480" y="205"/>
                </a:moveTo>
                <a:cubicBezTo>
                  <a:pt x="334" y="0"/>
                  <a:pt x="334" y="0"/>
                  <a:pt x="334" y="0"/>
                </a:cubicBezTo>
                <a:cubicBezTo>
                  <a:pt x="143" y="47"/>
                  <a:pt x="143" y="47"/>
                  <a:pt x="143" y="47"/>
                </a:cubicBezTo>
                <a:cubicBezTo>
                  <a:pt x="143" y="47"/>
                  <a:pt x="0" y="226"/>
                  <a:pt x="0" y="235"/>
                </a:cubicBezTo>
                <a:cubicBezTo>
                  <a:pt x="0" y="245"/>
                  <a:pt x="122" y="451"/>
                  <a:pt x="122" y="451"/>
                </a:cubicBezTo>
                <a:lnTo>
                  <a:pt x="480" y="205"/>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63"/>
          <p:cNvSpPr>
            <a:spLocks/>
          </p:cNvSpPr>
          <p:nvPr/>
        </p:nvSpPr>
        <p:spPr bwMode="auto">
          <a:xfrm rot="18900000">
            <a:off x="4724564" y="2735883"/>
            <a:ext cx="1355553" cy="3402249"/>
          </a:xfrm>
          <a:custGeom>
            <a:avLst/>
            <a:gdLst>
              <a:gd name="T0" fmla="*/ 121 w 600"/>
              <a:gd name="T1" fmla="*/ 0 h 1506"/>
              <a:gd name="T2" fmla="*/ 0 w 600"/>
              <a:gd name="T3" fmla="*/ 438 h 1506"/>
              <a:gd name="T4" fmla="*/ 118 w 600"/>
              <a:gd name="T5" fmla="*/ 618 h 1506"/>
              <a:gd name="T6" fmla="*/ 119 w 600"/>
              <a:gd name="T7" fmla="*/ 615 h 1506"/>
              <a:gd name="T8" fmla="*/ 120 w 600"/>
              <a:gd name="T9" fmla="*/ 612 h 1506"/>
              <a:gd name="T10" fmla="*/ 121 w 600"/>
              <a:gd name="T11" fmla="*/ 610 h 1506"/>
              <a:gd name="T12" fmla="*/ 121 w 600"/>
              <a:gd name="T13" fmla="*/ 607 h 1506"/>
              <a:gd name="T14" fmla="*/ 151 w 600"/>
              <a:gd name="T15" fmla="*/ 544 h 1506"/>
              <a:gd name="T16" fmla="*/ 190 w 600"/>
              <a:gd name="T17" fmla="*/ 514 h 1506"/>
              <a:gd name="T18" fmla="*/ 235 w 600"/>
              <a:gd name="T19" fmla="*/ 519 h 1506"/>
              <a:gd name="T20" fmla="*/ 280 w 600"/>
              <a:gd name="T21" fmla="*/ 561 h 1506"/>
              <a:gd name="T22" fmla="*/ 316 w 600"/>
              <a:gd name="T23" fmla="*/ 636 h 1506"/>
              <a:gd name="T24" fmla="*/ 336 w 600"/>
              <a:gd name="T25" fmla="*/ 728 h 1506"/>
              <a:gd name="T26" fmla="*/ 339 w 600"/>
              <a:gd name="T27" fmla="*/ 824 h 1506"/>
              <a:gd name="T28" fmla="*/ 322 w 600"/>
              <a:gd name="T29" fmla="*/ 912 h 1506"/>
              <a:gd name="T30" fmla="*/ 290 w 600"/>
              <a:gd name="T31" fmla="*/ 973 h 1506"/>
              <a:gd name="T32" fmla="*/ 249 w 600"/>
              <a:gd name="T33" fmla="*/ 998 h 1506"/>
              <a:gd name="T34" fmla="*/ 204 w 600"/>
              <a:gd name="T35" fmla="*/ 987 h 1506"/>
              <a:gd name="T36" fmla="*/ 162 w 600"/>
              <a:gd name="T37" fmla="*/ 942 h 1506"/>
              <a:gd name="T38" fmla="*/ 160 w 600"/>
              <a:gd name="T39" fmla="*/ 939 h 1506"/>
              <a:gd name="T40" fmla="*/ 158 w 600"/>
              <a:gd name="T41" fmla="*/ 936 h 1506"/>
              <a:gd name="T42" fmla="*/ 157 w 600"/>
              <a:gd name="T43" fmla="*/ 933 h 1506"/>
              <a:gd name="T44" fmla="*/ 155 w 600"/>
              <a:gd name="T45" fmla="*/ 930 h 1506"/>
              <a:gd name="T46" fmla="*/ 88 w 600"/>
              <a:gd name="T47" fmla="*/ 1148 h 1506"/>
              <a:gd name="T48" fmla="*/ 303 w 600"/>
              <a:gd name="T49" fmla="*/ 1506 h 1506"/>
              <a:gd name="T50" fmla="*/ 600 w 600"/>
              <a:gd name="T51" fmla="*/ 655 h 1506"/>
              <a:gd name="T52" fmla="*/ 121 w 600"/>
              <a:gd name="T53" fmla="*/ 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0" h="1506">
                <a:moveTo>
                  <a:pt x="121" y="0"/>
                </a:moveTo>
                <a:cubicBezTo>
                  <a:pt x="0" y="438"/>
                  <a:pt x="0" y="438"/>
                  <a:pt x="0" y="438"/>
                </a:cubicBezTo>
                <a:cubicBezTo>
                  <a:pt x="118" y="618"/>
                  <a:pt x="118" y="618"/>
                  <a:pt x="118" y="618"/>
                </a:cubicBezTo>
                <a:cubicBezTo>
                  <a:pt x="119" y="617"/>
                  <a:pt x="119" y="616"/>
                  <a:pt x="119" y="615"/>
                </a:cubicBezTo>
                <a:cubicBezTo>
                  <a:pt x="119" y="614"/>
                  <a:pt x="120" y="613"/>
                  <a:pt x="120" y="612"/>
                </a:cubicBezTo>
                <a:cubicBezTo>
                  <a:pt x="120" y="612"/>
                  <a:pt x="120" y="611"/>
                  <a:pt x="121" y="610"/>
                </a:cubicBezTo>
                <a:cubicBezTo>
                  <a:pt x="121" y="609"/>
                  <a:pt x="121" y="608"/>
                  <a:pt x="121" y="607"/>
                </a:cubicBezTo>
                <a:cubicBezTo>
                  <a:pt x="129" y="581"/>
                  <a:pt x="139" y="560"/>
                  <a:pt x="151" y="544"/>
                </a:cubicBezTo>
                <a:cubicBezTo>
                  <a:pt x="163" y="529"/>
                  <a:pt x="176" y="518"/>
                  <a:pt x="190" y="514"/>
                </a:cubicBezTo>
                <a:cubicBezTo>
                  <a:pt x="205" y="510"/>
                  <a:pt x="220" y="511"/>
                  <a:pt x="235" y="519"/>
                </a:cubicBezTo>
                <a:cubicBezTo>
                  <a:pt x="250" y="527"/>
                  <a:pt x="266" y="541"/>
                  <a:pt x="280" y="561"/>
                </a:cubicBezTo>
                <a:cubicBezTo>
                  <a:pt x="294" y="582"/>
                  <a:pt x="306" y="608"/>
                  <a:pt x="316" y="636"/>
                </a:cubicBezTo>
                <a:cubicBezTo>
                  <a:pt x="325" y="665"/>
                  <a:pt x="332" y="696"/>
                  <a:pt x="336" y="728"/>
                </a:cubicBezTo>
                <a:cubicBezTo>
                  <a:pt x="340" y="760"/>
                  <a:pt x="341" y="793"/>
                  <a:pt x="339" y="824"/>
                </a:cubicBezTo>
                <a:cubicBezTo>
                  <a:pt x="336" y="855"/>
                  <a:pt x="331" y="885"/>
                  <a:pt x="322" y="912"/>
                </a:cubicBezTo>
                <a:cubicBezTo>
                  <a:pt x="314" y="938"/>
                  <a:pt x="303" y="958"/>
                  <a:pt x="290" y="973"/>
                </a:cubicBezTo>
                <a:cubicBezTo>
                  <a:pt x="277" y="987"/>
                  <a:pt x="263" y="996"/>
                  <a:pt x="249" y="998"/>
                </a:cubicBezTo>
                <a:cubicBezTo>
                  <a:pt x="234" y="1000"/>
                  <a:pt x="219" y="997"/>
                  <a:pt x="204" y="987"/>
                </a:cubicBezTo>
                <a:cubicBezTo>
                  <a:pt x="189" y="978"/>
                  <a:pt x="175" y="963"/>
                  <a:pt x="162" y="942"/>
                </a:cubicBezTo>
                <a:cubicBezTo>
                  <a:pt x="161" y="941"/>
                  <a:pt x="160" y="940"/>
                  <a:pt x="160" y="939"/>
                </a:cubicBezTo>
                <a:cubicBezTo>
                  <a:pt x="159" y="938"/>
                  <a:pt x="159" y="937"/>
                  <a:pt x="158" y="936"/>
                </a:cubicBezTo>
                <a:cubicBezTo>
                  <a:pt x="158" y="935"/>
                  <a:pt x="157" y="934"/>
                  <a:pt x="157" y="933"/>
                </a:cubicBezTo>
                <a:cubicBezTo>
                  <a:pt x="156" y="932"/>
                  <a:pt x="155" y="931"/>
                  <a:pt x="155" y="930"/>
                </a:cubicBezTo>
                <a:cubicBezTo>
                  <a:pt x="88" y="1148"/>
                  <a:pt x="88" y="1148"/>
                  <a:pt x="88" y="1148"/>
                </a:cubicBezTo>
                <a:cubicBezTo>
                  <a:pt x="303" y="1506"/>
                  <a:pt x="303" y="1506"/>
                  <a:pt x="303" y="1506"/>
                </a:cubicBezTo>
                <a:cubicBezTo>
                  <a:pt x="600" y="655"/>
                  <a:pt x="600" y="655"/>
                  <a:pt x="600" y="655"/>
                </a:cubicBezTo>
                <a:cubicBezTo>
                  <a:pt x="121" y="0"/>
                  <a:pt x="121" y="0"/>
                  <a:pt x="121"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64"/>
          <p:cNvSpPr>
            <a:spLocks/>
          </p:cNvSpPr>
          <p:nvPr/>
        </p:nvSpPr>
        <p:spPr bwMode="auto">
          <a:xfrm rot="18900000">
            <a:off x="4563635" y="4227238"/>
            <a:ext cx="978481" cy="1513065"/>
          </a:xfrm>
          <a:custGeom>
            <a:avLst/>
            <a:gdLst>
              <a:gd name="T0" fmla="*/ 101 w 433"/>
              <a:gd name="T1" fmla="*/ 0 h 670"/>
              <a:gd name="T2" fmla="*/ 220 w 433"/>
              <a:gd name="T3" fmla="*/ 182 h 670"/>
              <a:gd name="T4" fmla="*/ 232 w 433"/>
              <a:gd name="T5" fmla="*/ 200 h 670"/>
              <a:gd name="T6" fmla="*/ 233 w 433"/>
              <a:gd name="T7" fmla="*/ 193 h 670"/>
              <a:gd name="T8" fmla="*/ 234 w 433"/>
              <a:gd name="T9" fmla="*/ 187 h 670"/>
              <a:gd name="T10" fmla="*/ 235 w 433"/>
              <a:gd name="T11" fmla="*/ 181 h 670"/>
              <a:gd name="T12" fmla="*/ 237 w 433"/>
              <a:gd name="T13" fmla="*/ 175 h 670"/>
              <a:gd name="T14" fmla="*/ 237 w 433"/>
              <a:gd name="T15" fmla="*/ 172 h 670"/>
              <a:gd name="T16" fmla="*/ 238 w 433"/>
              <a:gd name="T17" fmla="*/ 170 h 670"/>
              <a:gd name="T18" fmla="*/ 239 w 433"/>
              <a:gd name="T19" fmla="*/ 167 h 670"/>
              <a:gd name="T20" fmla="*/ 240 w 433"/>
              <a:gd name="T21" fmla="*/ 164 h 670"/>
              <a:gd name="T22" fmla="*/ 266 w 433"/>
              <a:gd name="T23" fmla="*/ 109 h 670"/>
              <a:gd name="T24" fmla="*/ 301 w 433"/>
              <a:gd name="T25" fmla="*/ 82 h 670"/>
              <a:gd name="T26" fmla="*/ 340 w 433"/>
              <a:gd name="T27" fmla="*/ 87 h 670"/>
              <a:gd name="T28" fmla="*/ 380 w 433"/>
              <a:gd name="T29" fmla="*/ 125 h 670"/>
              <a:gd name="T30" fmla="*/ 411 w 433"/>
              <a:gd name="T31" fmla="*/ 191 h 670"/>
              <a:gd name="T32" fmla="*/ 429 w 433"/>
              <a:gd name="T33" fmla="*/ 271 h 670"/>
              <a:gd name="T34" fmla="*/ 431 w 433"/>
              <a:gd name="T35" fmla="*/ 356 h 670"/>
              <a:gd name="T36" fmla="*/ 417 w 433"/>
              <a:gd name="T37" fmla="*/ 433 h 670"/>
              <a:gd name="T38" fmla="*/ 389 w 433"/>
              <a:gd name="T39" fmla="*/ 487 h 670"/>
              <a:gd name="T40" fmla="*/ 352 w 433"/>
              <a:gd name="T41" fmla="*/ 509 h 670"/>
              <a:gd name="T42" fmla="*/ 313 w 433"/>
              <a:gd name="T43" fmla="*/ 500 h 670"/>
              <a:gd name="T44" fmla="*/ 275 w 433"/>
              <a:gd name="T45" fmla="*/ 460 h 670"/>
              <a:gd name="T46" fmla="*/ 274 w 433"/>
              <a:gd name="T47" fmla="*/ 457 h 670"/>
              <a:gd name="T48" fmla="*/ 272 w 433"/>
              <a:gd name="T49" fmla="*/ 455 h 670"/>
              <a:gd name="T50" fmla="*/ 270 w 433"/>
              <a:gd name="T51" fmla="*/ 452 h 670"/>
              <a:gd name="T52" fmla="*/ 269 w 433"/>
              <a:gd name="T53" fmla="*/ 449 h 670"/>
              <a:gd name="T54" fmla="*/ 266 w 433"/>
              <a:gd name="T55" fmla="*/ 444 h 670"/>
              <a:gd name="T56" fmla="*/ 263 w 433"/>
              <a:gd name="T57" fmla="*/ 438 h 670"/>
              <a:gd name="T58" fmla="*/ 261 w 433"/>
              <a:gd name="T59" fmla="*/ 433 h 670"/>
              <a:gd name="T60" fmla="*/ 258 w 433"/>
              <a:gd name="T61" fmla="*/ 428 h 670"/>
              <a:gd name="T62" fmla="*/ 251 w 433"/>
              <a:gd name="T63" fmla="*/ 450 h 670"/>
              <a:gd name="T64" fmla="*/ 184 w 433"/>
              <a:gd name="T65" fmla="*/ 670 h 670"/>
              <a:gd name="T66" fmla="*/ 0 w 433"/>
              <a:gd name="T67" fmla="*/ 364 h 670"/>
              <a:gd name="T68" fmla="*/ 101 w 433"/>
              <a:gd name="T6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670">
                <a:moveTo>
                  <a:pt x="101" y="0"/>
                </a:moveTo>
                <a:cubicBezTo>
                  <a:pt x="220" y="182"/>
                  <a:pt x="220" y="182"/>
                  <a:pt x="220" y="182"/>
                </a:cubicBezTo>
                <a:cubicBezTo>
                  <a:pt x="232" y="200"/>
                  <a:pt x="232" y="200"/>
                  <a:pt x="232" y="200"/>
                </a:cubicBezTo>
                <a:cubicBezTo>
                  <a:pt x="232" y="198"/>
                  <a:pt x="232" y="196"/>
                  <a:pt x="233" y="193"/>
                </a:cubicBezTo>
                <a:cubicBezTo>
                  <a:pt x="233" y="191"/>
                  <a:pt x="233" y="189"/>
                  <a:pt x="234" y="187"/>
                </a:cubicBezTo>
                <a:cubicBezTo>
                  <a:pt x="234" y="185"/>
                  <a:pt x="235" y="183"/>
                  <a:pt x="235" y="181"/>
                </a:cubicBezTo>
                <a:cubicBezTo>
                  <a:pt x="236" y="179"/>
                  <a:pt x="236" y="177"/>
                  <a:pt x="237" y="175"/>
                </a:cubicBezTo>
                <a:cubicBezTo>
                  <a:pt x="237" y="174"/>
                  <a:pt x="237" y="173"/>
                  <a:pt x="237" y="172"/>
                </a:cubicBezTo>
                <a:cubicBezTo>
                  <a:pt x="238" y="171"/>
                  <a:pt x="238" y="171"/>
                  <a:pt x="238" y="170"/>
                </a:cubicBezTo>
                <a:cubicBezTo>
                  <a:pt x="238" y="169"/>
                  <a:pt x="239" y="168"/>
                  <a:pt x="239" y="167"/>
                </a:cubicBezTo>
                <a:cubicBezTo>
                  <a:pt x="239" y="166"/>
                  <a:pt x="239" y="165"/>
                  <a:pt x="240" y="164"/>
                </a:cubicBezTo>
                <a:cubicBezTo>
                  <a:pt x="247" y="141"/>
                  <a:pt x="255" y="122"/>
                  <a:pt x="266" y="109"/>
                </a:cubicBezTo>
                <a:cubicBezTo>
                  <a:pt x="276" y="95"/>
                  <a:pt x="288" y="86"/>
                  <a:pt x="301" y="82"/>
                </a:cubicBezTo>
                <a:cubicBezTo>
                  <a:pt x="313" y="79"/>
                  <a:pt x="327" y="80"/>
                  <a:pt x="340" y="87"/>
                </a:cubicBezTo>
                <a:cubicBezTo>
                  <a:pt x="354" y="94"/>
                  <a:pt x="367" y="106"/>
                  <a:pt x="380" y="125"/>
                </a:cubicBezTo>
                <a:cubicBezTo>
                  <a:pt x="392" y="143"/>
                  <a:pt x="403" y="166"/>
                  <a:pt x="411" y="191"/>
                </a:cubicBezTo>
                <a:cubicBezTo>
                  <a:pt x="419" y="216"/>
                  <a:pt x="425" y="243"/>
                  <a:pt x="429" y="271"/>
                </a:cubicBezTo>
                <a:cubicBezTo>
                  <a:pt x="432" y="299"/>
                  <a:pt x="433" y="328"/>
                  <a:pt x="431" y="356"/>
                </a:cubicBezTo>
                <a:cubicBezTo>
                  <a:pt x="429" y="383"/>
                  <a:pt x="425" y="409"/>
                  <a:pt x="417" y="433"/>
                </a:cubicBezTo>
                <a:cubicBezTo>
                  <a:pt x="409" y="456"/>
                  <a:pt x="400" y="474"/>
                  <a:pt x="389" y="487"/>
                </a:cubicBezTo>
                <a:cubicBezTo>
                  <a:pt x="378" y="500"/>
                  <a:pt x="365" y="507"/>
                  <a:pt x="352" y="509"/>
                </a:cubicBezTo>
                <a:cubicBezTo>
                  <a:pt x="339" y="512"/>
                  <a:pt x="326" y="509"/>
                  <a:pt x="313" y="500"/>
                </a:cubicBezTo>
                <a:cubicBezTo>
                  <a:pt x="300" y="492"/>
                  <a:pt x="287" y="479"/>
                  <a:pt x="275" y="460"/>
                </a:cubicBezTo>
                <a:cubicBezTo>
                  <a:pt x="275" y="459"/>
                  <a:pt x="274" y="458"/>
                  <a:pt x="274" y="457"/>
                </a:cubicBezTo>
                <a:cubicBezTo>
                  <a:pt x="273" y="456"/>
                  <a:pt x="272" y="455"/>
                  <a:pt x="272" y="455"/>
                </a:cubicBezTo>
                <a:cubicBezTo>
                  <a:pt x="271" y="454"/>
                  <a:pt x="271" y="453"/>
                  <a:pt x="270" y="452"/>
                </a:cubicBezTo>
                <a:cubicBezTo>
                  <a:pt x="270" y="451"/>
                  <a:pt x="269" y="450"/>
                  <a:pt x="269" y="449"/>
                </a:cubicBezTo>
                <a:cubicBezTo>
                  <a:pt x="268" y="447"/>
                  <a:pt x="267" y="445"/>
                  <a:pt x="266" y="444"/>
                </a:cubicBezTo>
                <a:cubicBezTo>
                  <a:pt x="265" y="442"/>
                  <a:pt x="264" y="440"/>
                  <a:pt x="263" y="438"/>
                </a:cubicBezTo>
                <a:cubicBezTo>
                  <a:pt x="262" y="437"/>
                  <a:pt x="261" y="435"/>
                  <a:pt x="261" y="433"/>
                </a:cubicBezTo>
                <a:cubicBezTo>
                  <a:pt x="260" y="431"/>
                  <a:pt x="259" y="429"/>
                  <a:pt x="258" y="428"/>
                </a:cubicBezTo>
                <a:cubicBezTo>
                  <a:pt x="251" y="450"/>
                  <a:pt x="251" y="450"/>
                  <a:pt x="251" y="450"/>
                </a:cubicBezTo>
                <a:cubicBezTo>
                  <a:pt x="184" y="670"/>
                  <a:pt x="184" y="670"/>
                  <a:pt x="184" y="670"/>
                </a:cubicBezTo>
                <a:cubicBezTo>
                  <a:pt x="0" y="364"/>
                  <a:pt x="0" y="364"/>
                  <a:pt x="0" y="364"/>
                </a:cubicBezTo>
                <a:lnTo>
                  <a:pt x="101" y="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5" name="Freeform 66"/>
          <p:cNvSpPr>
            <a:spLocks/>
          </p:cNvSpPr>
          <p:nvPr/>
        </p:nvSpPr>
        <p:spPr bwMode="auto">
          <a:xfrm rot="18900000">
            <a:off x="3966242" y="2166292"/>
            <a:ext cx="3171231" cy="1497791"/>
          </a:xfrm>
          <a:custGeom>
            <a:avLst/>
            <a:gdLst>
              <a:gd name="T0" fmla="*/ 455 w 1404"/>
              <a:gd name="T1" fmla="*/ 0 h 663"/>
              <a:gd name="T2" fmla="*/ 0 w 1404"/>
              <a:gd name="T3" fmla="*/ 8 h 663"/>
              <a:gd name="T4" fmla="*/ 479 w 1404"/>
              <a:gd name="T5" fmla="*/ 663 h 663"/>
              <a:gd name="T6" fmla="*/ 1404 w 1404"/>
              <a:gd name="T7" fmla="*/ 587 h 663"/>
              <a:gd name="T8" fmla="*/ 1120 w 1404"/>
              <a:gd name="T9" fmla="*/ 269 h 663"/>
              <a:gd name="T10" fmla="*/ 876 w 1404"/>
              <a:gd name="T11" fmla="*/ 280 h 663"/>
              <a:gd name="T12" fmla="*/ 877 w 1404"/>
              <a:gd name="T13" fmla="*/ 282 h 663"/>
              <a:gd name="T14" fmla="*/ 879 w 1404"/>
              <a:gd name="T15" fmla="*/ 284 h 663"/>
              <a:gd name="T16" fmla="*/ 881 w 1404"/>
              <a:gd name="T17" fmla="*/ 286 h 663"/>
              <a:gd name="T18" fmla="*/ 883 w 1404"/>
              <a:gd name="T19" fmla="*/ 289 h 663"/>
              <a:gd name="T20" fmla="*/ 913 w 1404"/>
              <a:gd name="T21" fmla="*/ 344 h 663"/>
              <a:gd name="T22" fmla="*/ 909 w 1404"/>
              <a:gd name="T23" fmla="*/ 391 h 663"/>
              <a:gd name="T24" fmla="*/ 871 w 1404"/>
              <a:gd name="T25" fmla="*/ 426 h 663"/>
              <a:gd name="T26" fmla="*/ 801 w 1404"/>
              <a:gd name="T27" fmla="*/ 443 h 663"/>
              <a:gd name="T28" fmla="*/ 710 w 1404"/>
              <a:gd name="T29" fmla="*/ 436 h 663"/>
              <a:gd name="T30" fmla="*/ 618 w 1404"/>
              <a:gd name="T31" fmla="*/ 408 h 663"/>
              <a:gd name="T32" fmla="*/ 536 w 1404"/>
              <a:gd name="T33" fmla="*/ 364 h 663"/>
              <a:gd name="T34" fmla="*/ 475 w 1404"/>
              <a:gd name="T35" fmla="*/ 308 h 663"/>
              <a:gd name="T36" fmla="*/ 448 w 1404"/>
              <a:gd name="T37" fmla="*/ 251 h 663"/>
              <a:gd name="T38" fmla="*/ 458 w 1404"/>
              <a:gd name="T39" fmla="*/ 205 h 663"/>
              <a:gd name="T40" fmla="*/ 500 w 1404"/>
              <a:gd name="T41" fmla="*/ 173 h 663"/>
              <a:gd name="T42" fmla="*/ 571 w 1404"/>
              <a:gd name="T43" fmla="*/ 160 h 663"/>
              <a:gd name="T44" fmla="*/ 574 w 1404"/>
              <a:gd name="T45" fmla="*/ 160 h 663"/>
              <a:gd name="T46" fmla="*/ 578 w 1404"/>
              <a:gd name="T47" fmla="*/ 160 h 663"/>
              <a:gd name="T48" fmla="*/ 582 w 1404"/>
              <a:gd name="T49" fmla="*/ 160 h 663"/>
              <a:gd name="T50" fmla="*/ 585 w 1404"/>
              <a:gd name="T51" fmla="*/ 160 h 663"/>
              <a:gd name="T52" fmla="*/ 455 w 1404"/>
              <a:gd name="T5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4" h="663">
                <a:moveTo>
                  <a:pt x="455" y="0"/>
                </a:moveTo>
                <a:cubicBezTo>
                  <a:pt x="0" y="8"/>
                  <a:pt x="0" y="8"/>
                  <a:pt x="0" y="8"/>
                </a:cubicBezTo>
                <a:cubicBezTo>
                  <a:pt x="479" y="663"/>
                  <a:pt x="479" y="663"/>
                  <a:pt x="479" y="663"/>
                </a:cubicBezTo>
                <a:cubicBezTo>
                  <a:pt x="1404" y="587"/>
                  <a:pt x="1404" y="587"/>
                  <a:pt x="1404" y="587"/>
                </a:cubicBezTo>
                <a:cubicBezTo>
                  <a:pt x="1120" y="269"/>
                  <a:pt x="1120" y="269"/>
                  <a:pt x="1120" y="269"/>
                </a:cubicBezTo>
                <a:cubicBezTo>
                  <a:pt x="876" y="280"/>
                  <a:pt x="876" y="280"/>
                  <a:pt x="876" y="280"/>
                </a:cubicBezTo>
                <a:cubicBezTo>
                  <a:pt x="876" y="281"/>
                  <a:pt x="877" y="282"/>
                  <a:pt x="877" y="282"/>
                </a:cubicBezTo>
                <a:cubicBezTo>
                  <a:pt x="878" y="283"/>
                  <a:pt x="879" y="284"/>
                  <a:pt x="879" y="284"/>
                </a:cubicBezTo>
                <a:cubicBezTo>
                  <a:pt x="880" y="285"/>
                  <a:pt x="881" y="286"/>
                  <a:pt x="881" y="286"/>
                </a:cubicBezTo>
                <a:cubicBezTo>
                  <a:pt x="882" y="287"/>
                  <a:pt x="882" y="288"/>
                  <a:pt x="883" y="289"/>
                </a:cubicBezTo>
                <a:cubicBezTo>
                  <a:pt x="899" y="308"/>
                  <a:pt x="909" y="326"/>
                  <a:pt x="913" y="344"/>
                </a:cubicBezTo>
                <a:cubicBezTo>
                  <a:pt x="918" y="361"/>
                  <a:pt x="916" y="377"/>
                  <a:pt x="909" y="391"/>
                </a:cubicBezTo>
                <a:cubicBezTo>
                  <a:pt x="902" y="405"/>
                  <a:pt x="889" y="417"/>
                  <a:pt x="871" y="426"/>
                </a:cubicBezTo>
                <a:cubicBezTo>
                  <a:pt x="853" y="435"/>
                  <a:pt x="829" y="441"/>
                  <a:pt x="801" y="443"/>
                </a:cubicBezTo>
                <a:cubicBezTo>
                  <a:pt x="772" y="445"/>
                  <a:pt x="741" y="442"/>
                  <a:pt x="710" y="436"/>
                </a:cubicBezTo>
                <a:cubicBezTo>
                  <a:pt x="679" y="430"/>
                  <a:pt x="648" y="420"/>
                  <a:pt x="618" y="408"/>
                </a:cubicBezTo>
                <a:cubicBezTo>
                  <a:pt x="588" y="396"/>
                  <a:pt x="560" y="381"/>
                  <a:pt x="536" y="364"/>
                </a:cubicBezTo>
                <a:cubicBezTo>
                  <a:pt x="511" y="347"/>
                  <a:pt x="490" y="328"/>
                  <a:pt x="475" y="308"/>
                </a:cubicBezTo>
                <a:cubicBezTo>
                  <a:pt x="459" y="288"/>
                  <a:pt x="451" y="269"/>
                  <a:pt x="448" y="251"/>
                </a:cubicBezTo>
                <a:cubicBezTo>
                  <a:pt x="446" y="234"/>
                  <a:pt x="449" y="219"/>
                  <a:pt x="458" y="205"/>
                </a:cubicBezTo>
                <a:cubicBezTo>
                  <a:pt x="467" y="192"/>
                  <a:pt x="481" y="181"/>
                  <a:pt x="500" y="173"/>
                </a:cubicBezTo>
                <a:cubicBezTo>
                  <a:pt x="519" y="166"/>
                  <a:pt x="543" y="161"/>
                  <a:pt x="571" y="160"/>
                </a:cubicBezTo>
                <a:cubicBezTo>
                  <a:pt x="572" y="160"/>
                  <a:pt x="573" y="160"/>
                  <a:pt x="574" y="160"/>
                </a:cubicBezTo>
                <a:cubicBezTo>
                  <a:pt x="576" y="160"/>
                  <a:pt x="577" y="160"/>
                  <a:pt x="578" y="160"/>
                </a:cubicBezTo>
                <a:cubicBezTo>
                  <a:pt x="579" y="160"/>
                  <a:pt x="580" y="160"/>
                  <a:pt x="582" y="160"/>
                </a:cubicBezTo>
                <a:cubicBezTo>
                  <a:pt x="583" y="160"/>
                  <a:pt x="584" y="160"/>
                  <a:pt x="585" y="160"/>
                </a:cubicBezTo>
                <a:cubicBezTo>
                  <a:pt x="455" y="0"/>
                  <a:pt x="455" y="0"/>
                  <a:pt x="455"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7"/>
          <p:cNvSpPr>
            <a:spLocks/>
          </p:cNvSpPr>
          <p:nvPr/>
        </p:nvSpPr>
        <p:spPr bwMode="auto">
          <a:xfrm rot="18900000">
            <a:off x="4699405" y="1918856"/>
            <a:ext cx="1425240" cy="980390"/>
          </a:xfrm>
          <a:custGeom>
            <a:avLst/>
            <a:gdLst>
              <a:gd name="T0" fmla="*/ 399 w 631"/>
              <a:gd name="T1" fmla="*/ 0 h 434"/>
              <a:gd name="T2" fmla="*/ 4 w 631"/>
              <a:gd name="T3" fmla="*/ 7 h 434"/>
              <a:gd name="T4" fmla="*/ 137 w 631"/>
              <a:gd name="T5" fmla="*/ 168 h 434"/>
              <a:gd name="T6" fmla="*/ 150 w 631"/>
              <a:gd name="T7" fmla="*/ 184 h 434"/>
              <a:gd name="T8" fmla="*/ 143 w 631"/>
              <a:gd name="T9" fmla="*/ 184 h 434"/>
              <a:gd name="T10" fmla="*/ 137 w 631"/>
              <a:gd name="T11" fmla="*/ 183 h 434"/>
              <a:gd name="T12" fmla="*/ 131 w 631"/>
              <a:gd name="T13" fmla="*/ 183 h 434"/>
              <a:gd name="T14" fmla="*/ 124 w 631"/>
              <a:gd name="T15" fmla="*/ 183 h 434"/>
              <a:gd name="T16" fmla="*/ 121 w 631"/>
              <a:gd name="T17" fmla="*/ 183 h 434"/>
              <a:gd name="T18" fmla="*/ 117 w 631"/>
              <a:gd name="T19" fmla="*/ 183 h 434"/>
              <a:gd name="T20" fmla="*/ 113 w 631"/>
              <a:gd name="T21" fmla="*/ 183 h 434"/>
              <a:gd name="T22" fmla="*/ 110 w 631"/>
              <a:gd name="T23" fmla="*/ 183 h 434"/>
              <a:gd name="T24" fmla="*/ 48 w 631"/>
              <a:gd name="T25" fmla="*/ 195 h 434"/>
              <a:gd name="T26" fmla="*/ 11 w 631"/>
              <a:gd name="T27" fmla="*/ 223 h 434"/>
              <a:gd name="T28" fmla="*/ 2 w 631"/>
              <a:gd name="T29" fmla="*/ 264 h 434"/>
              <a:gd name="T30" fmla="*/ 26 w 631"/>
              <a:gd name="T31" fmla="*/ 314 h 434"/>
              <a:gd name="T32" fmla="*/ 79 w 631"/>
              <a:gd name="T33" fmla="*/ 363 h 434"/>
              <a:gd name="T34" fmla="*/ 152 w 631"/>
              <a:gd name="T35" fmla="*/ 402 h 434"/>
              <a:gd name="T36" fmla="*/ 233 w 631"/>
              <a:gd name="T37" fmla="*/ 426 h 434"/>
              <a:gd name="T38" fmla="*/ 313 w 631"/>
              <a:gd name="T39" fmla="*/ 432 h 434"/>
              <a:gd name="T40" fmla="*/ 375 w 631"/>
              <a:gd name="T41" fmla="*/ 418 h 434"/>
              <a:gd name="T42" fmla="*/ 408 w 631"/>
              <a:gd name="T43" fmla="*/ 387 h 434"/>
              <a:gd name="T44" fmla="*/ 413 w 631"/>
              <a:gd name="T45" fmla="*/ 345 h 434"/>
              <a:gd name="T46" fmla="*/ 386 w 631"/>
              <a:gd name="T47" fmla="*/ 297 h 434"/>
              <a:gd name="T48" fmla="*/ 384 w 631"/>
              <a:gd name="T49" fmla="*/ 295 h 434"/>
              <a:gd name="T50" fmla="*/ 382 w 631"/>
              <a:gd name="T51" fmla="*/ 293 h 434"/>
              <a:gd name="T52" fmla="*/ 380 w 631"/>
              <a:gd name="T53" fmla="*/ 291 h 434"/>
              <a:gd name="T54" fmla="*/ 379 w 631"/>
              <a:gd name="T55" fmla="*/ 289 h 434"/>
              <a:gd name="T56" fmla="*/ 375 w 631"/>
              <a:gd name="T57" fmla="*/ 284 h 434"/>
              <a:gd name="T58" fmla="*/ 370 w 631"/>
              <a:gd name="T59" fmla="*/ 280 h 434"/>
              <a:gd name="T60" fmla="*/ 366 w 631"/>
              <a:gd name="T61" fmla="*/ 276 h 434"/>
              <a:gd name="T62" fmla="*/ 362 w 631"/>
              <a:gd name="T63" fmla="*/ 272 h 434"/>
              <a:gd name="T64" fmla="*/ 385 w 631"/>
              <a:gd name="T65" fmla="*/ 271 h 434"/>
              <a:gd name="T66" fmla="*/ 631 w 631"/>
              <a:gd name="T67" fmla="*/ 260 h 434"/>
              <a:gd name="T68" fmla="*/ 399 w 631"/>
              <a:gd name="T69"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1" h="434">
                <a:moveTo>
                  <a:pt x="399" y="0"/>
                </a:moveTo>
                <a:cubicBezTo>
                  <a:pt x="4" y="7"/>
                  <a:pt x="4" y="7"/>
                  <a:pt x="4" y="7"/>
                </a:cubicBezTo>
                <a:cubicBezTo>
                  <a:pt x="137" y="168"/>
                  <a:pt x="137" y="168"/>
                  <a:pt x="137" y="168"/>
                </a:cubicBezTo>
                <a:cubicBezTo>
                  <a:pt x="150" y="184"/>
                  <a:pt x="150" y="184"/>
                  <a:pt x="150" y="184"/>
                </a:cubicBezTo>
                <a:cubicBezTo>
                  <a:pt x="148" y="184"/>
                  <a:pt x="145" y="184"/>
                  <a:pt x="143" y="184"/>
                </a:cubicBezTo>
                <a:cubicBezTo>
                  <a:pt x="141" y="184"/>
                  <a:pt x="139" y="184"/>
                  <a:pt x="137" y="183"/>
                </a:cubicBezTo>
                <a:cubicBezTo>
                  <a:pt x="135" y="183"/>
                  <a:pt x="133" y="183"/>
                  <a:pt x="131" y="183"/>
                </a:cubicBezTo>
                <a:cubicBezTo>
                  <a:pt x="128" y="183"/>
                  <a:pt x="126" y="183"/>
                  <a:pt x="124" y="183"/>
                </a:cubicBezTo>
                <a:cubicBezTo>
                  <a:pt x="123" y="183"/>
                  <a:pt x="122" y="183"/>
                  <a:pt x="121" y="183"/>
                </a:cubicBezTo>
                <a:cubicBezTo>
                  <a:pt x="119" y="183"/>
                  <a:pt x="118" y="183"/>
                  <a:pt x="117" y="183"/>
                </a:cubicBezTo>
                <a:cubicBezTo>
                  <a:pt x="116" y="183"/>
                  <a:pt x="115" y="183"/>
                  <a:pt x="113" y="183"/>
                </a:cubicBezTo>
                <a:cubicBezTo>
                  <a:pt x="112" y="183"/>
                  <a:pt x="111" y="183"/>
                  <a:pt x="110" y="183"/>
                </a:cubicBezTo>
                <a:cubicBezTo>
                  <a:pt x="85" y="184"/>
                  <a:pt x="64" y="188"/>
                  <a:pt x="48" y="195"/>
                </a:cubicBezTo>
                <a:cubicBezTo>
                  <a:pt x="31" y="202"/>
                  <a:pt x="18" y="211"/>
                  <a:pt x="11" y="223"/>
                </a:cubicBezTo>
                <a:cubicBezTo>
                  <a:pt x="3" y="235"/>
                  <a:pt x="0" y="249"/>
                  <a:pt x="2" y="264"/>
                </a:cubicBezTo>
                <a:cubicBezTo>
                  <a:pt x="4" y="279"/>
                  <a:pt x="12" y="296"/>
                  <a:pt x="26" y="314"/>
                </a:cubicBezTo>
                <a:cubicBezTo>
                  <a:pt x="39" y="331"/>
                  <a:pt x="58" y="348"/>
                  <a:pt x="79" y="363"/>
                </a:cubicBezTo>
                <a:cubicBezTo>
                  <a:pt x="101" y="378"/>
                  <a:pt x="126" y="391"/>
                  <a:pt x="152" y="402"/>
                </a:cubicBezTo>
                <a:cubicBezTo>
                  <a:pt x="178" y="413"/>
                  <a:pt x="206" y="421"/>
                  <a:pt x="233" y="426"/>
                </a:cubicBezTo>
                <a:cubicBezTo>
                  <a:pt x="260" y="432"/>
                  <a:pt x="287" y="434"/>
                  <a:pt x="313" y="432"/>
                </a:cubicBezTo>
                <a:cubicBezTo>
                  <a:pt x="338" y="431"/>
                  <a:pt x="358" y="426"/>
                  <a:pt x="375" y="418"/>
                </a:cubicBezTo>
                <a:cubicBezTo>
                  <a:pt x="391" y="410"/>
                  <a:pt x="402" y="400"/>
                  <a:pt x="408" y="387"/>
                </a:cubicBezTo>
                <a:cubicBezTo>
                  <a:pt x="415" y="375"/>
                  <a:pt x="416" y="361"/>
                  <a:pt x="413" y="345"/>
                </a:cubicBezTo>
                <a:cubicBezTo>
                  <a:pt x="409" y="330"/>
                  <a:pt x="400" y="314"/>
                  <a:pt x="386" y="297"/>
                </a:cubicBezTo>
                <a:cubicBezTo>
                  <a:pt x="385" y="296"/>
                  <a:pt x="385" y="295"/>
                  <a:pt x="384" y="295"/>
                </a:cubicBezTo>
                <a:cubicBezTo>
                  <a:pt x="383" y="294"/>
                  <a:pt x="383" y="293"/>
                  <a:pt x="382" y="293"/>
                </a:cubicBezTo>
                <a:cubicBezTo>
                  <a:pt x="382" y="292"/>
                  <a:pt x="381" y="291"/>
                  <a:pt x="380" y="291"/>
                </a:cubicBezTo>
                <a:cubicBezTo>
                  <a:pt x="380" y="290"/>
                  <a:pt x="379" y="289"/>
                  <a:pt x="379" y="289"/>
                </a:cubicBezTo>
                <a:cubicBezTo>
                  <a:pt x="377" y="287"/>
                  <a:pt x="376" y="286"/>
                  <a:pt x="375" y="284"/>
                </a:cubicBezTo>
                <a:cubicBezTo>
                  <a:pt x="373" y="283"/>
                  <a:pt x="372" y="282"/>
                  <a:pt x="370" y="280"/>
                </a:cubicBezTo>
                <a:cubicBezTo>
                  <a:pt x="369" y="279"/>
                  <a:pt x="368" y="278"/>
                  <a:pt x="366" y="276"/>
                </a:cubicBezTo>
                <a:cubicBezTo>
                  <a:pt x="365" y="275"/>
                  <a:pt x="363" y="274"/>
                  <a:pt x="362" y="272"/>
                </a:cubicBezTo>
                <a:cubicBezTo>
                  <a:pt x="385" y="271"/>
                  <a:pt x="385" y="271"/>
                  <a:pt x="385" y="271"/>
                </a:cubicBezTo>
                <a:cubicBezTo>
                  <a:pt x="631" y="260"/>
                  <a:pt x="631" y="260"/>
                  <a:pt x="631" y="260"/>
                </a:cubicBezTo>
                <a:cubicBezTo>
                  <a:pt x="399" y="0"/>
                  <a:pt x="399" y="0"/>
                  <a:pt x="3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9"/>
          <p:cNvSpPr>
            <a:spLocks/>
          </p:cNvSpPr>
          <p:nvPr/>
        </p:nvSpPr>
        <p:spPr bwMode="auto">
          <a:xfrm rot="18900000">
            <a:off x="5465964" y="2871046"/>
            <a:ext cx="2759793" cy="2094425"/>
          </a:xfrm>
          <a:custGeom>
            <a:avLst/>
            <a:gdLst>
              <a:gd name="T0" fmla="*/ 1222 w 1222"/>
              <a:gd name="T1" fmla="*/ 0 h 927"/>
              <a:gd name="T2" fmla="*/ 1037 w 1222"/>
              <a:gd name="T3" fmla="*/ 412 h 927"/>
              <a:gd name="T4" fmla="*/ 804 w 1222"/>
              <a:gd name="T5" fmla="*/ 441 h 927"/>
              <a:gd name="T6" fmla="*/ 806 w 1222"/>
              <a:gd name="T7" fmla="*/ 437 h 927"/>
              <a:gd name="T8" fmla="*/ 808 w 1222"/>
              <a:gd name="T9" fmla="*/ 434 h 927"/>
              <a:gd name="T10" fmla="*/ 809 w 1222"/>
              <a:gd name="T11" fmla="*/ 431 h 927"/>
              <a:gd name="T12" fmla="*/ 810 w 1222"/>
              <a:gd name="T13" fmla="*/ 428 h 927"/>
              <a:gd name="T14" fmla="*/ 825 w 1222"/>
              <a:gd name="T15" fmla="*/ 358 h 927"/>
              <a:gd name="T16" fmla="*/ 808 w 1222"/>
              <a:gd name="T17" fmla="*/ 303 h 927"/>
              <a:gd name="T18" fmla="*/ 761 w 1222"/>
              <a:gd name="T19" fmla="*/ 269 h 927"/>
              <a:gd name="T20" fmla="*/ 687 w 1222"/>
              <a:gd name="T21" fmla="*/ 262 h 927"/>
              <a:gd name="T22" fmla="*/ 601 w 1222"/>
              <a:gd name="T23" fmla="*/ 286 h 927"/>
              <a:gd name="T24" fmla="*/ 518 w 1222"/>
              <a:gd name="T25" fmla="*/ 335 h 927"/>
              <a:gd name="T26" fmla="*/ 449 w 1222"/>
              <a:gd name="T27" fmla="*/ 401 h 927"/>
              <a:gd name="T28" fmla="*/ 404 w 1222"/>
              <a:gd name="T29" fmla="*/ 477 h 927"/>
              <a:gd name="T30" fmla="*/ 393 w 1222"/>
              <a:gd name="T31" fmla="*/ 548 h 927"/>
              <a:gd name="T32" fmla="*/ 415 w 1222"/>
              <a:gd name="T33" fmla="*/ 601 h 927"/>
              <a:gd name="T34" fmla="*/ 465 w 1222"/>
              <a:gd name="T35" fmla="*/ 631 h 927"/>
              <a:gd name="T36" fmla="*/ 538 w 1222"/>
              <a:gd name="T37" fmla="*/ 634 h 927"/>
              <a:gd name="T38" fmla="*/ 541 w 1222"/>
              <a:gd name="T39" fmla="*/ 634 h 927"/>
              <a:gd name="T40" fmla="*/ 544 w 1222"/>
              <a:gd name="T41" fmla="*/ 633 h 927"/>
              <a:gd name="T42" fmla="*/ 547 w 1222"/>
              <a:gd name="T43" fmla="*/ 633 h 927"/>
              <a:gd name="T44" fmla="*/ 550 w 1222"/>
              <a:gd name="T45" fmla="*/ 632 h 927"/>
              <a:gd name="T46" fmla="*/ 461 w 1222"/>
              <a:gd name="T47" fmla="*/ 853 h 927"/>
              <a:gd name="T48" fmla="*/ 0 w 1222"/>
              <a:gd name="T49" fmla="*/ 927 h 927"/>
              <a:gd name="T50" fmla="*/ 297 w 1222"/>
              <a:gd name="T51" fmla="*/ 76 h 927"/>
              <a:gd name="T52" fmla="*/ 1222 w 1222"/>
              <a:gd name="T53"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927">
                <a:moveTo>
                  <a:pt x="1222" y="0"/>
                </a:moveTo>
                <a:cubicBezTo>
                  <a:pt x="1037" y="412"/>
                  <a:pt x="1037" y="412"/>
                  <a:pt x="1037" y="412"/>
                </a:cubicBezTo>
                <a:cubicBezTo>
                  <a:pt x="804" y="441"/>
                  <a:pt x="804" y="441"/>
                  <a:pt x="804" y="441"/>
                </a:cubicBezTo>
                <a:cubicBezTo>
                  <a:pt x="805" y="440"/>
                  <a:pt x="805" y="439"/>
                  <a:pt x="806" y="437"/>
                </a:cubicBezTo>
                <a:cubicBezTo>
                  <a:pt x="807" y="436"/>
                  <a:pt x="807" y="435"/>
                  <a:pt x="808" y="434"/>
                </a:cubicBezTo>
                <a:cubicBezTo>
                  <a:pt x="808" y="433"/>
                  <a:pt x="809" y="432"/>
                  <a:pt x="809" y="431"/>
                </a:cubicBezTo>
                <a:cubicBezTo>
                  <a:pt x="810" y="430"/>
                  <a:pt x="810" y="429"/>
                  <a:pt x="810" y="428"/>
                </a:cubicBezTo>
                <a:cubicBezTo>
                  <a:pt x="821" y="402"/>
                  <a:pt x="826" y="379"/>
                  <a:pt x="825" y="358"/>
                </a:cubicBezTo>
                <a:cubicBezTo>
                  <a:pt x="825" y="337"/>
                  <a:pt x="819" y="318"/>
                  <a:pt x="808" y="303"/>
                </a:cubicBezTo>
                <a:cubicBezTo>
                  <a:pt x="797" y="288"/>
                  <a:pt x="781" y="276"/>
                  <a:pt x="761" y="269"/>
                </a:cubicBezTo>
                <a:cubicBezTo>
                  <a:pt x="740" y="262"/>
                  <a:pt x="716" y="259"/>
                  <a:pt x="687" y="262"/>
                </a:cubicBezTo>
                <a:cubicBezTo>
                  <a:pt x="659" y="265"/>
                  <a:pt x="630" y="273"/>
                  <a:pt x="601" y="286"/>
                </a:cubicBezTo>
                <a:cubicBezTo>
                  <a:pt x="572" y="298"/>
                  <a:pt x="544" y="315"/>
                  <a:pt x="518" y="335"/>
                </a:cubicBezTo>
                <a:cubicBezTo>
                  <a:pt x="492" y="354"/>
                  <a:pt x="468" y="377"/>
                  <a:pt x="449" y="401"/>
                </a:cubicBezTo>
                <a:cubicBezTo>
                  <a:pt x="429" y="425"/>
                  <a:pt x="414" y="451"/>
                  <a:pt x="404" y="477"/>
                </a:cubicBezTo>
                <a:cubicBezTo>
                  <a:pt x="394" y="503"/>
                  <a:pt x="391" y="527"/>
                  <a:pt x="393" y="548"/>
                </a:cubicBezTo>
                <a:cubicBezTo>
                  <a:pt x="395" y="569"/>
                  <a:pt x="403" y="587"/>
                  <a:pt x="415" y="601"/>
                </a:cubicBezTo>
                <a:cubicBezTo>
                  <a:pt x="428" y="615"/>
                  <a:pt x="445" y="625"/>
                  <a:pt x="465" y="631"/>
                </a:cubicBezTo>
                <a:cubicBezTo>
                  <a:pt x="486" y="637"/>
                  <a:pt x="511" y="638"/>
                  <a:pt x="538" y="634"/>
                </a:cubicBezTo>
                <a:cubicBezTo>
                  <a:pt x="539" y="634"/>
                  <a:pt x="540" y="634"/>
                  <a:pt x="541" y="634"/>
                </a:cubicBezTo>
                <a:cubicBezTo>
                  <a:pt x="542" y="633"/>
                  <a:pt x="543" y="633"/>
                  <a:pt x="544" y="633"/>
                </a:cubicBezTo>
                <a:cubicBezTo>
                  <a:pt x="545" y="633"/>
                  <a:pt x="546" y="633"/>
                  <a:pt x="547" y="633"/>
                </a:cubicBezTo>
                <a:cubicBezTo>
                  <a:pt x="548" y="632"/>
                  <a:pt x="549" y="632"/>
                  <a:pt x="550" y="632"/>
                </a:cubicBezTo>
                <a:cubicBezTo>
                  <a:pt x="461" y="853"/>
                  <a:pt x="461" y="853"/>
                  <a:pt x="461" y="853"/>
                </a:cubicBezTo>
                <a:cubicBezTo>
                  <a:pt x="0" y="927"/>
                  <a:pt x="0" y="927"/>
                  <a:pt x="0" y="927"/>
                </a:cubicBezTo>
                <a:cubicBezTo>
                  <a:pt x="297" y="76"/>
                  <a:pt x="297" y="76"/>
                  <a:pt x="297" y="76"/>
                </a:cubicBezTo>
                <a:lnTo>
                  <a:pt x="122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70"/>
          <p:cNvSpPr>
            <a:spLocks/>
          </p:cNvSpPr>
          <p:nvPr/>
        </p:nvSpPr>
        <p:spPr bwMode="auto">
          <a:xfrm rot="18900000">
            <a:off x="6795102" y="3363644"/>
            <a:ext cx="1380373" cy="1283002"/>
          </a:xfrm>
          <a:custGeom>
            <a:avLst/>
            <a:gdLst>
              <a:gd name="T0" fmla="*/ 261 w 611"/>
              <a:gd name="T1" fmla="*/ 3 h 568"/>
              <a:gd name="T2" fmla="*/ 185 w 611"/>
              <a:gd name="T3" fmla="*/ 24 h 568"/>
              <a:gd name="T4" fmla="*/ 112 w 611"/>
              <a:gd name="T5" fmla="*/ 67 h 568"/>
              <a:gd name="T6" fmla="*/ 51 w 611"/>
              <a:gd name="T7" fmla="*/ 125 h 568"/>
              <a:gd name="T8" fmla="*/ 12 w 611"/>
              <a:gd name="T9" fmla="*/ 192 h 568"/>
              <a:gd name="T10" fmla="*/ 2 w 611"/>
              <a:gd name="T11" fmla="*/ 255 h 568"/>
              <a:gd name="T12" fmla="*/ 21 w 611"/>
              <a:gd name="T13" fmla="*/ 301 h 568"/>
              <a:gd name="T14" fmla="*/ 65 w 611"/>
              <a:gd name="T15" fmla="*/ 328 h 568"/>
              <a:gd name="T16" fmla="*/ 130 w 611"/>
              <a:gd name="T17" fmla="*/ 331 h 568"/>
              <a:gd name="T18" fmla="*/ 133 w 611"/>
              <a:gd name="T19" fmla="*/ 331 h 568"/>
              <a:gd name="T20" fmla="*/ 136 w 611"/>
              <a:gd name="T21" fmla="*/ 330 h 568"/>
              <a:gd name="T22" fmla="*/ 139 w 611"/>
              <a:gd name="T23" fmla="*/ 330 h 568"/>
              <a:gd name="T24" fmla="*/ 142 w 611"/>
              <a:gd name="T25" fmla="*/ 329 h 568"/>
              <a:gd name="T26" fmla="*/ 148 w 611"/>
              <a:gd name="T27" fmla="*/ 328 h 568"/>
              <a:gd name="T28" fmla="*/ 154 w 611"/>
              <a:gd name="T29" fmla="*/ 326 h 568"/>
              <a:gd name="T30" fmla="*/ 160 w 611"/>
              <a:gd name="T31" fmla="*/ 325 h 568"/>
              <a:gd name="T32" fmla="*/ 166 w 611"/>
              <a:gd name="T33" fmla="*/ 323 h 568"/>
              <a:gd name="T34" fmla="*/ 158 w 611"/>
              <a:gd name="T35" fmla="*/ 344 h 568"/>
              <a:gd name="T36" fmla="*/ 67 w 611"/>
              <a:gd name="T37" fmla="*/ 568 h 568"/>
              <a:gd name="T38" fmla="*/ 452 w 611"/>
              <a:gd name="T39" fmla="*/ 506 h 568"/>
              <a:gd name="T40" fmla="*/ 611 w 611"/>
              <a:gd name="T41" fmla="*/ 151 h 568"/>
              <a:gd name="T42" fmla="*/ 375 w 611"/>
              <a:gd name="T43" fmla="*/ 180 h 568"/>
              <a:gd name="T44" fmla="*/ 352 w 611"/>
              <a:gd name="T45" fmla="*/ 183 h 568"/>
              <a:gd name="T46" fmla="*/ 355 w 611"/>
              <a:gd name="T47" fmla="*/ 178 h 568"/>
              <a:gd name="T48" fmla="*/ 359 w 611"/>
              <a:gd name="T49" fmla="*/ 173 h 568"/>
              <a:gd name="T50" fmla="*/ 362 w 611"/>
              <a:gd name="T51" fmla="*/ 167 h 568"/>
              <a:gd name="T52" fmla="*/ 364 w 611"/>
              <a:gd name="T53" fmla="*/ 162 h 568"/>
              <a:gd name="T54" fmla="*/ 366 w 611"/>
              <a:gd name="T55" fmla="*/ 158 h 568"/>
              <a:gd name="T56" fmla="*/ 368 w 611"/>
              <a:gd name="T57" fmla="*/ 155 h 568"/>
              <a:gd name="T58" fmla="*/ 369 w 611"/>
              <a:gd name="T59" fmla="*/ 152 h 568"/>
              <a:gd name="T60" fmla="*/ 370 w 611"/>
              <a:gd name="T61" fmla="*/ 149 h 568"/>
              <a:gd name="T62" fmla="*/ 383 w 611"/>
              <a:gd name="T63" fmla="*/ 87 h 568"/>
              <a:gd name="T64" fmla="*/ 368 w 611"/>
              <a:gd name="T65" fmla="*/ 39 h 568"/>
              <a:gd name="T66" fmla="*/ 326 w 611"/>
              <a:gd name="T67" fmla="*/ 9 h 568"/>
              <a:gd name="T68" fmla="*/ 261 w 611"/>
              <a:gd name="T69" fmla="*/ 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568">
                <a:moveTo>
                  <a:pt x="261" y="3"/>
                </a:moveTo>
                <a:cubicBezTo>
                  <a:pt x="236" y="5"/>
                  <a:pt x="210" y="13"/>
                  <a:pt x="185" y="24"/>
                </a:cubicBezTo>
                <a:cubicBezTo>
                  <a:pt x="160" y="35"/>
                  <a:pt x="135" y="50"/>
                  <a:pt x="112" y="67"/>
                </a:cubicBezTo>
                <a:cubicBezTo>
                  <a:pt x="89" y="84"/>
                  <a:pt x="68" y="104"/>
                  <a:pt x="51" y="125"/>
                </a:cubicBezTo>
                <a:cubicBezTo>
                  <a:pt x="34" y="147"/>
                  <a:pt x="21" y="169"/>
                  <a:pt x="12" y="192"/>
                </a:cubicBezTo>
                <a:cubicBezTo>
                  <a:pt x="3" y="215"/>
                  <a:pt x="0" y="236"/>
                  <a:pt x="2" y="255"/>
                </a:cubicBezTo>
                <a:cubicBezTo>
                  <a:pt x="4" y="273"/>
                  <a:pt x="10" y="289"/>
                  <a:pt x="21" y="301"/>
                </a:cubicBezTo>
                <a:cubicBezTo>
                  <a:pt x="32" y="314"/>
                  <a:pt x="47" y="323"/>
                  <a:pt x="65" y="328"/>
                </a:cubicBezTo>
                <a:cubicBezTo>
                  <a:pt x="84" y="333"/>
                  <a:pt x="105" y="334"/>
                  <a:pt x="130" y="331"/>
                </a:cubicBezTo>
                <a:cubicBezTo>
                  <a:pt x="131" y="331"/>
                  <a:pt x="132" y="331"/>
                  <a:pt x="133" y="331"/>
                </a:cubicBezTo>
                <a:cubicBezTo>
                  <a:pt x="134" y="330"/>
                  <a:pt x="135" y="330"/>
                  <a:pt x="136" y="330"/>
                </a:cubicBezTo>
                <a:cubicBezTo>
                  <a:pt x="137" y="330"/>
                  <a:pt x="138" y="330"/>
                  <a:pt x="139" y="330"/>
                </a:cubicBezTo>
                <a:cubicBezTo>
                  <a:pt x="140" y="329"/>
                  <a:pt x="141" y="329"/>
                  <a:pt x="142" y="329"/>
                </a:cubicBezTo>
                <a:cubicBezTo>
                  <a:pt x="144" y="329"/>
                  <a:pt x="146" y="328"/>
                  <a:pt x="148" y="328"/>
                </a:cubicBezTo>
                <a:cubicBezTo>
                  <a:pt x="150" y="327"/>
                  <a:pt x="152" y="327"/>
                  <a:pt x="154" y="326"/>
                </a:cubicBezTo>
                <a:cubicBezTo>
                  <a:pt x="156" y="326"/>
                  <a:pt x="158" y="325"/>
                  <a:pt x="160" y="325"/>
                </a:cubicBezTo>
                <a:cubicBezTo>
                  <a:pt x="162" y="324"/>
                  <a:pt x="164" y="324"/>
                  <a:pt x="166" y="323"/>
                </a:cubicBezTo>
                <a:cubicBezTo>
                  <a:pt x="158" y="344"/>
                  <a:pt x="158" y="344"/>
                  <a:pt x="158" y="344"/>
                </a:cubicBezTo>
                <a:cubicBezTo>
                  <a:pt x="67" y="568"/>
                  <a:pt x="67" y="568"/>
                  <a:pt x="67" y="568"/>
                </a:cubicBezTo>
                <a:cubicBezTo>
                  <a:pt x="452" y="506"/>
                  <a:pt x="452" y="506"/>
                  <a:pt x="452" y="506"/>
                </a:cubicBezTo>
                <a:cubicBezTo>
                  <a:pt x="611" y="151"/>
                  <a:pt x="611" y="151"/>
                  <a:pt x="611" y="151"/>
                </a:cubicBezTo>
                <a:cubicBezTo>
                  <a:pt x="375" y="180"/>
                  <a:pt x="375" y="180"/>
                  <a:pt x="375" y="180"/>
                </a:cubicBezTo>
                <a:cubicBezTo>
                  <a:pt x="352" y="183"/>
                  <a:pt x="352" y="183"/>
                  <a:pt x="352" y="183"/>
                </a:cubicBezTo>
                <a:cubicBezTo>
                  <a:pt x="353" y="182"/>
                  <a:pt x="354" y="180"/>
                  <a:pt x="355" y="178"/>
                </a:cubicBezTo>
                <a:cubicBezTo>
                  <a:pt x="356" y="176"/>
                  <a:pt x="358" y="174"/>
                  <a:pt x="359" y="173"/>
                </a:cubicBezTo>
                <a:cubicBezTo>
                  <a:pt x="360" y="171"/>
                  <a:pt x="361" y="169"/>
                  <a:pt x="362" y="167"/>
                </a:cubicBezTo>
                <a:cubicBezTo>
                  <a:pt x="363" y="165"/>
                  <a:pt x="364" y="163"/>
                  <a:pt x="364" y="162"/>
                </a:cubicBezTo>
                <a:cubicBezTo>
                  <a:pt x="365" y="160"/>
                  <a:pt x="366" y="159"/>
                  <a:pt x="366" y="158"/>
                </a:cubicBezTo>
                <a:cubicBezTo>
                  <a:pt x="367" y="157"/>
                  <a:pt x="367" y="156"/>
                  <a:pt x="368" y="155"/>
                </a:cubicBezTo>
                <a:cubicBezTo>
                  <a:pt x="368" y="154"/>
                  <a:pt x="369" y="153"/>
                  <a:pt x="369" y="152"/>
                </a:cubicBezTo>
                <a:cubicBezTo>
                  <a:pt x="369" y="151"/>
                  <a:pt x="370" y="150"/>
                  <a:pt x="370" y="149"/>
                </a:cubicBezTo>
                <a:cubicBezTo>
                  <a:pt x="380" y="126"/>
                  <a:pt x="384" y="105"/>
                  <a:pt x="383" y="87"/>
                </a:cubicBezTo>
                <a:cubicBezTo>
                  <a:pt x="383" y="68"/>
                  <a:pt x="377" y="52"/>
                  <a:pt x="368" y="39"/>
                </a:cubicBezTo>
                <a:cubicBezTo>
                  <a:pt x="358" y="25"/>
                  <a:pt x="344" y="15"/>
                  <a:pt x="326" y="9"/>
                </a:cubicBezTo>
                <a:cubicBezTo>
                  <a:pt x="308" y="2"/>
                  <a:pt x="286" y="0"/>
                  <a:pt x="261" y="3"/>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1" name="Freeform 72"/>
          <p:cNvSpPr>
            <a:spLocks/>
          </p:cNvSpPr>
          <p:nvPr/>
        </p:nvSpPr>
        <p:spPr bwMode="auto">
          <a:xfrm rot="18900000">
            <a:off x="4649949" y="1901228"/>
            <a:ext cx="3174095" cy="3402249"/>
          </a:xfrm>
          <a:custGeom>
            <a:avLst/>
            <a:gdLst>
              <a:gd name="T0" fmla="*/ 3318 w 3325"/>
              <a:gd name="T1" fmla="*/ 1363 h 3564"/>
              <a:gd name="T2" fmla="*/ 1141 w 3325"/>
              <a:gd name="T3" fmla="*/ 1541 h 3564"/>
              <a:gd name="T4" fmla="*/ 15 w 3325"/>
              <a:gd name="T5" fmla="*/ 0 h 3564"/>
              <a:gd name="T6" fmla="*/ 3 w 3325"/>
              <a:gd name="T7" fmla="*/ 0 h 3564"/>
              <a:gd name="T8" fmla="*/ 0 w 3325"/>
              <a:gd name="T9" fmla="*/ 12 h 3564"/>
              <a:gd name="T10" fmla="*/ 1127 w 3325"/>
              <a:gd name="T11" fmla="*/ 1550 h 3564"/>
              <a:gd name="T12" fmla="*/ 426 w 3325"/>
              <a:gd name="T13" fmla="*/ 3555 h 3564"/>
              <a:gd name="T14" fmla="*/ 434 w 3325"/>
              <a:gd name="T15" fmla="*/ 3564 h 3564"/>
              <a:gd name="T16" fmla="*/ 443 w 3325"/>
              <a:gd name="T17" fmla="*/ 3564 h 3564"/>
              <a:gd name="T18" fmla="*/ 1143 w 3325"/>
              <a:gd name="T19" fmla="*/ 1557 h 3564"/>
              <a:gd name="T20" fmla="*/ 3321 w 3325"/>
              <a:gd name="T21" fmla="*/ 1380 h 3564"/>
              <a:gd name="T22" fmla="*/ 3325 w 3325"/>
              <a:gd name="T23" fmla="*/ 1370 h 3564"/>
              <a:gd name="T24" fmla="*/ 3318 w 3325"/>
              <a:gd name="T25" fmla="*/ 136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5" h="3564">
                <a:moveTo>
                  <a:pt x="3318" y="1363"/>
                </a:moveTo>
                <a:lnTo>
                  <a:pt x="1141" y="1541"/>
                </a:lnTo>
                <a:lnTo>
                  <a:pt x="15" y="0"/>
                </a:lnTo>
                <a:lnTo>
                  <a:pt x="3" y="0"/>
                </a:lnTo>
                <a:lnTo>
                  <a:pt x="0" y="12"/>
                </a:lnTo>
                <a:lnTo>
                  <a:pt x="1127" y="1550"/>
                </a:lnTo>
                <a:lnTo>
                  <a:pt x="426" y="3555"/>
                </a:lnTo>
                <a:lnTo>
                  <a:pt x="434" y="3564"/>
                </a:lnTo>
                <a:lnTo>
                  <a:pt x="443" y="3564"/>
                </a:lnTo>
                <a:lnTo>
                  <a:pt x="1143" y="1557"/>
                </a:lnTo>
                <a:lnTo>
                  <a:pt x="3321" y="1380"/>
                </a:lnTo>
                <a:lnTo>
                  <a:pt x="3325" y="1370"/>
                </a:lnTo>
                <a:lnTo>
                  <a:pt x="3318" y="1363"/>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65"/>
          <p:cNvSpPr>
            <a:spLocks/>
          </p:cNvSpPr>
          <p:nvPr/>
        </p:nvSpPr>
        <p:spPr bwMode="auto">
          <a:xfrm rot="18900000">
            <a:off x="4582676" y="4271537"/>
            <a:ext cx="939341" cy="1423331"/>
          </a:xfrm>
          <a:custGeom>
            <a:avLst/>
            <a:gdLst>
              <a:gd name="T0" fmla="*/ 0 w 416"/>
              <a:gd name="T1" fmla="*/ 343 h 630"/>
              <a:gd name="T2" fmla="*/ 95 w 416"/>
              <a:gd name="T3" fmla="*/ 0 h 630"/>
              <a:gd name="T4" fmla="*/ 227 w 416"/>
              <a:gd name="T5" fmla="*/ 202 h 630"/>
              <a:gd name="T6" fmla="*/ 231 w 416"/>
              <a:gd name="T7" fmla="*/ 181 h 630"/>
              <a:gd name="T8" fmla="*/ 232 w 416"/>
              <a:gd name="T9" fmla="*/ 175 h 630"/>
              <a:gd name="T10" fmla="*/ 233 w 416"/>
              <a:gd name="T11" fmla="*/ 169 h 630"/>
              <a:gd name="T12" fmla="*/ 234 w 416"/>
              <a:gd name="T13" fmla="*/ 163 h 630"/>
              <a:gd name="T14" fmla="*/ 237 w 416"/>
              <a:gd name="T15" fmla="*/ 153 h 630"/>
              <a:gd name="T16" fmla="*/ 238 w 416"/>
              <a:gd name="T17" fmla="*/ 149 h 630"/>
              <a:gd name="T18" fmla="*/ 238 w 416"/>
              <a:gd name="T19" fmla="*/ 146 h 630"/>
              <a:gd name="T20" fmla="*/ 263 w 416"/>
              <a:gd name="T21" fmla="*/ 94 h 630"/>
              <a:gd name="T22" fmla="*/ 294 w 416"/>
              <a:gd name="T23" fmla="*/ 70 h 630"/>
              <a:gd name="T24" fmla="*/ 306 w 416"/>
              <a:gd name="T25" fmla="*/ 68 h 630"/>
              <a:gd name="T26" fmla="*/ 327 w 416"/>
              <a:gd name="T27" fmla="*/ 74 h 630"/>
              <a:gd name="T28" fmla="*/ 364 w 416"/>
              <a:gd name="T29" fmla="*/ 109 h 630"/>
              <a:gd name="T30" fmla="*/ 394 w 416"/>
              <a:gd name="T31" fmla="*/ 173 h 630"/>
              <a:gd name="T32" fmla="*/ 412 w 416"/>
              <a:gd name="T33" fmla="*/ 252 h 630"/>
              <a:gd name="T34" fmla="*/ 414 w 416"/>
              <a:gd name="T35" fmla="*/ 335 h 630"/>
              <a:gd name="T36" fmla="*/ 400 w 416"/>
              <a:gd name="T37" fmla="*/ 410 h 630"/>
              <a:gd name="T38" fmla="*/ 373 w 416"/>
              <a:gd name="T39" fmla="*/ 462 h 630"/>
              <a:gd name="T40" fmla="*/ 342 w 416"/>
              <a:gd name="T41" fmla="*/ 481 h 630"/>
              <a:gd name="T42" fmla="*/ 335 w 416"/>
              <a:gd name="T43" fmla="*/ 482 h 630"/>
              <a:gd name="T44" fmla="*/ 308 w 416"/>
              <a:gd name="T45" fmla="*/ 474 h 630"/>
              <a:gd name="T46" fmla="*/ 273 w 416"/>
              <a:gd name="T47" fmla="*/ 436 h 630"/>
              <a:gd name="T48" fmla="*/ 271 w 416"/>
              <a:gd name="T49" fmla="*/ 433 h 630"/>
              <a:gd name="T50" fmla="*/ 268 w 416"/>
              <a:gd name="T51" fmla="*/ 428 h 630"/>
              <a:gd name="T52" fmla="*/ 267 w 416"/>
              <a:gd name="T53" fmla="*/ 425 h 630"/>
              <a:gd name="T54" fmla="*/ 264 w 416"/>
              <a:gd name="T55" fmla="*/ 420 h 630"/>
              <a:gd name="T56" fmla="*/ 262 w 416"/>
              <a:gd name="T57" fmla="*/ 416 h 630"/>
              <a:gd name="T58" fmla="*/ 259 w 416"/>
              <a:gd name="T59" fmla="*/ 410 h 630"/>
              <a:gd name="T60" fmla="*/ 257 w 416"/>
              <a:gd name="T61" fmla="*/ 404 h 630"/>
              <a:gd name="T62" fmla="*/ 248 w 416"/>
              <a:gd name="T63" fmla="*/ 384 h 630"/>
              <a:gd name="T64" fmla="*/ 172 w 416"/>
              <a:gd name="T65" fmla="*/ 630 h 630"/>
              <a:gd name="T66" fmla="*/ 0 w 416"/>
              <a:gd name="T67" fmla="*/ 34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630">
                <a:moveTo>
                  <a:pt x="0" y="343"/>
                </a:moveTo>
                <a:cubicBezTo>
                  <a:pt x="95" y="0"/>
                  <a:pt x="95" y="0"/>
                  <a:pt x="95" y="0"/>
                </a:cubicBezTo>
                <a:cubicBezTo>
                  <a:pt x="227" y="202"/>
                  <a:pt x="227" y="202"/>
                  <a:pt x="227" y="202"/>
                </a:cubicBezTo>
                <a:cubicBezTo>
                  <a:pt x="231" y="181"/>
                  <a:pt x="231" y="181"/>
                  <a:pt x="231" y="181"/>
                </a:cubicBezTo>
                <a:cubicBezTo>
                  <a:pt x="231" y="179"/>
                  <a:pt x="231" y="177"/>
                  <a:pt x="232" y="175"/>
                </a:cubicBezTo>
                <a:cubicBezTo>
                  <a:pt x="232" y="173"/>
                  <a:pt x="232" y="171"/>
                  <a:pt x="233" y="169"/>
                </a:cubicBezTo>
                <a:cubicBezTo>
                  <a:pt x="233" y="167"/>
                  <a:pt x="234" y="165"/>
                  <a:pt x="234" y="163"/>
                </a:cubicBezTo>
                <a:cubicBezTo>
                  <a:pt x="235" y="161"/>
                  <a:pt x="237" y="153"/>
                  <a:pt x="237" y="153"/>
                </a:cubicBezTo>
                <a:cubicBezTo>
                  <a:pt x="238" y="149"/>
                  <a:pt x="238" y="149"/>
                  <a:pt x="238" y="149"/>
                </a:cubicBezTo>
                <a:cubicBezTo>
                  <a:pt x="238" y="146"/>
                  <a:pt x="238" y="146"/>
                  <a:pt x="238" y="146"/>
                </a:cubicBezTo>
                <a:cubicBezTo>
                  <a:pt x="245" y="125"/>
                  <a:pt x="253" y="107"/>
                  <a:pt x="263" y="94"/>
                </a:cubicBezTo>
                <a:cubicBezTo>
                  <a:pt x="273" y="81"/>
                  <a:pt x="283" y="73"/>
                  <a:pt x="294" y="70"/>
                </a:cubicBezTo>
                <a:cubicBezTo>
                  <a:pt x="298" y="69"/>
                  <a:pt x="302" y="68"/>
                  <a:pt x="306" y="68"/>
                </a:cubicBezTo>
                <a:cubicBezTo>
                  <a:pt x="313" y="68"/>
                  <a:pt x="320" y="70"/>
                  <a:pt x="327" y="74"/>
                </a:cubicBezTo>
                <a:cubicBezTo>
                  <a:pt x="340" y="81"/>
                  <a:pt x="352" y="92"/>
                  <a:pt x="364" y="109"/>
                </a:cubicBezTo>
                <a:cubicBezTo>
                  <a:pt x="376" y="127"/>
                  <a:pt x="386" y="148"/>
                  <a:pt x="394" y="173"/>
                </a:cubicBezTo>
                <a:cubicBezTo>
                  <a:pt x="402" y="198"/>
                  <a:pt x="408" y="224"/>
                  <a:pt x="412" y="252"/>
                </a:cubicBezTo>
                <a:cubicBezTo>
                  <a:pt x="415" y="280"/>
                  <a:pt x="416" y="308"/>
                  <a:pt x="414" y="335"/>
                </a:cubicBezTo>
                <a:cubicBezTo>
                  <a:pt x="412" y="363"/>
                  <a:pt x="408" y="388"/>
                  <a:pt x="400" y="410"/>
                </a:cubicBezTo>
                <a:cubicBezTo>
                  <a:pt x="393" y="432"/>
                  <a:pt x="384" y="449"/>
                  <a:pt x="373" y="462"/>
                </a:cubicBezTo>
                <a:cubicBezTo>
                  <a:pt x="364" y="473"/>
                  <a:pt x="353" y="479"/>
                  <a:pt x="342" y="481"/>
                </a:cubicBezTo>
                <a:cubicBezTo>
                  <a:pt x="340" y="482"/>
                  <a:pt x="337" y="482"/>
                  <a:pt x="335" y="482"/>
                </a:cubicBezTo>
                <a:cubicBezTo>
                  <a:pt x="326" y="482"/>
                  <a:pt x="317" y="479"/>
                  <a:pt x="308" y="474"/>
                </a:cubicBezTo>
                <a:cubicBezTo>
                  <a:pt x="296" y="466"/>
                  <a:pt x="284" y="453"/>
                  <a:pt x="273" y="436"/>
                </a:cubicBezTo>
                <a:cubicBezTo>
                  <a:pt x="271" y="433"/>
                  <a:pt x="271" y="433"/>
                  <a:pt x="271" y="433"/>
                </a:cubicBezTo>
                <a:cubicBezTo>
                  <a:pt x="268" y="428"/>
                  <a:pt x="268" y="428"/>
                  <a:pt x="268" y="428"/>
                </a:cubicBezTo>
                <a:cubicBezTo>
                  <a:pt x="268" y="427"/>
                  <a:pt x="267" y="426"/>
                  <a:pt x="267" y="425"/>
                </a:cubicBezTo>
                <a:cubicBezTo>
                  <a:pt x="266" y="423"/>
                  <a:pt x="265" y="422"/>
                  <a:pt x="264" y="420"/>
                </a:cubicBezTo>
                <a:cubicBezTo>
                  <a:pt x="263" y="418"/>
                  <a:pt x="263" y="417"/>
                  <a:pt x="262" y="416"/>
                </a:cubicBezTo>
                <a:cubicBezTo>
                  <a:pt x="262" y="416"/>
                  <a:pt x="260" y="411"/>
                  <a:pt x="259" y="410"/>
                </a:cubicBezTo>
                <a:cubicBezTo>
                  <a:pt x="258" y="408"/>
                  <a:pt x="257" y="406"/>
                  <a:pt x="257" y="404"/>
                </a:cubicBezTo>
                <a:cubicBezTo>
                  <a:pt x="248" y="384"/>
                  <a:pt x="248" y="384"/>
                  <a:pt x="248" y="384"/>
                </a:cubicBezTo>
                <a:cubicBezTo>
                  <a:pt x="172" y="630"/>
                  <a:pt x="172" y="630"/>
                  <a:pt x="172" y="630"/>
                </a:cubicBezTo>
                <a:lnTo>
                  <a:pt x="0" y="343"/>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3" name="Freeform 68"/>
          <p:cNvSpPr>
            <a:spLocks/>
          </p:cNvSpPr>
          <p:nvPr/>
        </p:nvSpPr>
        <p:spPr bwMode="auto">
          <a:xfrm rot="18900000">
            <a:off x="4719128" y="1945036"/>
            <a:ext cx="1368918" cy="942205"/>
          </a:xfrm>
          <a:custGeom>
            <a:avLst/>
            <a:gdLst>
              <a:gd name="T0" fmla="*/ 289 w 606"/>
              <a:gd name="T1" fmla="*/ 417 h 417"/>
              <a:gd name="T2" fmla="*/ 227 w 606"/>
              <a:gd name="T3" fmla="*/ 410 h 417"/>
              <a:gd name="T4" fmla="*/ 147 w 606"/>
              <a:gd name="T5" fmla="*/ 386 h 417"/>
              <a:gd name="T6" fmla="*/ 76 w 606"/>
              <a:gd name="T7" fmla="*/ 348 h 417"/>
              <a:gd name="T8" fmla="*/ 24 w 606"/>
              <a:gd name="T9" fmla="*/ 301 h 417"/>
              <a:gd name="T10" fmla="*/ 2 w 606"/>
              <a:gd name="T11" fmla="*/ 255 h 417"/>
              <a:gd name="T12" fmla="*/ 9 w 606"/>
              <a:gd name="T13" fmla="*/ 220 h 417"/>
              <a:gd name="T14" fmla="*/ 43 w 606"/>
              <a:gd name="T15" fmla="*/ 194 h 417"/>
              <a:gd name="T16" fmla="*/ 102 w 606"/>
              <a:gd name="T17" fmla="*/ 183 h 417"/>
              <a:gd name="T18" fmla="*/ 111 w 606"/>
              <a:gd name="T19" fmla="*/ 183 h 417"/>
              <a:gd name="T20" fmla="*/ 116 w 606"/>
              <a:gd name="T21" fmla="*/ 183 h 417"/>
              <a:gd name="T22" fmla="*/ 122 w 606"/>
              <a:gd name="T23" fmla="*/ 183 h 417"/>
              <a:gd name="T24" fmla="*/ 128 w 606"/>
              <a:gd name="T25" fmla="*/ 184 h 417"/>
              <a:gd name="T26" fmla="*/ 134 w 606"/>
              <a:gd name="T27" fmla="*/ 184 h 417"/>
              <a:gd name="T28" fmla="*/ 141 w 606"/>
              <a:gd name="T29" fmla="*/ 185 h 417"/>
              <a:gd name="T30" fmla="*/ 161 w 606"/>
              <a:gd name="T31" fmla="*/ 187 h 417"/>
              <a:gd name="T32" fmla="*/ 135 w 606"/>
              <a:gd name="T33" fmla="*/ 155 h 417"/>
              <a:gd name="T34" fmla="*/ 13 w 606"/>
              <a:gd name="T35" fmla="*/ 7 h 417"/>
              <a:gd name="T36" fmla="*/ 387 w 606"/>
              <a:gd name="T37" fmla="*/ 0 h 417"/>
              <a:gd name="T38" fmla="*/ 606 w 606"/>
              <a:gd name="T39" fmla="*/ 245 h 417"/>
              <a:gd name="T40" fmla="*/ 333 w 606"/>
              <a:gd name="T41" fmla="*/ 257 h 417"/>
              <a:gd name="T42" fmla="*/ 348 w 606"/>
              <a:gd name="T43" fmla="*/ 271 h 417"/>
              <a:gd name="T44" fmla="*/ 353 w 606"/>
              <a:gd name="T45" fmla="*/ 274 h 417"/>
              <a:gd name="T46" fmla="*/ 357 w 606"/>
              <a:gd name="T47" fmla="*/ 278 h 417"/>
              <a:gd name="T48" fmla="*/ 361 w 606"/>
              <a:gd name="T49" fmla="*/ 282 h 417"/>
              <a:gd name="T50" fmla="*/ 365 w 606"/>
              <a:gd name="T51" fmla="*/ 287 h 417"/>
              <a:gd name="T52" fmla="*/ 370 w 606"/>
              <a:gd name="T53" fmla="*/ 292 h 417"/>
              <a:gd name="T54" fmla="*/ 372 w 606"/>
              <a:gd name="T55" fmla="*/ 294 h 417"/>
              <a:gd name="T56" fmla="*/ 397 w 606"/>
              <a:gd name="T57" fmla="*/ 339 h 417"/>
              <a:gd name="T58" fmla="*/ 393 w 606"/>
              <a:gd name="T59" fmla="*/ 376 h 417"/>
              <a:gd name="T60" fmla="*/ 363 w 606"/>
              <a:gd name="T61" fmla="*/ 403 h 417"/>
              <a:gd name="T62" fmla="*/ 304 w 606"/>
              <a:gd name="T63" fmla="*/ 416 h 417"/>
              <a:gd name="T64" fmla="*/ 289 w 606"/>
              <a:gd name="T65"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6" h="417">
                <a:moveTo>
                  <a:pt x="289" y="417"/>
                </a:moveTo>
                <a:cubicBezTo>
                  <a:pt x="269" y="417"/>
                  <a:pt x="248" y="415"/>
                  <a:pt x="227" y="410"/>
                </a:cubicBezTo>
                <a:cubicBezTo>
                  <a:pt x="200" y="405"/>
                  <a:pt x="173" y="397"/>
                  <a:pt x="147" y="386"/>
                </a:cubicBezTo>
                <a:cubicBezTo>
                  <a:pt x="121" y="375"/>
                  <a:pt x="97" y="363"/>
                  <a:pt x="76" y="348"/>
                </a:cubicBezTo>
                <a:cubicBezTo>
                  <a:pt x="54" y="333"/>
                  <a:pt x="37" y="317"/>
                  <a:pt x="24" y="301"/>
                </a:cubicBezTo>
                <a:cubicBezTo>
                  <a:pt x="12" y="285"/>
                  <a:pt x="4" y="269"/>
                  <a:pt x="2" y="255"/>
                </a:cubicBezTo>
                <a:cubicBezTo>
                  <a:pt x="0" y="242"/>
                  <a:pt x="3" y="230"/>
                  <a:pt x="9" y="220"/>
                </a:cubicBezTo>
                <a:cubicBezTo>
                  <a:pt x="16" y="209"/>
                  <a:pt x="28" y="201"/>
                  <a:pt x="43" y="194"/>
                </a:cubicBezTo>
                <a:cubicBezTo>
                  <a:pt x="59" y="188"/>
                  <a:pt x="79" y="184"/>
                  <a:pt x="102" y="183"/>
                </a:cubicBezTo>
                <a:cubicBezTo>
                  <a:pt x="111" y="183"/>
                  <a:pt x="111" y="183"/>
                  <a:pt x="111" y="183"/>
                </a:cubicBezTo>
                <a:cubicBezTo>
                  <a:pt x="111" y="183"/>
                  <a:pt x="115" y="183"/>
                  <a:pt x="116" y="183"/>
                </a:cubicBezTo>
                <a:cubicBezTo>
                  <a:pt x="118" y="183"/>
                  <a:pt x="120" y="183"/>
                  <a:pt x="122" y="183"/>
                </a:cubicBezTo>
                <a:cubicBezTo>
                  <a:pt x="124" y="183"/>
                  <a:pt x="126" y="183"/>
                  <a:pt x="128" y="184"/>
                </a:cubicBezTo>
                <a:cubicBezTo>
                  <a:pt x="134" y="184"/>
                  <a:pt x="134" y="184"/>
                  <a:pt x="134" y="184"/>
                </a:cubicBezTo>
                <a:cubicBezTo>
                  <a:pt x="137" y="184"/>
                  <a:pt x="139" y="184"/>
                  <a:pt x="141" y="185"/>
                </a:cubicBezTo>
                <a:cubicBezTo>
                  <a:pt x="161" y="187"/>
                  <a:pt x="161" y="187"/>
                  <a:pt x="161" y="187"/>
                </a:cubicBezTo>
                <a:cubicBezTo>
                  <a:pt x="135" y="155"/>
                  <a:pt x="135" y="155"/>
                  <a:pt x="135" y="155"/>
                </a:cubicBezTo>
                <a:cubicBezTo>
                  <a:pt x="13" y="7"/>
                  <a:pt x="13" y="7"/>
                  <a:pt x="13" y="7"/>
                </a:cubicBezTo>
                <a:cubicBezTo>
                  <a:pt x="387" y="0"/>
                  <a:pt x="387" y="0"/>
                  <a:pt x="387" y="0"/>
                </a:cubicBezTo>
                <a:cubicBezTo>
                  <a:pt x="606" y="245"/>
                  <a:pt x="606" y="245"/>
                  <a:pt x="606" y="245"/>
                </a:cubicBezTo>
                <a:cubicBezTo>
                  <a:pt x="333" y="257"/>
                  <a:pt x="333" y="257"/>
                  <a:pt x="333" y="257"/>
                </a:cubicBezTo>
                <a:cubicBezTo>
                  <a:pt x="348" y="271"/>
                  <a:pt x="348" y="271"/>
                  <a:pt x="348" y="271"/>
                </a:cubicBezTo>
                <a:cubicBezTo>
                  <a:pt x="350" y="272"/>
                  <a:pt x="351" y="273"/>
                  <a:pt x="353" y="274"/>
                </a:cubicBezTo>
                <a:cubicBezTo>
                  <a:pt x="357" y="278"/>
                  <a:pt x="357" y="278"/>
                  <a:pt x="357" y="278"/>
                </a:cubicBezTo>
                <a:cubicBezTo>
                  <a:pt x="361" y="282"/>
                  <a:pt x="361" y="282"/>
                  <a:pt x="361" y="282"/>
                </a:cubicBezTo>
                <a:cubicBezTo>
                  <a:pt x="362" y="283"/>
                  <a:pt x="365" y="287"/>
                  <a:pt x="365" y="287"/>
                </a:cubicBezTo>
                <a:cubicBezTo>
                  <a:pt x="370" y="292"/>
                  <a:pt x="370" y="292"/>
                  <a:pt x="370" y="292"/>
                </a:cubicBezTo>
                <a:cubicBezTo>
                  <a:pt x="372" y="294"/>
                  <a:pt x="372" y="294"/>
                  <a:pt x="372" y="294"/>
                </a:cubicBezTo>
                <a:cubicBezTo>
                  <a:pt x="385" y="309"/>
                  <a:pt x="393" y="325"/>
                  <a:pt x="397" y="339"/>
                </a:cubicBezTo>
                <a:cubicBezTo>
                  <a:pt x="400" y="353"/>
                  <a:pt x="399" y="365"/>
                  <a:pt x="393" y="376"/>
                </a:cubicBezTo>
                <a:cubicBezTo>
                  <a:pt x="387" y="387"/>
                  <a:pt x="377" y="396"/>
                  <a:pt x="363" y="403"/>
                </a:cubicBezTo>
                <a:cubicBezTo>
                  <a:pt x="347" y="410"/>
                  <a:pt x="328" y="415"/>
                  <a:pt x="304" y="416"/>
                </a:cubicBezTo>
                <a:cubicBezTo>
                  <a:pt x="299" y="417"/>
                  <a:pt x="294" y="417"/>
                  <a:pt x="289" y="417"/>
                </a:cubicBez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4" name="Freeform 71"/>
          <p:cNvSpPr>
            <a:spLocks/>
          </p:cNvSpPr>
          <p:nvPr/>
        </p:nvSpPr>
        <p:spPr bwMode="auto">
          <a:xfrm rot="18900000">
            <a:off x="6813950" y="3383440"/>
            <a:ext cx="1332642" cy="1236227"/>
          </a:xfrm>
          <a:custGeom>
            <a:avLst/>
            <a:gdLst>
              <a:gd name="T0" fmla="*/ 172 w 590"/>
              <a:gd name="T1" fmla="*/ 301 h 547"/>
              <a:gd name="T2" fmla="*/ 156 w 590"/>
              <a:gd name="T3" fmla="*/ 305 h 547"/>
              <a:gd name="T4" fmla="*/ 150 w 590"/>
              <a:gd name="T5" fmla="*/ 307 h 547"/>
              <a:gd name="T6" fmla="*/ 144 w 590"/>
              <a:gd name="T7" fmla="*/ 308 h 547"/>
              <a:gd name="T8" fmla="*/ 138 w 590"/>
              <a:gd name="T9" fmla="*/ 310 h 547"/>
              <a:gd name="T10" fmla="*/ 132 w 590"/>
              <a:gd name="T11" fmla="*/ 311 h 547"/>
              <a:gd name="T12" fmla="*/ 123 w 590"/>
              <a:gd name="T13" fmla="*/ 313 h 547"/>
              <a:gd name="T14" fmla="*/ 121 w 590"/>
              <a:gd name="T15" fmla="*/ 313 h 547"/>
              <a:gd name="T16" fmla="*/ 95 w 590"/>
              <a:gd name="T17" fmla="*/ 315 h 547"/>
              <a:gd name="T18" fmla="*/ 60 w 590"/>
              <a:gd name="T19" fmla="*/ 310 h 547"/>
              <a:gd name="T20" fmla="*/ 19 w 590"/>
              <a:gd name="T21" fmla="*/ 286 h 547"/>
              <a:gd name="T22" fmla="*/ 2 w 590"/>
              <a:gd name="T23" fmla="*/ 244 h 547"/>
              <a:gd name="T24" fmla="*/ 11 w 590"/>
              <a:gd name="T25" fmla="*/ 185 h 547"/>
              <a:gd name="T26" fmla="*/ 50 w 590"/>
              <a:gd name="T27" fmla="*/ 120 h 547"/>
              <a:gd name="T28" fmla="*/ 109 w 590"/>
              <a:gd name="T29" fmla="*/ 63 h 547"/>
              <a:gd name="T30" fmla="*/ 180 w 590"/>
              <a:gd name="T31" fmla="*/ 21 h 547"/>
              <a:gd name="T32" fmla="*/ 254 w 590"/>
              <a:gd name="T33" fmla="*/ 1 h 547"/>
              <a:gd name="T34" fmla="*/ 273 w 590"/>
              <a:gd name="T35" fmla="*/ 0 h 547"/>
              <a:gd name="T36" fmla="*/ 315 w 590"/>
              <a:gd name="T37" fmla="*/ 6 h 547"/>
              <a:gd name="T38" fmla="*/ 353 w 590"/>
              <a:gd name="T39" fmla="*/ 33 h 547"/>
              <a:gd name="T40" fmla="*/ 367 w 590"/>
              <a:gd name="T41" fmla="*/ 77 h 547"/>
              <a:gd name="T42" fmla="*/ 355 w 590"/>
              <a:gd name="T43" fmla="*/ 135 h 547"/>
              <a:gd name="T44" fmla="*/ 354 w 590"/>
              <a:gd name="T45" fmla="*/ 139 h 547"/>
              <a:gd name="T46" fmla="*/ 351 w 590"/>
              <a:gd name="T47" fmla="*/ 145 h 547"/>
              <a:gd name="T48" fmla="*/ 349 w 590"/>
              <a:gd name="T49" fmla="*/ 148 h 547"/>
              <a:gd name="T50" fmla="*/ 346 w 590"/>
              <a:gd name="T51" fmla="*/ 153 h 547"/>
              <a:gd name="T52" fmla="*/ 344 w 590"/>
              <a:gd name="T53" fmla="*/ 158 h 547"/>
              <a:gd name="T54" fmla="*/ 341 w 590"/>
              <a:gd name="T55" fmla="*/ 162 h 547"/>
              <a:gd name="T56" fmla="*/ 340 w 590"/>
              <a:gd name="T57" fmla="*/ 164 h 547"/>
              <a:gd name="T58" fmla="*/ 337 w 590"/>
              <a:gd name="T59" fmla="*/ 169 h 547"/>
              <a:gd name="T60" fmla="*/ 328 w 590"/>
              <a:gd name="T61" fmla="*/ 184 h 547"/>
              <a:gd name="T62" fmla="*/ 590 w 590"/>
              <a:gd name="T63" fmla="*/ 151 h 547"/>
              <a:gd name="T64" fmla="*/ 438 w 590"/>
              <a:gd name="T65" fmla="*/ 489 h 547"/>
              <a:gd name="T66" fmla="*/ 72 w 590"/>
              <a:gd name="T67" fmla="*/ 547 h 547"/>
              <a:gd name="T68" fmla="*/ 172 w 590"/>
              <a:gd name="T69" fmla="*/ 301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547">
                <a:moveTo>
                  <a:pt x="172" y="301"/>
                </a:moveTo>
                <a:cubicBezTo>
                  <a:pt x="156" y="305"/>
                  <a:pt x="156" y="305"/>
                  <a:pt x="156" y="305"/>
                </a:cubicBezTo>
                <a:cubicBezTo>
                  <a:pt x="154" y="306"/>
                  <a:pt x="152" y="306"/>
                  <a:pt x="150" y="307"/>
                </a:cubicBezTo>
                <a:cubicBezTo>
                  <a:pt x="148" y="307"/>
                  <a:pt x="146" y="308"/>
                  <a:pt x="144" y="308"/>
                </a:cubicBezTo>
                <a:cubicBezTo>
                  <a:pt x="138" y="310"/>
                  <a:pt x="138" y="310"/>
                  <a:pt x="138" y="310"/>
                </a:cubicBezTo>
                <a:cubicBezTo>
                  <a:pt x="136" y="310"/>
                  <a:pt x="134" y="311"/>
                  <a:pt x="132" y="311"/>
                </a:cubicBezTo>
                <a:cubicBezTo>
                  <a:pt x="132" y="311"/>
                  <a:pt x="124" y="312"/>
                  <a:pt x="123" y="313"/>
                </a:cubicBezTo>
                <a:cubicBezTo>
                  <a:pt x="121" y="313"/>
                  <a:pt x="121" y="313"/>
                  <a:pt x="121" y="313"/>
                </a:cubicBezTo>
                <a:cubicBezTo>
                  <a:pt x="112" y="314"/>
                  <a:pt x="103" y="315"/>
                  <a:pt x="95" y="315"/>
                </a:cubicBezTo>
                <a:cubicBezTo>
                  <a:pt x="82" y="315"/>
                  <a:pt x="70" y="313"/>
                  <a:pt x="60" y="310"/>
                </a:cubicBezTo>
                <a:cubicBezTo>
                  <a:pt x="43" y="305"/>
                  <a:pt x="29" y="297"/>
                  <a:pt x="19" y="286"/>
                </a:cubicBezTo>
                <a:cubicBezTo>
                  <a:pt x="9" y="275"/>
                  <a:pt x="4" y="260"/>
                  <a:pt x="2" y="244"/>
                </a:cubicBezTo>
                <a:cubicBezTo>
                  <a:pt x="0" y="226"/>
                  <a:pt x="3" y="206"/>
                  <a:pt x="11" y="185"/>
                </a:cubicBezTo>
                <a:cubicBezTo>
                  <a:pt x="20" y="163"/>
                  <a:pt x="33" y="142"/>
                  <a:pt x="50" y="120"/>
                </a:cubicBezTo>
                <a:cubicBezTo>
                  <a:pt x="66" y="100"/>
                  <a:pt x="86" y="80"/>
                  <a:pt x="109" y="63"/>
                </a:cubicBezTo>
                <a:cubicBezTo>
                  <a:pt x="131" y="46"/>
                  <a:pt x="155" y="32"/>
                  <a:pt x="180" y="21"/>
                </a:cubicBezTo>
                <a:cubicBezTo>
                  <a:pt x="206" y="10"/>
                  <a:pt x="231" y="3"/>
                  <a:pt x="254" y="1"/>
                </a:cubicBezTo>
                <a:cubicBezTo>
                  <a:pt x="261" y="0"/>
                  <a:pt x="267" y="0"/>
                  <a:pt x="273" y="0"/>
                </a:cubicBezTo>
                <a:cubicBezTo>
                  <a:pt x="289" y="0"/>
                  <a:pt x="303" y="2"/>
                  <a:pt x="315" y="6"/>
                </a:cubicBezTo>
                <a:cubicBezTo>
                  <a:pt x="331" y="12"/>
                  <a:pt x="344" y="21"/>
                  <a:pt x="353" y="33"/>
                </a:cubicBezTo>
                <a:cubicBezTo>
                  <a:pt x="362" y="45"/>
                  <a:pt x="367" y="60"/>
                  <a:pt x="367" y="77"/>
                </a:cubicBezTo>
                <a:cubicBezTo>
                  <a:pt x="368" y="95"/>
                  <a:pt x="364" y="115"/>
                  <a:pt x="355" y="135"/>
                </a:cubicBezTo>
                <a:cubicBezTo>
                  <a:pt x="355" y="136"/>
                  <a:pt x="354" y="139"/>
                  <a:pt x="354" y="139"/>
                </a:cubicBezTo>
                <a:cubicBezTo>
                  <a:pt x="351" y="145"/>
                  <a:pt x="351" y="145"/>
                  <a:pt x="351" y="145"/>
                </a:cubicBezTo>
                <a:cubicBezTo>
                  <a:pt x="349" y="148"/>
                  <a:pt x="349" y="148"/>
                  <a:pt x="349" y="148"/>
                </a:cubicBezTo>
                <a:cubicBezTo>
                  <a:pt x="346" y="153"/>
                  <a:pt x="346" y="153"/>
                  <a:pt x="346" y="153"/>
                </a:cubicBezTo>
                <a:cubicBezTo>
                  <a:pt x="346" y="155"/>
                  <a:pt x="345" y="157"/>
                  <a:pt x="344" y="158"/>
                </a:cubicBezTo>
                <a:cubicBezTo>
                  <a:pt x="343" y="160"/>
                  <a:pt x="342" y="161"/>
                  <a:pt x="341" y="162"/>
                </a:cubicBezTo>
                <a:cubicBezTo>
                  <a:pt x="340" y="164"/>
                  <a:pt x="340" y="164"/>
                  <a:pt x="340" y="164"/>
                </a:cubicBezTo>
                <a:cubicBezTo>
                  <a:pt x="339" y="165"/>
                  <a:pt x="338" y="167"/>
                  <a:pt x="337" y="169"/>
                </a:cubicBezTo>
                <a:cubicBezTo>
                  <a:pt x="328" y="184"/>
                  <a:pt x="328" y="184"/>
                  <a:pt x="328" y="184"/>
                </a:cubicBezTo>
                <a:cubicBezTo>
                  <a:pt x="590" y="151"/>
                  <a:pt x="590" y="151"/>
                  <a:pt x="590" y="151"/>
                </a:cubicBezTo>
                <a:cubicBezTo>
                  <a:pt x="438" y="489"/>
                  <a:pt x="438" y="489"/>
                  <a:pt x="438" y="489"/>
                </a:cubicBezTo>
                <a:cubicBezTo>
                  <a:pt x="72" y="547"/>
                  <a:pt x="72" y="547"/>
                  <a:pt x="72" y="547"/>
                </a:cubicBezTo>
                <a:lnTo>
                  <a:pt x="172" y="301"/>
                </a:lnTo>
                <a:close/>
              </a:path>
            </a:pathLst>
          </a:custGeom>
          <a:solidFill>
            <a:schemeClr val="accent3"/>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cxnSp>
        <p:nvCxnSpPr>
          <p:cNvPr id="40" name="Straight Connector 39"/>
          <p:cNvCxnSpPr/>
          <p:nvPr/>
        </p:nvCxnSpPr>
        <p:spPr>
          <a:xfrm flipH="1">
            <a:off x="3225801" y="2287548"/>
            <a:ext cx="1983755"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25800" y="5083673"/>
            <a:ext cx="1662369"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586543" y="4011748"/>
            <a:ext cx="1379658" cy="0"/>
          </a:xfrm>
          <a:prstGeom prst="straightConnector1">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5" name="Rectangle 1436"/>
          <p:cNvSpPr>
            <a:spLocks noChangeArrowheads="1"/>
          </p:cNvSpPr>
          <p:nvPr/>
        </p:nvSpPr>
        <p:spPr bwMode="auto">
          <a:xfrm>
            <a:off x="9064297" y="3813345"/>
            <a:ext cx="2289503" cy="307777"/>
          </a:xfrm>
          <a:prstGeom prst="rect">
            <a:avLst/>
          </a:prstGeom>
          <a:extLst/>
        </p:spPr>
        <p:txBody>
          <a:bodyPr vert="horz" wrap="square" lIns="91440" tIns="45720" rIns="91440" bIns="45720" rtlCol="0">
            <a:spAutoFit/>
          </a:bodyPr>
          <a:lstStyle/>
          <a:p>
            <a:pPr>
              <a:buFont typeface="Arial" pitchFamily="34" charset="0"/>
              <a:buNone/>
            </a:pPr>
            <a:r>
              <a:rPr lang="en-US" sz="1400" b="1" dirty="0" smtClean="0">
                <a:solidFill>
                  <a:srgbClr val="273339"/>
                </a:solidFill>
              </a:rPr>
              <a:t>Target focused campaigns</a:t>
            </a:r>
            <a:endParaRPr lang="en-US" sz="1400" b="1" dirty="0">
              <a:solidFill>
                <a:srgbClr val="273339"/>
              </a:solidFill>
            </a:endParaRPr>
          </a:p>
        </p:txBody>
      </p:sp>
      <p:sp>
        <p:nvSpPr>
          <p:cNvPr id="46" name="Content Placeholder 2"/>
          <p:cNvSpPr txBox="1">
            <a:spLocks/>
          </p:cNvSpPr>
          <p:nvPr/>
        </p:nvSpPr>
        <p:spPr>
          <a:xfrm>
            <a:off x="9064297" y="4128674"/>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IN" sz="1200" dirty="0">
                <a:latin typeface="Arial" panose="020B0604020202020204" pitchFamily="34" charset="0"/>
                <a:cs typeface="Arial" panose="020B0604020202020204" pitchFamily="34" charset="0"/>
              </a:rPr>
              <a:t>Quickly setup a Campaign</a:t>
            </a:r>
            <a:endParaRPr lang="en-US" sz="1200" dirty="0">
              <a:latin typeface="Arial" panose="020B0604020202020204" pitchFamily="34" charset="0"/>
              <a:cs typeface="Arial" panose="020B0604020202020204" pitchFamily="34" charset="0"/>
            </a:endParaRPr>
          </a:p>
          <a:p>
            <a:pPr lvl="0"/>
            <a:r>
              <a:rPr lang="en-IN" sz="1200" dirty="0">
                <a:latin typeface="Arial" panose="020B0604020202020204" pitchFamily="34" charset="0"/>
                <a:cs typeface="Arial" panose="020B0604020202020204" pitchFamily="34" charset="0"/>
              </a:rPr>
              <a:t>Reach Qualitative TG</a:t>
            </a:r>
          </a:p>
          <a:p>
            <a:pPr lvl="0"/>
            <a:r>
              <a:rPr lang="en-IN" sz="1200" dirty="0" smtClean="0">
                <a:latin typeface="Arial" panose="020B0604020202020204" pitchFamily="34" charset="0"/>
                <a:cs typeface="Arial" panose="020B0604020202020204" pitchFamily="34" charset="0"/>
              </a:rPr>
              <a:t>Track </a:t>
            </a:r>
            <a:r>
              <a:rPr lang="en-IN" sz="1200" dirty="0">
                <a:latin typeface="Arial" panose="020B0604020202020204" pitchFamily="34" charset="0"/>
                <a:cs typeface="Arial" panose="020B0604020202020204" pitchFamily="34" charset="0"/>
              </a:rPr>
              <a:t>the engagement</a:t>
            </a:r>
          </a:p>
          <a:p>
            <a:pPr marL="0" lvl="0" indent="0" algn="just">
              <a:spcBef>
                <a:spcPts val="0"/>
              </a:spcBef>
              <a:buNone/>
            </a:pPr>
            <a:r>
              <a:rPr lang="en-US" sz="1200" dirty="0" smtClean="0">
                <a:solidFill>
                  <a:schemeClr val="bg2"/>
                </a:solidFill>
              </a:rPr>
              <a:t>.</a:t>
            </a:r>
            <a:endParaRPr lang="en-US" sz="1200" dirty="0">
              <a:solidFill>
                <a:schemeClr val="bg2"/>
              </a:solidFill>
            </a:endParaRPr>
          </a:p>
        </p:txBody>
      </p:sp>
      <p:sp>
        <p:nvSpPr>
          <p:cNvPr id="48" name="Rectangle 1436"/>
          <p:cNvSpPr>
            <a:spLocks noChangeArrowheads="1"/>
          </p:cNvSpPr>
          <p:nvPr/>
        </p:nvSpPr>
        <p:spPr bwMode="auto">
          <a:xfrm>
            <a:off x="773485" y="4939366"/>
            <a:ext cx="2289503" cy="369332"/>
          </a:xfrm>
          <a:prstGeom prst="rect">
            <a:avLst/>
          </a:prstGeom>
          <a:extLst/>
        </p:spPr>
        <p:txBody>
          <a:bodyPr vert="horz" wrap="square" lIns="91440" tIns="45720" rIns="91440" bIns="45720" rtlCol="0">
            <a:spAutoFit/>
          </a:bodyPr>
          <a:lstStyle/>
          <a:p>
            <a:pPr algn="r">
              <a:buFont typeface="Arial" pitchFamily="34" charset="0"/>
              <a:buNone/>
            </a:pPr>
            <a:r>
              <a:rPr lang="en-US" b="1" dirty="0" smtClean="0">
                <a:solidFill>
                  <a:srgbClr val="273339"/>
                </a:solidFill>
              </a:rPr>
              <a:t>Real time insights</a:t>
            </a:r>
            <a:endParaRPr lang="en-US" b="1" dirty="0">
              <a:solidFill>
                <a:srgbClr val="273339"/>
              </a:solidFill>
            </a:endParaRPr>
          </a:p>
        </p:txBody>
      </p:sp>
      <p:sp>
        <p:nvSpPr>
          <p:cNvPr id="49" name="Content Placeholder 2"/>
          <p:cNvSpPr txBox="1">
            <a:spLocks/>
          </p:cNvSpPr>
          <p:nvPr/>
        </p:nvSpPr>
        <p:spPr>
          <a:xfrm>
            <a:off x="773485" y="5254695"/>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IN" sz="1200" dirty="0">
                <a:latin typeface="Arial" panose="020B0604020202020204" pitchFamily="34" charset="0"/>
                <a:cs typeface="Arial" panose="020B0604020202020204" pitchFamily="34" charset="0"/>
              </a:rPr>
              <a:t>Compare effectiveness of communication in different category </a:t>
            </a:r>
            <a:endParaRPr lang="en-US" sz="1200" dirty="0">
              <a:latin typeface="Arial" panose="020B0604020202020204" pitchFamily="34" charset="0"/>
              <a:cs typeface="Arial" panose="020B0604020202020204" pitchFamily="34" charset="0"/>
            </a:endParaRPr>
          </a:p>
          <a:p>
            <a:pPr lvl="0"/>
            <a:r>
              <a:rPr lang="en-US" sz="1200" dirty="0">
                <a:latin typeface="Arial" panose="020B0604020202020204" pitchFamily="34" charset="0"/>
                <a:cs typeface="Arial" panose="020B0604020202020204" pitchFamily="34" charset="0"/>
              </a:rPr>
              <a:t>Live Dashboard </a:t>
            </a:r>
            <a:endParaRPr lang="en-IN" sz="1200" dirty="0">
              <a:latin typeface="Arial" panose="020B0604020202020204" pitchFamily="34" charset="0"/>
              <a:cs typeface="Arial" panose="020B0604020202020204" pitchFamily="34" charset="0"/>
            </a:endParaRPr>
          </a:p>
          <a:p>
            <a:pPr lvl="0"/>
            <a:r>
              <a:rPr lang="en-IN" sz="1200" dirty="0" smtClean="0">
                <a:latin typeface="Arial" panose="020B0604020202020204" pitchFamily="34" charset="0"/>
                <a:cs typeface="Arial" panose="020B0604020202020204" pitchFamily="34" charset="0"/>
              </a:rPr>
              <a:t>In store </a:t>
            </a:r>
            <a:r>
              <a:rPr lang="en-IN" sz="1200" dirty="0">
                <a:latin typeface="Arial" panose="020B0604020202020204" pitchFamily="34" charset="0"/>
                <a:cs typeface="Arial" panose="020B0604020202020204" pitchFamily="34" charset="0"/>
              </a:rPr>
              <a:t>analytics</a:t>
            </a:r>
            <a:endParaRPr lang="en-US" sz="1200" dirty="0">
              <a:latin typeface="Arial" panose="020B0604020202020204" pitchFamily="34" charset="0"/>
              <a:cs typeface="Arial" panose="020B0604020202020204" pitchFamily="34" charset="0"/>
            </a:endParaRPr>
          </a:p>
        </p:txBody>
      </p:sp>
      <p:sp>
        <p:nvSpPr>
          <p:cNvPr id="50" name="Rectangle 1436"/>
          <p:cNvSpPr>
            <a:spLocks noChangeArrowheads="1"/>
          </p:cNvSpPr>
          <p:nvPr/>
        </p:nvSpPr>
        <p:spPr bwMode="auto">
          <a:xfrm>
            <a:off x="773485" y="2086918"/>
            <a:ext cx="2289503" cy="307777"/>
          </a:xfrm>
          <a:prstGeom prst="rect">
            <a:avLst/>
          </a:prstGeom>
          <a:extLst/>
        </p:spPr>
        <p:txBody>
          <a:bodyPr vert="horz" wrap="square" lIns="91440" tIns="45720" rIns="91440" bIns="45720" rtlCol="0">
            <a:spAutoFit/>
          </a:bodyPr>
          <a:lstStyle/>
          <a:p>
            <a:pPr algn="r">
              <a:buFont typeface="Arial" pitchFamily="34" charset="0"/>
              <a:buNone/>
            </a:pPr>
            <a:r>
              <a:rPr lang="en-US" sz="1400" b="1" dirty="0" smtClean="0">
                <a:solidFill>
                  <a:srgbClr val="273339"/>
                </a:solidFill>
              </a:rPr>
              <a:t>Effective store management</a:t>
            </a:r>
            <a:endParaRPr lang="en-US" sz="1400" b="1" dirty="0">
              <a:solidFill>
                <a:srgbClr val="273339"/>
              </a:solidFill>
            </a:endParaRPr>
          </a:p>
        </p:txBody>
      </p:sp>
      <p:sp>
        <p:nvSpPr>
          <p:cNvPr id="51" name="Content Placeholder 2"/>
          <p:cNvSpPr txBox="1">
            <a:spLocks/>
          </p:cNvSpPr>
          <p:nvPr/>
        </p:nvSpPr>
        <p:spPr>
          <a:xfrm>
            <a:off x="773485" y="2402247"/>
            <a:ext cx="2289503" cy="123726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IN" sz="1200" dirty="0">
                <a:latin typeface="Arial" panose="020B0604020202020204" pitchFamily="34" charset="0"/>
                <a:cs typeface="Arial" panose="020B0604020202020204" pitchFamily="34" charset="0"/>
              </a:rPr>
              <a:t>Campaign across categories</a:t>
            </a:r>
          </a:p>
          <a:p>
            <a:pPr lvl="0"/>
            <a:r>
              <a:rPr lang="en-IN" sz="1200" dirty="0">
                <a:latin typeface="Arial" panose="020B0604020202020204" pitchFamily="34" charset="0"/>
                <a:cs typeface="Arial" panose="020B0604020202020204" pitchFamily="34" charset="0"/>
              </a:rPr>
              <a:t>Call To action Communication, along with Branding content</a:t>
            </a:r>
          </a:p>
          <a:p>
            <a:pPr marL="0" lvl="0" indent="0" algn="r">
              <a:spcBef>
                <a:spcPts val="0"/>
              </a:spcBef>
              <a:buNone/>
            </a:pPr>
            <a:r>
              <a:rPr lang="en-US" sz="1200" dirty="0" smtClean="0">
                <a:solidFill>
                  <a:schemeClr val="bg2"/>
                </a:solidFill>
              </a:rPr>
              <a:t>.</a:t>
            </a:r>
            <a:endParaRPr lang="en-US" sz="1200" dirty="0">
              <a:solidFill>
                <a:schemeClr val="bg2"/>
              </a:solidFill>
            </a:endParaRPr>
          </a:p>
        </p:txBody>
      </p:sp>
    </p:spTree>
    <p:extLst>
      <p:ext uri="{BB962C8B-B14F-4D97-AF65-F5344CB8AC3E}">
        <p14:creationId xmlns:p14="http://schemas.microsoft.com/office/powerpoint/2010/main" val="21592376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 </a:t>
            </a:r>
            <a:r>
              <a:rPr lang="en-US" sz="4000" dirty="0"/>
              <a:t>Smart video analytics solution</a:t>
            </a:r>
          </a:p>
        </p:txBody>
      </p:sp>
      <p:pic>
        <p:nvPicPr>
          <p:cNvPr id="8" name="Picture 7"/>
          <p:cNvPicPr>
            <a:picLocks noChangeAspect="1"/>
          </p:cNvPicPr>
          <p:nvPr/>
        </p:nvPicPr>
        <p:blipFill>
          <a:blip r:embed="rId2"/>
          <a:stretch>
            <a:fillRect/>
          </a:stretch>
        </p:blipFill>
        <p:spPr>
          <a:xfrm>
            <a:off x="1105839" y="1536140"/>
            <a:ext cx="7419975" cy="3886200"/>
          </a:xfrm>
          <a:prstGeom prst="rect">
            <a:avLst/>
          </a:prstGeom>
          <a:ln>
            <a:noFill/>
          </a:ln>
          <a:effectLst>
            <a:outerShdw blurRad="292100" dist="139700" dir="2700000" algn="tl" rotWithShape="0">
              <a:srgbClr val="333333">
                <a:alpha val="65000"/>
              </a:srgbClr>
            </a:outerShdw>
          </a:effectLst>
        </p:spPr>
      </p:pic>
      <p:sp>
        <p:nvSpPr>
          <p:cNvPr id="11" name="Rectangular Callout 10"/>
          <p:cNvSpPr/>
          <p:nvPr/>
        </p:nvSpPr>
        <p:spPr>
          <a:xfrm>
            <a:off x="8834908" y="2498501"/>
            <a:ext cx="2949262" cy="1468192"/>
          </a:xfrm>
          <a:prstGeom prst="wedge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 Brick &amp; Mortar will have to understand shopping behavior to compete with online  </a:t>
            </a:r>
            <a:endParaRPr lang="en-US" sz="1400" dirty="0">
              <a:latin typeface="Arial" panose="020B0604020202020204" pitchFamily="34" charset="0"/>
              <a:cs typeface="Arial" panose="020B0604020202020204" pitchFamily="34" charset="0"/>
            </a:endParaRPr>
          </a:p>
        </p:txBody>
      </p:sp>
      <p:sp>
        <p:nvSpPr>
          <p:cNvPr id="3" name="TextBox 2"/>
          <p:cNvSpPr txBox="1"/>
          <p:nvPr/>
        </p:nvSpPr>
        <p:spPr>
          <a:xfrm>
            <a:off x="1005627" y="5615189"/>
            <a:ext cx="7520187" cy="646331"/>
          </a:xfrm>
          <a:prstGeom prst="rect">
            <a:avLst/>
          </a:prstGeom>
          <a:noFill/>
        </p:spPr>
        <p:txBody>
          <a:bodyPr wrap="square" rtlCol="0">
            <a:spAutoFit/>
          </a:bodyPr>
          <a:lstStyle/>
          <a:p>
            <a:r>
              <a:rPr lang="en-US" dirty="0">
                <a:solidFill>
                  <a:schemeClr val="bg2">
                    <a:lumMod val="50000"/>
                  </a:schemeClr>
                </a:solidFill>
              </a:rPr>
              <a:t>…and helps track </a:t>
            </a:r>
            <a:r>
              <a:rPr lang="en-US" dirty="0">
                <a:solidFill>
                  <a:srgbClr val="FFC000"/>
                </a:solidFill>
              </a:rPr>
              <a:t>intelligent KPIs </a:t>
            </a:r>
            <a:r>
              <a:rPr lang="en-US" dirty="0">
                <a:solidFill>
                  <a:schemeClr val="bg2">
                    <a:lumMod val="50000"/>
                  </a:schemeClr>
                </a:solidFill>
              </a:rPr>
              <a:t>that go beyond conversions</a:t>
            </a:r>
            <a:endParaRPr lang="en-IN" dirty="0">
              <a:solidFill>
                <a:schemeClr val="bg2">
                  <a:lumMod val="50000"/>
                </a:schemeClr>
              </a:solidFill>
            </a:endParaRPr>
          </a:p>
          <a:p>
            <a:endParaRPr lang="en-US" dirty="0"/>
          </a:p>
        </p:txBody>
      </p:sp>
      <p:sp>
        <p:nvSpPr>
          <p:cNvPr id="6" name="Date Placeholder 5"/>
          <p:cNvSpPr>
            <a:spLocks noGrp="1"/>
          </p:cNvSpPr>
          <p:nvPr>
            <p:ph type="dt" sz="half" idx="10"/>
          </p:nvPr>
        </p:nvSpPr>
        <p:spPr/>
        <p:txBody>
          <a:bodyPr/>
          <a:lstStyle/>
          <a:p>
            <a:fld id="{5081C3B0-55B0-4137-858F-02E6D6309694}" type="datetime1">
              <a:rPr lang="en-US" smtClean="0"/>
              <a:t>4/13/2017</a:t>
            </a:fld>
            <a:endParaRPr lang="en-US"/>
          </a:p>
        </p:txBody>
      </p:sp>
      <p:sp>
        <p:nvSpPr>
          <p:cNvPr id="7" name="Footer Placeholder 6"/>
          <p:cNvSpPr>
            <a:spLocks noGrp="1"/>
          </p:cNvSpPr>
          <p:nvPr>
            <p:ph type="ftr" sz="quarter" idx="11"/>
          </p:nvPr>
        </p:nvSpPr>
        <p:spPr/>
        <p:txBody>
          <a:bodyPr/>
          <a:lstStyle/>
          <a:p>
            <a:r>
              <a:rPr lang="en-US" smtClean="0"/>
              <a:t>COPYRIGHT © 2017 DATA DIRECT FZ LLC  ALL RIGHTS RESERVED</a:t>
            </a:r>
            <a:endParaRPr lang="en-US"/>
          </a:p>
        </p:txBody>
      </p:sp>
      <p:sp>
        <p:nvSpPr>
          <p:cNvPr id="9" name="Slide Number Placeholder 8"/>
          <p:cNvSpPr>
            <a:spLocks noGrp="1"/>
          </p:cNvSpPr>
          <p:nvPr>
            <p:ph type="sldNum" sz="quarter" idx="12"/>
          </p:nvPr>
        </p:nvSpPr>
        <p:spPr/>
        <p:txBody>
          <a:bodyPr/>
          <a:lstStyle/>
          <a:p>
            <a:fld id="{6E18DBF4-37B7-4C4F-9728-A1C100B177EE}" type="slidenum">
              <a:rPr lang="en-US" smtClean="0"/>
              <a:pPr/>
              <a:t>52</a:t>
            </a:fld>
            <a:endParaRPr lang="en-US"/>
          </a:p>
        </p:txBody>
      </p:sp>
    </p:spTree>
    <p:extLst>
      <p:ext uri="{BB962C8B-B14F-4D97-AF65-F5344CB8AC3E}">
        <p14:creationId xmlns:p14="http://schemas.microsoft.com/office/powerpoint/2010/main" val="1289118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Translates store traffic patterns into tangible business decisions</a:t>
            </a:r>
          </a:p>
        </p:txBody>
      </p:sp>
      <p:pic>
        <p:nvPicPr>
          <p:cNvPr id="7" name="Picture 6"/>
          <p:cNvPicPr>
            <a:picLocks noChangeAspect="1"/>
          </p:cNvPicPr>
          <p:nvPr/>
        </p:nvPicPr>
        <p:blipFill>
          <a:blip r:embed="rId2"/>
          <a:stretch>
            <a:fillRect/>
          </a:stretch>
        </p:blipFill>
        <p:spPr>
          <a:xfrm>
            <a:off x="2395537" y="1616838"/>
            <a:ext cx="7400925" cy="4191000"/>
          </a:xfrm>
          <a:prstGeom prst="rect">
            <a:avLst/>
          </a:prstGeom>
          <a:ln>
            <a:noFill/>
          </a:ln>
          <a:effectLst>
            <a:outerShdw blurRad="292100" dist="139700" dir="2700000" algn="tl" rotWithShape="0">
              <a:srgbClr val="333333">
                <a:alpha val="65000"/>
              </a:srgbClr>
            </a:outerShdw>
          </a:effectLst>
        </p:spPr>
      </p:pic>
      <p:sp>
        <p:nvSpPr>
          <p:cNvPr id="5" name="Date Placeholder 4"/>
          <p:cNvSpPr>
            <a:spLocks noGrp="1"/>
          </p:cNvSpPr>
          <p:nvPr>
            <p:ph type="dt" sz="half" idx="10"/>
          </p:nvPr>
        </p:nvSpPr>
        <p:spPr/>
        <p:txBody>
          <a:bodyPr/>
          <a:lstStyle/>
          <a:p>
            <a:fld id="{4C0CE684-A7E0-42B1-BBB1-75BC2CDF5124}" type="datetime1">
              <a:rPr lang="en-US" smtClean="0"/>
              <a:t>4/13/2017</a:t>
            </a:fld>
            <a:endParaRPr lang="en-US"/>
          </a:p>
        </p:txBody>
      </p:sp>
      <p:sp>
        <p:nvSpPr>
          <p:cNvPr id="6" name="Footer Placeholder 5"/>
          <p:cNvSpPr>
            <a:spLocks noGrp="1"/>
          </p:cNvSpPr>
          <p:nvPr>
            <p:ph type="ftr" sz="quarter" idx="11"/>
          </p:nvPr>
        </p:nvSpPr>
        <p:spPr/>
        <p:txBody>
          <a:bodyPr/>
          <a:lstStyle/>
          <a:p>
            <a:r>
              <a:rPr lang="en-US" smtClean="0"/>
              <a:t>COPYRIGHT © 2017 DATA DIRECT FZ LLC  ALL RIGHTS RESERVED</a:t>
            </a:r>
            <a:endParaRPr lang="en-US"/>
          </a:p>
        </p:txBody>
      </p:sp>
      <p:sp>
        <p:nvSpPr>
          <p:cNvPr id="8" name="Slide Number Placeholder 7"/>
          <p:cNvSpPr>
            <a:spLocks noGrp="1"/>
          </p:cNvSpPr>
          <p:nvPr>
            <p:ph type="sldNum" sz="quarter" idx="12"/>
          </p:nvPr>
        </p:nvSpPr>
        <p:spPr/>
        <p:txBody>
          <a:bodyPr/>
          <a:lstStyle/>
          <a:p>
            <a:fld id="{6E18DBF4-37B7-4C4F-9728-A1C100B177EE}" type="slidenum">
              <a:rPr lang="en-US" smtClean="0"/>
              <a:pPr/>
              <a:t>53</a:t>
            </a:fld>
            <a:endParaRPr lang="en-US"/>
          </a:p>
        </p:txBody>
      </p:sp>
    </p:spTree>
    <p:extLst>
      <p:ext uri="{BB962C8B-B14F-4D97-AF65-F5344CB8AC3E}">
        <p14:creationId xmlns:p14="http://schemas.microsoft.com/office/powerpoint/2010/main" val="8779959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In–app mobile advertising</a:t>
            </a:r>
            <a:endParaRPr lang="en-US" dirty="0"/>
          </a:p>
        </p:txBody>
      </p:sp>
      <p:sp>
        <p:nvSpPr>
          <p:cNvPr id="3" name="Date Placeholder 2"/>
          <p:cNvSpPr>
            <a:spLocks noGrp="1"/>
          </p:cNvSpPr>
          <p:nvPr>
            <p:ph type="dt" sz="half" idx="10"/>
          </p:nvPr>
        </p:nvSpPr>
        <p:spPr/>
        <p:txBody>
          <a:bodyPr/>
          <a:lstStyle/>
          <a:p>
            <a:fld id="{1A6E1FEB-FB31-4CE1-8A0A-9EB69254126F}"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FZ LLC  ALL 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54</a:t>
            </a:fld>
            <a:endParaRPr lang="en-US"/>
          </a:p>
        </p:txBody>
      </p:sp>
      <p:sp>
        <p:nvSpPr>
          <p:cNvPr id="16" name="Text Placeholder 15"/>
          <p:cNvSpPr>
            <a:spLocks noGrp="1"/>
          </p:cNvSpPr>
          <p:nvPr>
            <p:ph type="body" sz="quarter" idx="18"/>
          </p:nvPr>
        </p:nvSpPr>
        <p:spPr/>
        <p:txBody>
          <a:bodyPr/>
          <a:lstStyle/>
          <a:p>
            <a:r>
              <a:rPr lang="en-US" dirty="0" smtClean="0"/>
              <a:t>Geo location</a:t>
            </a:r>
            <a:endParaRPr lang="en-US" dirty="0"/>
          </a:p>
        </p:txBody>
      </p:sp>
      <p:sp>
        <p:nvSpPr>
          <p:cNvPr id="17" name="Text Placeholder 16"/>
          <p:cNvSpPr>
            <a:spLocks noGrp="1"/>
          </p:cNvSpPr>
          <p:nvPr>
            <p:ph type="body" sz="quarter" idx="22"/>
          </p:nvPr>
        </p:nvSpPr>
        <p:spPr/>
        <p:txBody>
          <a:bodyPr>
            <a:normAutofit/>
          </a:bodyPr>
          <a:lstStyle/>
          <a:p>
            <a:pPr algn="l"/>
            <a:r>
              <a:rPr lang="en-US" sz="1500" dirty="0"/>
              <a:t>specific point, street, city, region, country</a:t>
            </a:r>
            <a:r>
              <a:rPr lang="pl-PL" sz="1600" dirty="0">
                <a:solidFill>
                  <a:prstClr val="black"/>
                </a:solidFill>
                <a:latin typeface="Arial" panose="020B0604020202020204" pitchFamily="34" charset="0"/>
                <a:ea typeface="Open Sans" panose="020B0604020202020204" charset="0"/>
                <a:cs typeface="Arial" panose="020B0604020202020204" pitchFamily="34" charset="0"/>
              </a:rPr>
              <a:t/>
            </a:r>
            <a:br>
              <a:rPr lang="pl-PL" sz="1600" dirty="0">
                <a:solidFill>
                  <a:prstClr val="black"/>
                </a:solidFill>
                <a:latin typeface="Arial" panose="020B0604020202020204" pitchFamily="34" charset="0"/>
                <a:ea typeface="Open Sans" panose="020B0604020202020204" charset="0"/>
                <a:cs typeface="Arial" panose="020B0604020202020204" pitchFamily="34" charset="0"/>
              </a:rPr>
            </a:br>
            <a:endParaRPr lang="en-US" dirty="0"/>
          </a:p>
        </p:txBody>
      </p:sp>
      <p:sp>
        <p:nvSpPr>
          <p:cNvPr id="18" name="Text Placeholder 17"/>
          <p:cNvSpPr>
            <a:spLocks noGrp="1"/>
          </p:cNvSpPr>
          <p:nvPr>
            <p:ph type="body" sz="quarter" idx="26"/>
          </p:nvPr>
        </p:nvSpPr>
        <p:spPr/>
        <p:txBody>
          <a:bodyPr/>
          <a:lstStyle/>
          <a:p>
            <a:r>
              <a:rPr lang="en-US" dirty="0" smtClean="0"/>
              <a:t>1</a:t>
            </a:r>
            <a:endParaRPr lang="en-US" dirty="0"/>
          </a:p>
        </p:txBody>
      </p:sp>
      <p:sp>
        <p:nvSpPr>
          <p:cNvPr id="19" name="Text Placeholder 18"/>
          <p:cNvSpPr>
            <a:spLocks noGrp="1"/>
          </p:cNvSpPr>
          <p:nvPr>
            <p:ph type="body" sz="quarter" idx="27"/>
          </p:nvPr>
        </p:nvSpPr>
        <p:spPr/>
        <p:txBody>
          <a:bodyPr/>
          <a:lstStyle/>
          <a:p>
            <a:r>
              <a:rPr lang="en-US" dirty="0" smtClean="0"/>
              <a:t>Keyboard language</a:t>
            </a:r>
            <a:endParaRPr lang="en-US" dirty="0"/>
          </a:p>
        </p:txBody>
      </p:sp>
      <p:sp>
        <p:nvSpPr>
          <p:cNvPr id="20" name="Text Placeholder 19"/>
          <p:cNvSpPr>
            <a:spLocks noGrp="1"/>
          </p:cNvSpPr>
          <p:nvPr>
            <p:ph type="body" sz="quarter" idx="28"/>
          </p:nvPr>
        </p:nvSpPr>
        <p:spPr/>
        <p:txBody>
          <a:bodyPr>
            <a:normAutofit/>
          </a:bodyPr>
          <a:lstStyle/>
          <a:p>
            <a:r>
              <a:rPr lang="en-US" dirty="0" smtClean="0"/>
              <a:t>English, Arabic</a:t>
            </a:r>
            <a:endParaRPr lang="en-US" dirty="0"/>
          </a:p>
        </p:txBody>
      </p:sp>
      <p:sp>
        <p:nvSpPr>
          <p:cNvPr id="21" name="Text Placeholder 20"/>
          <p:cNvSpPr>
            <a:spLocks noGrp="1"/>
          </p:cNvSpPr>
          <p:nvPr>
            <p:ph type="body" sz="quarter" idx="29"/>
          </p:nvPr>
        </p:nvSpPr>
        <p:spPr/>
        <p:txBody>
          <a:bodyPr/>
          <a:lstStyle/>
          <a:p>
            <a:r>
              <a:rPr lang="en-US" dirty="0" smtClean="0"/>
              <a:t>4</a:t>
            </a:r>
            <a:endParaRPr lang="en-US" dirty="0"/>
          </a:p>
        </p:txBody>
      </p:sp>
      <p:sp>
        <p:nvSpPr>
          <p:cNvPr id="22" name="Text Placeholder 21"/>
          <p:cNvSpPr>
            <a:spLocks noGrp="1"/>
          </p:cNvSpPr>
          <p:nvPr>
            <p:ph type="body" sz="quarter" idx="30"/>
          </p:nvPr>
        </p:nvSpPr>
        <p:spPr/>
        <p:txBody>
          <a:bodyPr/>
          <a:lstStyle/>
          <a:p>
            <a:r>
              <a:rPr lang="en-US" dirty="0" smtClean="0"/>
              <a:t>Age profile</a:t>
            </a:r>
            <a:endParaRPr lang="en-US" dirty="0"/>
          </a:p>
        </p:txBody>
      </p:sp>
      <p:sp>
        <p:nvSpPr>
          <p:cNvPr id="23" name="Text Placeholder 22"/>
          <p:cNvSpPr>
            <a:spLocks noGrp="1"/>
          </p:cNvSpPr>
          <p:nvPr>
            <p:ph type="body" sz="quarter" idx="31"/>
          </p:nvPr>
        </p:nvSpPr>
        <p:spPr/>
        <p:txBody>
          <a:bodyPr>
            <a:normAutofit/>
          </a:bodyPr>
          <a:lstStyle/>
          <a:p>
            <a:r>
              <a:rPr lang="en-US" dirty="0" smtClean="0"/>
              <a:t>Age profile bands</a:t>
            </a:r>
            <a:endParaRPr lang="en-US" dirty="0"/>
          </a:p>
        </p:txBody>
      </p:sp>
      <p:sp>
        <p:nvSpPr>
          <p:cNvPr id="24" name="Text Placeholder 23"/>
          <p:cNvSpPr>
            <a:spLocks noGrp="1"/>
          </p:cNvSpPr>
          <p:nvPr>
            <p:ph type="body" sz="quarter" idx="32"/>
          </p:nvPr>
        </p:nvSpPr>
        <p:spPr/>
        <p:txBody>
          <a:bodyPr/>
          <a:lstStyle/>
          <a:p>
            <a:r>
              <a:rPr lang="en-US" dirty="0" smtClean="0"/>
              <a:t>2</a:t>
            </a:r>
            <a:endParaRPr lang="en-US" dirty="0"/>
          </a:p>
        </p:txBody>
      </p:sp>
      <p:sp>
        <p:nvSpPr>
          <p:cNvPr id="25" name="Text Placeholder 24"/>
          <p:cNvSpPr>
            <a:spLocks noGrp="1"/>
          </p:cNvSpPr>
          <p:nvPr>
            <p:ph type="body" sz="quarter" idx="33"/>
          </p:nvPr>
        </p:nvSpPr>
        <p:spPr/>
        <p:txBody>
          <a:bodyPr/>
          <a:lstStyle/>
          <a:p>
            <a:r>
              <a:rPr lang="en-US" dirty="0" smtClean="0"/>
              <a:t>Category of apps.</a:t>
            </a:r>
            <a:endParaRPr lang="en-US" dirty="0"/>
          </a:p>
        </p:txBody>
      </p:sp>
      <p:sp>
        <p:nvSpPr>
          <p:cNvPr id="26" name="Text Placeholder 25"/>
          <p:cNvSpPr>
            <a:spLocks noGrp="1"/>
          </p:cNvSpPr>
          <p:nvPr>
            <p:ph type="body" sz="quarter" idx="34"/>
          </p:nvPr>
        </p:nvSpPr>
        <p:spPr/>
        <p:txBody>
          <a:bodyPr>
            <a:normAutofit/>
          </a:bodyPr>
          <a:lstStyle/>
          <a:p>
            <a:r>
              <a:rPr lang="pl-PL" sz="1500" dirty="0"/>
              <a:t>Games / education / tourism / sports / business / fashion</a:t>
            </a:r>
            <a:endParaRPr lang="en-US" sz="1500" dirty="0"/>
          </a:p>
        </p:txBody>
      </p:sp>
      <p:sp>
        <p:nvSpPr>
          <p:cNvPr id="27" name="Text Placeholder 26"/>
          <p:cNvSpPr>
            <a:spLocks noGrp="1"/>
          </p:cNvSpPr>
          <p:nvPr>
            <p:ph type="body" sz="quarter" idx="35"/>
          </p:nvPr>
        </p:nvSpPr>
        <p:spPr/>
        <p:txBody>
          <a:bodyPr/>
          <a:lstStyle/>
          <a:p>
            <a:r>
              <a:rPr lang="en-US" dirty="0" smtClean="0"/>
              <a:t>5</a:t>
            </a:r>
            <a:endParaRPr lang="en-US" dirty="0"/>
          </a:p>
        </p:txBody>
      </p:sp>
      <p:sp>
        <p:nvSpPr>
          <p:cNvPr id="28" name="Text Placeholder 27"/>
          <p:cNvSpPr>
            <a:spLocks noGrp="1"/>
          </p:cNvSpPr>
          <p:nvPr>
            <p:ph type="body" sz="quarter" idx="36"/>
          </p:nvPr>
        </p:nvSpPr>
        <p:spPr/>
        <p:txBody>
          <a:bodyPr/>
          <a:lstStyle/>
          <a:p>
            <a:r>
              <a:rPr lang="en-US" dirty="0" smtClean="0"/>
              <a:t>Gender</a:t>
            </a:r>
            <a:endParaRPr lang="en-US" dirty="0"/>
          </a:p>
        </p:txBody>
      </p:sp>
      <p:sp>
        <p:nvSpPr>
          <p:cNvPr id="29" name="Text Placeholder 28"/>
          <p:cNvSpPr>
            <a:spLocks noGrp="1"/>
          </p:cNvSpPr>
          <p:nvPr>
            <p:ph type="body" sz="quarter" idx="37"/>
          </p:nvPr>
        </p:nvSpPr>
        <p:spPr/>
        <p:txBody>
          <a:bodyPr>
            <a:normAutofit/>
          </a:bodyPr>
          <a:lstStyle/>
          <a:p>
            <a:r>
              <a:rPr lang="en-US" dirty="0" smtClean="0"/>
              <a:t>Male or female</a:t>
            </a:r>
            <a:endParaRPr lang="en-US" dirty="0"/>
          </a:p>
        </p:txBody>
      </p:sp>
      <p:sp>
        <p:nvSpPr>
          <p:cNvPr id="30" name="Text Placeholder 29"/>
          <p:cNvSpPr>
            <a:spLocks noGrp="1"/>
          </p:cNvSpPr>
          <p:nvPr>
            <p:ph type="body" sz="quarter" idx="38"/>
          </p:nvPr>
        </p:nvSpPr>
        <p:spPr/>
        <p:txBody>
          <a:bodyPr/>
          <a:lstStyle/>
          <a:p>
            <a:r>
              <a:rPr lang="en-US" dirty="0" smtClean="0"/>
              <a:t>3</a:t>
            </a:r>
            <a:endParaRPr lang="en-US" dirty="0"/>
          </a:p>
        </p:txBody>
      </p:sp>
      <p:sp>
        <p:nvSpPr>
          <p:cNvPr id="31" name="Text Placeholder 30"/>
          <p:cNvSpPr>
            <a:spLocks noGrp="1"/>
          </p:cNvSpPr>
          <p:nvPr>
            <p:ph type="body" sz="quarter" idx="39"/>
          </p:nvPr>
        </p:nvSpPr>
        <p:spPr/>
        <p:txBody>
          <a:bodyPr/>
          <a:lstStyle/>
          <a:p>
            <a:r>
              <a:rPr lang="en-US" dirty="0" smtClean="0"/>
              <a:t>OS &amp; Type of device</a:t>
            </a:r>
            <a:endParaRPr lang="en-US" dirty="0"/>
          </a:p>
        </p:txBody>
      </p:sp>
      <p:sp>
        <p:nvSpPr>
          <p:cNvPr id="32" name="Text Placeholder 31"/>
          <p:cNvSpPr>
            <a:spLocks noGrp="1"/>
          </p:cNvSpPr>
          <p:nvPr>
            <p:ph type="body" sz="quarter" idx="40"/>
          </p:nvPr>
        </p:nvSpPr>
        <p:spPr/>
        <p:txBody>
          <a:bodyPr>
            <a:normAutofit/>
          </a:bodyPr>
          <a:lstStyle/>
          <a:p>
            <a:r>
              <a:rPr lang="en-US" sz="1500" dirty="0"/>
              <a:t>iOS, Android, </a:t>
            </a:r>
            <a:r>
              <a:rPr lang="en-US" sz="1500" dirty="0" smtClean="0"/>
              <a:t>Windows </a:t>
            </a:r>
            <a:endParaRPr lang="en-US" sz="1500" dirty="0"/>
          </a:p>
          <a:p>
            <a:endParaRPr lang="en-US" dirty="0"/>
          </a:p>
        </p:txBody>
      </p:sp>
      <p:sp>
        <p:nvSpPr>
          <p:cNvPr id="33" name="Text Placeholder 32"/>
          <p:cNvSpPr>
            <a:spLocks noGrp="1"/>
          </p:cNvSpPr>
          <p:nvPr>
            <p:ph type="body" sz="quarter" idx="41"/>
          </p:nvPr>
        </p:nvSpPr>
        <p:spPr/>
        <p:txBody>
          <a:bodyPr/>
          <a:lstStyle/>
          <a:p>
            <a:r>
              <a:rPr lang="en-US" dirty="0" smtClean="0"/>
              <a:t>6</a:t>
            </a:r>
            <a:endParaRPr lang="en-US" dirty="0"/>
          </a:p>
        </p:txBody>
      </p:sp>
      <p:sp>
        <p:nvSpPr>
          <p:cNvPr id="7" name="Rectangle 6"/>
          <p:cNvSpPr/>
          <p:nvPr/>
        </p:nvSpPr>
        <p:spPr>
          <a:xfrm>
            <a:off x="2781837" y="5646237"/>
            <a:ext cx="7521262" cy="590931"/>
          </a:xfrm>
          <a:prstGeom prst="rect">
            <a:avLst/>
          </a:prstGeom>
        </p:spPr>
        <p:txBody>
          <a:bodyPr wrap="square">
            <a:spAutoFit/>
          </a:bodyPr>
          <a:lstStyle/>
          <a:p>
            <a:pPr algn="ctr">
              <a:lnSpc>
                <a:spcPct val="90000"/>
              </a:lnSpc>
              <a:spcBef>
                <a:spcPts val="1000"/>
              </a:spcBef>
            </a:pPr>
            <a:r>
              <a:rPr lang="en-US" dirty="0" smtClean="0">
                <a:solidFill>
                  <a:srgbClr val="8C9CA6"/>
                </a:solidFill>
              </a:rPr>
              <a:t>We have a platform that can deliver in-app advertising on mobile devices using different parameters within a particular geo location</a:t>
            </a:r>
            <a:endParaRPr lang="en-US" dirty="0">
              <a:solidFill>
                <a:srgbClr val="8C9CA6"/>
              </a:solidFill>
            </a:endParaRPr>
          </a:p>
        </p:txBody>
      </p:sp>
    </p:spTree>
    <p:extLst>
      <p:ext uri="{BB962C8B-B14F-4D97-AF65-F5344CB8AC3E}">
        <p14:creationId xmlns:p14="http://schemas.microsoft.com/office/powerpoint/2010/main" val="5566147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endParaRPr lang="en-US" dirty="0"/>
          </a:p>
        </p:txBody>
      </p:sp>
      <p:sp>
        <p:nvSpPr>
          <p:cNvPr id="3" name="Date Placeholder 2"/>
          <p:cNvSpPr>
            <a:spLocks noGrp="1"/>
          </p:cNvSpPr>
          <p:nvPr>
            <p:ph type="dt" sz="half" idx="10"/>
          </p:nvPr>
        </p:nvSpPr>
        <p:spPr/>
        <p:txBody>
          <a:bodyPr/>
          <a:lstStyle/>
          <a:p>
            <a:fld id="{EA90B4D1-6B7D-448F-ADF9-55BE22947EBD}"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55</a:t>
            </a:fld>
            <a:endParaRPr lang="en-US"/>
          </a:p>
        </p:txBody>
      </p:sp>
      <p:grpSp>
        <p:nvGrpSpPr>
          <p:cNvPr id="6" name="Group 5"/>
          <p:cNvGrpSpPr/>
          <p:nvPr/>
        </p:nvGrpSpPr>
        <p:grpSpPr>
          <a:xfrm flipH="1">
            <a:off x="4235105" y="2059098"/>
            <a:ext cx="3721789" cy="3708685"/>
            <a:chOff x="6361113" y="1190625"/>
            <a:chExt cx="4470400" cy="4476750"/>
          </a:xfrm>
        </p:grpSpPr>
        <p:sp>
          <p:nvSpPr>
            <p:cNvPr id="7" name="Freeform 6"/>
            <p:cNvSpPr>
              <a:spLocks/>
            </p:cNvSpPr>
            <p:nvPr/>
          </p:nvSpPr>
          <p:spPr bwMode="auto">
            <a:xfrm>
              <a:off x="6361113" y="1190625"/>
              <a:ext cx="4470400" cy="4476750"/>
            </a:xfrm>
            <a:custGeom>
              <a:avLst/>
              <a:gdLst>
                <a:gd name="T0" fmla="*/ 397 w 397"/>
                <a:gd name="T1" fmla="*/ 199 h 397"/>
                <a:gd name="T2" fmla="*/ 199 w 397"/>
                <a:gd name="T3" fmla="*/ 397 h 397"/>
                <a:gd name="T4" fmla="*/ 0 w 397"/>
                <a:gd name="T5" fmla="*/ 199 h 397"/>
                <a:gd name="T6" fmla="*/ 200 w 397"/>
                <a:gd name="T7" fmla="*/ 0 h 397"/>
                <a:gd name="T8" fmla="*/ 397 w 397"/>
                <a:gd name="T9" fmla="*/ 199 h 397"/>
              </a:gdLst>
              <a:ahLst/>
              <a:cxnLst>
                <a:cxn ang="0">
                  <a:pos x="T0" y="T1"/>
                </a:cxn>
                <a:cxn ang="0">
                  <a:pos x="T2" y="T3"/>
                </a:cxn>
                <a:cxn ang="0">
                  <a:pos x="T4" y="T5"/>
                </a:cxn>
                <a:cxn ang="0">
                  <a:pos x="T6" y="T7"/>
                </a:cxn>
                <a:cxn ang="0">
                  <a:pos x="T8" y="T9"/>
                </a:cxn>
              </a:cxnLst>
              <a:rect l="0" t="0" r="r" b="b"/>
              <a:pathLst>
                <a:path w="397" h="397">
                  <a:moveTo>
                    <a:pt x="397" y="199"/>
                  </a:moveTo>
                  <a:cubicBezTo>
                    <a:pt x="397" y="308"/>
                    <a:pt x="308" y="397"/>
                    <a:pt x="199" y="397"/>
                  </a:cubicBezTo>
                  <a:cubicBezTo>
                    <a:pt x="89" y="397"/>
                    <a:pt x="0" y="308"/>
                    <a:pt x="0" y="199"/>
                  </a:cubicBezTo>
                  <a:cubicBezTo>
                    <a:pt x="0" y="89"/>
                    <a:pt x="90" y="0"/>
                    <a:pt x="200" y="0"/>
                  </a:cubicBezTo>
                  <a:cubicBezTo>
                    <a:pt x="309" y="0"/>
                    <a:pt x="397" y="89"/>
                    <a:pt x="397" y="19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Line 6"/>
            <p:cNvSpPr>
              <a:spLocks noChangeShapeType="1"/>
            </p:cNvSpPr>
            <p:nvPr/>
          </p:nvSpPr>
          <p:spPr bwMode="auto">
            <a:xfrm flipV="1">
              <a:off x="6664326" y="3389313"/>
              <a:ext cx="1949450" cy="293688"/>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8613776" y="3389313"/>
              <a:ext cx="1430338" cy="395288"/>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6664326" y="1190625"/>
              <a:ext cx="1949450" cy="2492375"/>
            </a:xfrm>
            <a:custGeom>
              <a:avLst/>
              <a:gdLst>
                <a:gd name="T0" fmla="*/ 0 w 173"/>
                <a:gd name="T1" fmla="*/ 221 h 221"/>
                <a:gd name="T2" fmla="*/ 173 w 173"/>
                <a:gd name="T3" fmla="*/ 0 h 221"/>
                <a:gd name="T4" fmla="*/ 173 w 173"/>
                <a:gd name="T5" fmla="*/ 195 h 221"/>
                <a:gd name="T6" fmla="*/ 0 w 173"/>
                <a:gd name="T7" fmla="*/ 221 h 221"/>
              </a:gdLst>
              <a:ahLst/>
              <a:cxnLst>
                <a:cxn ang="0">
                  <a:pos x="T0" y="T1"/>
                </a:cxn>
                <a:cxn ang="0">
                  <a:pos x="T2" y="T3"/>
                </a:cxn>
                <a:cxn ang="0">
                  <a:pos x="T4" y="T5"/>
                </a:cxn>
                <a:cxn ang="0">
                  <a:pos x="T6" y="T7"/>
                </a:cxn>
              </a:cxnLst>
              <a:rect l="0" t="0" r="r" b="b"/>
              <a:pathLst>
                <a:path w="173" h="221">
                  <a:moveTo>
                    <a:pt x="0" y="221"/>
                  </a:moveTo>
                  <a:cubicBezTo>
                    <a:pt x="0" y="111"/>
                    <a:pt x="82" y="0"/>
                    <a:pt x="173" y="0"/>
                  </a:cubicBezTo>
                  <a:cubicBezTo>
                    <a:pt x="173" y="195"/>
                    <a:pt x="173" y="195"/>
                    <a:pt x="173" y="195"/>
                  </a:cubicBezTo>
                  <a:lnTo>
                    <a:pt x="0" y="2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7115176" y="1674813"/>
              <a:ext cx="1498600" cy="1939925"/>
            </a:xfrm>
            <a:custGeom>
              <a:avLst/>
              <a:gdLst>
                <a:gd name="T0" fmla="*/ 0 w 133"/>
                <a:gd name="T1" fmla="*/ 172 h 172"/>
                <a:gd name="T2" fmla="*/ 133 w 133"/>
                <a:gd name="T3" fmla="*/ 0 h 172"/>
                <a:gd name="T4" fmla="*/ 133 w 133"/>
                <a:gd name="T5" fmla="*/ 152 h 172"/>
                <a:gd name="T6" fmla="*/ 0 w 133"/>
                <a:gd name="T7" fmla="*/ 172 h 172"/>
              </a:gdLst>
              <a:ahLst/>
              <a:cxnLst>
                <a:cxn ang="0">
                  <a:pos x="T0" y="T1"/>
                </a:cxn>
                <a:cxn ang="0">
                  <a:pos x="T2" y="T3"/>
                </a:cxn>
                <a:cxn ang="0">
                  <a:pos x="T4" y="T5"/>
                </a:cxn>
                <a:cxn ang="0">
                  <a:pos x="T6" y="T7"/>
                </a:cxn>
              </a:cxnLst>
              <a:rect l="0" t="0" r="r" b="b"/>
              <a:pathLst>
                <a:path w="133" h="172">
                  <a:moveTo>
                    <a:pt x="0" y="172"/>
                  </a:moveTo>
                  <a:cubicBezTo>
                    <a:pt x="0" y="87"/>
                    <a:pt x="63" y="0"/>
                    <a:pt x="133" y="0"/>
                  </a:cubicBezTo>
                  <a:cubicBezTo>
                    <a:pt x="133" y="152"/>
                    <a:pt x="133" y="152"/>
                    <a:pt x="133" y="152"/>
                  </a:cubicBezTo>
                  <a:lnTo>
                    <a:pt x="0" y="1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7566026" y="2171700"/>
              <a:ext cx="1047750" cy="1376363"/>
            </a:xfrm>
            <a:custGeom>
              <a:avLst/>
              <a:gdLst>
                <a:gd name="T0" fmla="*/ 0 w 93"/>
                <a:gd name="T1" fmla="*/ 122 h 122"/>
                <a:gd name="T2" fmla="*/ 93 w 93"/>
                <a:gd name="T3" fmla="*/ 0 h 122"/>
                <a:gd name="T4" fmla="*/ 93 w 93"/>
                <a:gd name="T5" fmla="*/ 108 h 122"/>
                <a:gd name="T6" fmla="*/ 0 w 93"/>
                <a:gd name="T7" fmla="*/ 122 h 122"/>
              </a:gdLst>
              <a:ahLst/>
              <a:cxnLst>
                <a:cxn ang="0">
                  <a:pos x="T0" y="T1"/>
                </a:cxn>
                <a:cxn ang="0">
                  <a:pos x="T2" y="T3"/>
                </a:cxn>
                <a:cxn ang="0">
                  <a:pos x="T4" y="T5"/>
                </a:cxn>
                <a:cxn ang="0">
                  <a:pos x="T6" y="T7"/>
                </a:cxn>
              </a:cxnLst>
              <a:rect l="0" t="0" r="r" b="b"/>
              <a:pathLst>
                <a:path w="93" h="122">
                  <a:moveTo>
                    <a:pt x="0" y="122"/>
                  </a:moveTo>
                  <a:cubicBezTo>
                    <a:pt x="0" y="61"/>
                    <a:pt x="44" y="0"/>
                    <a:pt x="93" y="0"/>
                  </a:cubicBezTo>
                  <a:cubicBezTo>
                    <a:pt x="93" y="108"/>
                    <a:pt x="93" y="108"/>
                    <a:pt x="93" y="108"/>
                  </a:cubicBezTo>
                  <a:lnTo>
                    <a:pt x="0" y="12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8016876" y="2655888"/>
              <a:ext cx="596900" cy="823913"/>
            </a:xfrm>
            <a:custGeom>
              <a:avLst/>
              <a:gdLst>
                <a:gd name="T0" fmla="*/ 0 w 53"/>
                <a:gd name="T1" fmla="*/ 73 h 73"/>
                <a:gd name="T2" fmla="*/ 53 w 53"/>
                <a:gd name="T3" fmla="*/ 0 h 73"/>
                <a:gd name="T4" fmla="*/ 53 w 53"/>
                <a:gd name="T5" fmla="*/ 65 h 73"/>
                <a:gd name="T6" fmla="*/ 0 w 53"/>
                <a:gd name="T7" fmla="*/ 73 h 73"/>
              </a:gdLst>
              <a:ahLst/>
              <a:cxnLst>
                <a:cxn ang="0">
                  <a:pos x="T0" y="T1"/>
                </a:cxn>
                <a:cxn ang="0">
                  <a:pos x="T2" y="T3"/>
                </a:cxn>
                <a:cxn ang="0">
                  <a:pos x="T4" y="T5"/>
                </a:cxn>
                <a:cxn ang="0">
                  <a:pos x="T6" y="T7"/>
                </a:cxn>
              </a:cxnLst>
              <a:rect l="0" t="0" r="r" b="b"/>
              <a:pathLst>
                <a:path w="53" h="73">
                  <a:moveTo>
                    <a:pt x="0" y="73"/>
                  </a:moveTo>
                  <a:cubicBezTo>
                    <a:pt x="0" y="37"/>
                    <a:pt x="25" y="0"/>
                    <a:pt x="53" y="0"/>
                  </a:cubicBezTo>
                  <a:cubicBezTo>
                    <a:pt x="53" y="65"/>
                    <a:pt x="53" y="65"/>
                    <a:pt x="53" y="65"/>
                  </a:cubicBezTo>
                  <a:lnTo>
                    <a:pt x="0" y="7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6664326" y="3389313"/>
              <a:ext cx="3379788" cy="496888"/>
            </a:xfrm>
            <a:custGeom>
              <a:avLst/>
              <a:gdLst>
                <a:gd name="T0" fmla="*/ 0 w 300"/>
                <a:gd name="T1" fmla="*/ 26 h 44"/>
                <a:gd name="T2" fmla="*/ 172 w 300"/>
                <a:gd name="T3" fmla="*/ 44 h 44"/>
                <a:gd name="T4" fmla="*/ 300 w 300"/>
                <a:gd name="T5" fmla="*/ 35 h 44"/>
                <a:gd name="T6" fmla="*/ 173 w 300"/>
                <a:gd name="T7" fmla="*/ 0 h 44"/>
                <a:gd name="T8" fmla="*/ 0 w 300"/>
                <a:gd name="T9" fmla="*/ 26 h 44"/>
              </a:gdLst>
              <a:ahLst/>
              <a:cxnLst>
                <a:cxn ang="0">
                  <a:pos x="T0" y="T1"/>
                </a:cxn>
                <a:cxn ang="0">
                  <a:pos x="T2" y="T3"/>
                </a:cxn>
                <a:cxn ang="0">
                  <a:pos x="T4" y="T5"/>
                </a:cxn>
                <a:cxn ang="0">
                  <a:pos x="T6" y="T7"/>
                </a:cxn>
                <a:cxn ang="0">
                  <a:pos x="T8" y="T9"/>
                </a:cxn>
              </a:cxnLst>
              <a:rect l="0" t="0" r="r" b="b"/>
              <a:pathLst>
                <a:path w="300" h="44">
                  <a:moveTo>
                    <a:pt x="0" y="26"/>
                  </a:moveTo>
                  <a:cubicBezTo>
                    <a:pt x="34" y="37"/>
                    <a:pt x="98" y="44"/>
                    <a:pt x="172" y="44"/>
                  </a:cubicBezTo>
                  <a:cubicBezTo>
                    <a:pt x="221" y="44"/>
                    <a:pt x="266" y="41"/>
                    <a:pt x="300" y="35"/>
                  </a:cubicBezTo>
                  <a:cubicBezTo>
                    <a:pt x="173" y="0"/>
                    <a:pt x="173" y="0"/>
                    <a:pt x="173" y="0"/>
                  </a:cubicBezTo>
                  <a:lnTo>
                    <a:pt x="0" y="2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7115176" y="3389313"/>
              <a:ext cx="2601913" cy="384175"/>
            </a:xfrm>
            <a:custGeom>
              <a:avLst/>
              <a:gdLst>
                <a:gd name="T0" fmla="*/ 0 w 231"/>
                <a:gd name="T1" fmla="*/ 20 h 34"/>
                <a:gd name="T2" fmla="*/ 132 w 231"/>
                <a:gd name="T3" fmla="*/ 34 h 34"/>
                <a:gd name="T4" fmla="*/ 231 w 231"/>
                <a:gd name="T5" fmla="*/ 27 h 34"/>
                <a:gd name="T6" fmla="*/ 133 w 231"/>
                <a:gd name="T7" fmla="*/ 0 h 34"/>
                <a:gd name="T8" fmla="*/ 0 w 231"/>
                <a:gd name="T9" fmla="*/ 20 h 34"/>
              </a:gdLst>
              <a:ahLst/>
              <a:cxnLst>
                <a:cxn ang="0">
                  <a:pos x="T0" y="T1"/>
                </a:cxn>
                <a:cxn ang="0">
                  <a:pos x="T2" y="T3"/>
                </a:cxn>
                <a:cxn ang="0">
                  <a:pos x="T4" y="T5"/>
                </a:cxn>
                <a:cxn ang="0">
                  <a:pos x="T6" y="T7"/>
                </a:cxn>
                <a:cxn ang="0">
                  <a:pos x="T8" y="T9"/>
                </a:cxn>
              </a:cxnLst>
              <a:rect l="0" t="0" r="r" b="b"/>
              <a:pathLst>
                <a:path w="231" h="34">
                  <a:moveTo>
                    <a:pt x="0" y="20"/>
                  </a:moveTo>
                  <a:cubicBezTo>
                    <a:pt x="27" y="28"/>
                    <a:pt x="76" y="34"/>
                    <a:pt x="132" y="34"/>
                  </a:cubicBezTo>
                  <a:cubicBezTo>
                    <a:pt x="170" y="34"/>
                    <a:pt x="204" y="31"/>
                    <a:pt x="231" y="27"/>
                  </a:cubicBezTo>
                  <a:cubicBezTo>
                    <a:pt x="133" y="0"/>
                    <a:pt x="133" y="0"/>
                    <a:pt x="133" y="0"/>
                  </a:cubicBezTo>
                  <a:lnTo>
                    <a:pt x="0" y="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7566026" y="3389313"/>
              <a:ext cx="1812925" cy="260350"/>
            </a:xfrm>
            <a:custGeom>
              <a:avLst/>
              <a:gdLst>
                <a:gd name="T0" fmla="*/ 161 w 161"/>
                <a:gd name="T1" fmla="*/ 19 h 23"/>
                <a:gd name="T2" fmla="*/ 92 w 161"/>
                <a:gd name="T3" fmla="*/ 23 h 23"/>
                <a:gd name="T4" fmla="*/ 0 w 161"/>
                <a:gd name="T5" fmla="*/ 14 h 23"/>
                <a:gd name="T6" fmla="*/ 93 w 161"/>
                <a:gd name="T7" fmla="*/ 0 h 23"/>
                <a:gd name="T8" fmla="*/ 161 w 161"/>
                <a:gd name="T9" fmla="*/ 19 h 23"/>
              </a:gdLst>
              <a:ahLst/>
              <a:cxnLst>
                <a:cxn ang="0">
                  <a:pos x="T0" y="T1"/>
                </a:cxn>
                <a:cxn ang="0">
                  <a:pos x="T2" y="T3"/>
                </a:cxn>
                <a:cxn ang="0">
                  <a:pos x="T4" y="T5"/>
                </a:cxn>
                <a:cxn ang="0">
                  <a:pos x="T6" y="T7"/>
                </a:cxn>
                <a:cxn ang="0">
                  <a:pos x="T8" y="T9"/>
                </a:cxn>
              </a:cxnLst>
              <a:rect l="0" t="0" r="r" b="b"/>
              <a:pathLst>
                <a:path w="161" h="23">
                  <a:moveTo>
                    <a:pt x="161" y="19"/>
                  </a:moveTo>
                  <a:cubicBezTo>
                    <a:pt x="142" y="21"/>
                    <a:pt x="118" y="23"/>
                    <a:pt x="92" y="23"/>
                  </a:cubicBezTo>
                  <a:cubicBezTo>
                    <a:pt x="54" y="23"/>
                    <a:pt x="20" y="19"/>
                    <a:pt x="0" y="14"/>
                  </a:cubicBezTo>
                  <a:cubicBezTo>
                    <a:pt x="93" y="0"/>
                    <a:pt x="93" y="0"/>
                    <a:pt x="93" y="0"/>
                  </a:cubicBezTo>
                  <a:lnTo>
                    <a:pt x="161" y="1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8016876" y="3389314"/>
              <a:ext cx="1023938" cy="146051"/>
            </a:xfrm>
            <a:custGeom>
              <a:avLst/>
              <a:gdLst>
                <a:gd name="T0" fmla="*/ 0 w 91"/>
                <a:gd name="T1" fmla="*/ 8 h 13"/>
                <a:gd name="T2" fmla="*/ 53 w 91"/>
                <a:gd name="T3" fmla="*/ 13 h 13"/>
                <a:gd name="T4" fmla="*/ 91 w 91"/>
                <a:gd name="T5" fmla="*/ 10 h 13"/>
                <a:gd name="T6" fmla="*/ 53 w 91"/>
                <a:gd name="T7" fmla="*/ 0 h 13"/>
                <a:gd name="T8" fmla="*/ 0 w 91"/>
                <a:gd name="T9" fmla="*/ 8 h 13"/>
              </a:gdLst>
              <a:ahLst/>
              <a:cxnLst>
                <a:cxn ang="0">
                  <a:pos x="T0" y="T1"/>
                </a:cxn>
                <a:cxn ang="0">
                  <a:pos x="T2" y="T3"/>
                </a:cxn>
                <a:cxn ang="0">
                  <a:pos x="T4" y="T5"/>
                </a:cxn>
                <a:cxn ang="0">
                  <a:pos x="T6" y="T7"/>
                </a:cxn>
                <a:cxn ang="0">
                  <a:pos x="T8" y="T9"/>
                </a:cxn>
              </a:cxnLst>
              <a:rect l="0" t="0" r="r" b="b"/>
              <a:pathLst>
                <a:path w="91" h="13">
                  <a:moveTo>
                    <a:pt x="0" y="8"/>
                  </a:moveTo>
                  <a:cubicBezTo>
                    <a:pt x="13" y="11"/>
                    <a:pt x="32" y="13"/>
                    <a:pt x="53" y="13"/>
                  </a:cubicBezTo>
                  <a:cubicBezTo>
                    <a:pt x="67" y="13"/>
                    <a:pt x="80" y="12"/>
                    <a:pt x="91" y="10"/>
                  </a:cubicBezTo>
                  <a:cubicBezTo>
                    <a:pt x="53" y="0"/>
                    <a:pt x="53" y="0"/>
                    <a:pt x="53" y="0"/>
                  </a:cubicBezTo>
                  <a:lnTo>
                    <a:pt x="0" y="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8613776" y="1190625"/>
              <a:ext cx="1430338" cy="2593975"/>
            </a:xfrm>
            <a:custGeom>
              <a:avLst/>
              <a:gdLst>
                <a:gd name="T0" fmla="*/ 0 w 127"/>
                <a:gd name="T1" fmla="*/ 0 h 230"/>
                <a:gd name="T2" fmla="*/ 127 w 127"/>
                <a:gd name="T3" fmla="*/ 230 h 230"/>
                <a:gd name="T4" fmla="*/ 0 w 127"/>
                <a:gd name="T5" fmla="*/ 195 h 230"/>
                <a:gd name="T6" fmla="*/ 0 w 127"/>
                <a:gd name="T7" fmla="*/ 0 h 230"/>
              </a:gdLst>
              <a:ahLst/>
              <a:cxnLst>
                <a:cxn ang="0">
                  <a:pos x="T0" y="T1"/>
                </a:cxn>
                <a:cxn ang="0">
                  <a:pos x="T2" y="T3"/>
                </a:cxn>
                <a:cxn ang="0">
                  <a:pos x="T4" y="T5"/>
                </a:cxn>
                <a:cxn ang="0">
                  <a:pos x="T6" y="T7"/>
                </a:cxn>
              </a:cxnLst>
              <a:rect l="0" t="0" r="r" b="b"/>
              <a:pathLst>
                <a:path w="127" h="230">
                  <a:moveTo>
                    <a:pt x="0" y="0"/>
                  </a:moveTo>
                  <a:cubicBezTo>
                    <a:pt x="67" y="0"/>
                    <a:pt x="127" y="120"/>
                    <a:pt x="127" y="230"/>
                  </a:cubicBezTo>
                  <a:cubicBezTo>
                    <a:pt x="0" y="195"/>
                    <a:pt x="0" y="195"/>
                    <a:pt x="0" y="195"/>
                  </a:cubicBezTo>
                  <a:lnTo>
                    <a:pt x="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8613776" y="1674813"/>
              <a:ext cx="1103313" cy="2019300"/>
            </a:xfrm>
            <a:custGeom>
              <a:avLst/>
              <a:gdLst>
                <a:gd name="T0" fmla="*/ 0 w 98"/>
                <a:gd name="T1" fmla="*/ 0 h 179"/>
                <a:gd name="T2" fmla="*/ 98 w 98"/>
                <a:gd name="T3" fmla="*/ 179 h 179"/>
                <a:gd name="T4" fmla="*/ 0 w 98"/>
                <a:gd name="T5" fmla="*/ 152 h 179"/>
                <a:gd name="T6" fmla="*/ 0 w 98"/>
                <a:gd name="T7" fmla="*/ 0 h 179"/>
              </a:gdLst>
              <a:ahLst/>
              <a:cxnLst>
                <a:cxn ang="0">
                  <a:pos x="T0" y="T1"/>
                </a:cxn>
                <a:cxn ang="0">
                  <a:pos x="T2" y="T3"/>
                </a:cxn>
                <a:cxn ang="0">
                  <a:pos x="T4" y="T5"/>
                </a:cxn>
                <a:cxn ang="0">
                  <a:pos x="T6" y="T7"/>
                </a:cxn>
              </a:cxnLst>
              <a:rect l="0" t="0" r="r" b="b"/>
              <a:pathLst>
                <a:path w="98" h="179">
                  <a:moveTo>
                    <a:pt x="0" y="0"/>
                  </a:moveTo>
                  <a:cubicBezTo>
                    <a:pt x="52" y="0"/>
                    <a:pt x="98" y="94"/>
                    <a:pt x="98" y="179"/>
                  </a:cubicBezTo>
                  <a:cubicBezTo>
                    <a:pt x="0" y="152"/>
                    <a:pt x="0" y="152"/>
                    <a:pt x="0" y="152"/>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8613776" y="2171700"/>
              <a:ext cx="765175" cy="1431925"/>
            </a:xfrm>
            <a:custGeom>
              <a:avLst/>
              <a:gdLst>
                <a:gd name="T0" fmla="*/ 0 w 68"/>
                <a:gd name="T1" fmla="*/ 0 h 127"/>
                <a:gd name="T2" fmla="*/ 68 w 68"/>
                <a:gd name="T3" fmla="*/ 127 h 127"/>
                <a:gd name="T4" fmla="*/ 0 w 68"/>
                <a:gd name="T5" fmla="*/ 108 h 127"/>
                <a:gd name="T6" fmla="*/ 0 w 68"/>
                <a:gd name="T7" fmla="*/ 0 h 127"/>
              </a:gdLst>
              <a:ahLst/>
              <a:cxnLst>
                <a:cxn ang="0">
                  <a:pos x="T0" y="T1"/>
                </a:cxn>
                <a:cxn ang="0">
                  <a:pos x="T2" y="T3"/>
                </a:cxn>
                <a:cxn ang="0">
                  <a:pos x="T4" y="T5"/>
                </a:cxn>
                <a:cxn ang="0">
                  <a:pos x="T6" y="T7"/>
                </a:cxn>
              </a:cxnLst>
              <a:rect l="0" t="0" r="r" b="b"/>
              <a:pathLst>
                <a:path w="68" h="127">
                  <a:moveTo>
                    <a:pt x="0" y="0"/>
                  </a:moveTo>
                  <a:cubicBezTo>
                    <a:pt x="36" y="0"/>
                    <a:pt x="68" y="66"/>
                    <a:pt x="68" y="127"/>
                  </a:cubicBezTo>
                  <a:cubicBezTo>
                    <a:pt x="0" y="108"/>
                    <a:pt x="0" y="108"/>
                    <a:pt x="0" y="108"/>
                  </a:cubicBez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8613777" y="2655887"/>
              <a:ext cx="427037" cy="846138"/>
            </a:xfrm>
            <a:custGeom>
              <a:avLst/>
              <a:gdLst>
                <a:gd name="T0" fmla="*/ 0 w 38"/>
                <a:gd name="T1" fmla="*/ 0 h 75"/>
                <a:gd name="T2" fmla="*/ 38 w 38"/>
                <a:gd name="T3" fmla="*/ 75 h 75"/>
                <a:gd name="T4" fmla="*/ 0 w 38"/>
                <a:gd name="T5" fmla="*/ 65 h 75"/>
                <a:gd name="T6" fmla="*/ 0 w 38"/>
                <a:gd name="T7" fmla="*/ 0 h 75"/>
              </a:gdLst>
              <a:ahLst/>
              <a:cxnLst>
                <a:cxn ang="0">
                  <a:pos x="T0" y="T1"/>
                </a:cxn>
                <a:cxn ang="0">
                  <a:pos x="T2" y="T3"/>
                </a:cxn>
                <a:cxn ang="0">
                  <a:pos x="T4" y="T5"/>
                </a:cxn>
                <a:cxn ang="0">
                  <a:pos x="T6" y="T7"/>
                </a:cxn>
              </a:cxnLst>
              <a:rect l="0" t="0" r="r" b="b"/>
              <a:pathLst>
                <a:path w="38" h="75">
                  <a:moveTo>
                    <a:pt x="0" y="0"/>
                  </a:moveTo>
                  <a:cubicBezTo>
                    <a:pt x="21" y="0"/>
                    <a:pt x="38" y="40"/>
                    <a:pt x="38" y="75"/>
                  </a:cubicBezTo>
                  <a:cubicBezTo>
                    <a:pt x="0" y="65"/>
                    <a:pt x="0" y="65"/>
                    <a:pt x="0" y="65"/>
                  </a:cubicBez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p:nvGrpSpPr>
        <p:grpSpPr>
          <a:xfrm>
            <a:off x="8776753" y="2163266"/>
            <a:ext cx="2932646" cy="3131017"/>
            <a:chOff x="8312419" y="1579887"/>
            <a:chExt cx="2932646" cy="3131017"/>
          </a:xfrm>
        </p:grpSpPr>
        <p:sp>
          <p:nvSpPr>
            <p:cNvPr id="22" name="Rectangle 1436"/>
            <p:cNvSpPr>
              <a:spLocks noChangeArrowheads="1"/>
            </p:cNvSpPr>
            <p:nvPr/>
          </p:nvSpPr>
          <p:spPr bwMode="auto">
            <a:xfrm>
              <a:off x="8312421" y="4118576"/>
              <a:ext cx="2690831" cy="369332"/>
            </a:xfrm>
            <a:prstGeom prst="rect">
              <a:avLst/>
            </a:prstGeom>
            <a:extLst/>
          </p:spPr>
          <p:txBody>
            <a:bodyPr vert="horz" lIns="91440" tIns="45720" rIns="91440" bIns="45720" rtlCol="0">
              <a:spAutoFit/>
            </a:bodyPr>
            <a:lstStyle/>
            <a:p>
              <a:pPr>
                <a:buFont typeface="Arial" pitchFamily="34" charset="0"/>
                <a:buNone/>
              </a:pPr>
              <a:r>
                <a:rPr lang="en-US" dirty="0"/>
                <a:t>Campaign performance</a:t>
              </a:r>
              <a:endParaRPr lang="en-US" dirty="0">
                <a:solidFill>
                  <a:srgbClr val="273339"/>
                </a:solidFill>
              </a:endParaRPr>
            </a:p>
          </p:txBody>
        </p:sp>
        <p:sp>
          <p:nvSpPr>
            <p:cNvPr id="23" name="Rectangle 1436"/>
            <p:cNvSpPr>
              <a:spLocks noChangeArrowheads="1"/>
            </p:cNvSpPr>
            <p:nvPr/>
          </p:nvSpPr>
          <p:spPr bwMode="auto">
            <a:xfrm>
              <a:off x="8312420" y="3456856"/>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smtClean="0">
                  <a:solidFill>
                    <a:schemeClr val="accent4"/>
                  </a:solidFill>
                  <a:latin typeface="FontAwesome" pitchFamily="2" charset="0"/>
                </a:rPr>
                <a:t>4</a:t>
              </a:r>
              <a:endParaRPr lang="en-US" sz="4000" b="1" dirty="0">
                <a:solidFill>
                  <a:schemeClr val="accent4"/>
                </a:solidFill>
              </a:endParaRPr>
            </a:p>
          </p:txBody>
        </p:sp>
        <p:sp>
          <p:nvSpPr>
            <p:cNvPr id="24" name="Content Placeholder 2"/>
            <p:cNvSpPr txBox="1">
              <a:spLocks/>
            </p:cNvSpPr>
            <p:nvPr/>
          </p:nvSpPr>
          <p:spPr>
            <a:xfrm>
              <a:off x="8312421" y="4433905"/>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Lift of 30% achieved</a:t>
              </a:r>
            </a:p>
          </p:txBody>
        </p:sp>
        <p:sp>
          <p:nvSpPr>
            <p:cNvPr id="25" name="Rectangle 1436"/>
            <p:cNvSpPr>
              <a:spLocks noChangeArrowheads="1"/>
            </p:cNvSpPr>
            <p:nvPr/>
          </p:nvSpPr>
          <p:spPr bwMode="auto">
            <a:xfrm>
              <a:off x="8312420" y="2241607"/>
              <a:ext cx="2690831" cy="369332"/>
            </a:xfrm>
            <a:prstGeom prst="rect">
              <a:avLst/>
            </a:prstGeom>
            <a:extLst/>
          </p:spPr>
          <p:txBody>
            <a:bodyPr vert="horz" lIns="91440" tIns="45720" rIns="91440" bIns="45720" rtlCol="0">
              <a:spAutoFit/>
            </a:bodyPr>
            <a:lstStyle/>
            <a:p>
              <a:pPr>
                <a:buFont typeface="Arial" pitchFamily="34" charset="0"/>
                <a:buNone/>
              </a:pPr>
              <a:r>
                <a:rPr lang="en-US" dirty="0"/>
                <a:t>Campaign details</a:t>
              </a:r>
              <a:endParaRPr lang="en-US" dirty="0">
                <a:solidFill>
                  <a:srgbClr val="273339"/>
                </a:solidFill>
              </a:endParaRPr>
            </a:p>
          </p:txBody>
        </p:sp>
        <p:sp>
          <p:nvSpPr>
            <p:cNvPr id="26" name="Rectangle 1436"/>
            <p:cNvSpPr>
              <a:spLocks noChangeArrowheads="1"/>
            </p:cNvSpPr>
            <p:nvPr/>
          </p:nvSpPr>
          <p:spPr bwMode="auto">
            <a:xfrm>
              <a:off x="8312419" y="1579887"/>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smtClean="0">
                  <a:solidFill>
                    <a:schemeClr val="accent1"/>
                  </a:solidFill>
                  <a:latin typeface="FontAwesome" pitchFamily="2" charset="0"/>
                </a:rPr>
                <a:t>3</a:t>
              </a:r>
              <a:endParaRPr lang="en-US" sz="4000" b="1" dirty="0">
                <a:solidFill>
                  <a:schemeClr val="accent1"/>
                </a:solidFill>
              </a:endParaRPr>
            </a:p>
          </p:txBody>
        </p:sp>
        <p:sp>
          <p:nvSpPr>
            <p:cNvPr id="27" name="Content Placeholder 2"/>
            <p:cNvSpPr txBox="1">
              <a:spLocks/>
            </p:cNvSpPr>
            <p:nvPr/>
          </p:nvSpPr>
          <p:spPr>
            <a:xfrm>
              <a:off x="8312420" y="2556936"/>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t>Prospects were directed to the group booking page</a:t>
              </a:r>
              <a:r>
                <a:rPr lang="en-US" sz="1200" dirty="0" smtClean="0">
                  <a:solidFill>
                    <a:schemeClr val="bg2"/>
                  </a:solidFill>
                </a:rPr>
                <a:t>.</a:t>
              </a:r>
              <a:endParaRPr lang="en-US" sz="1200" dirty="0">
                <a:solidFill>
                  <a:schemeClr val="bg2"/>
                </a:solidFill>
              </a:endParaRPr>
            </a:p>
          </p:txBody>
        </p:sp>
      </p:grpSp>
      <p:grpSp>
        <p:nvGrpSpPr>
          <p:cNvPr id="29" name="Group 28"/>
          <p:cNvGrpSpPr/>
          <p:nvPr/>
        </p:nvGrpSpPr>
        <p:grpSpPr>
          <a:xfrm>
            <a:off x="482600" y="2163266"/>
            <a:ext cx="2932646" cy="3315683"/>
            <a:chOff x="8312419" y="1579887"/>
            <a:chExt cx="2932646" cy="3315683"/>
          </a:xfrm>
        </p:grpSpPr>
        <p:sp>
          <p:nvSpPr>
            <p:cNvPr id="30" name="Rectangle 1436"/>
            <p:cNvSpPr>
              <a:spLocks noChangeArrowheads="1"/>
            </p:cNvSpPr>
            <p:nvPr/>
          </p:nvSpPr>
          <p:spPr bwMode="auto">
            <a:xfrm>
              <a:off x="8312421" y="4118576"/>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The Tactic</a:t>
              </a:r>
              <a:endParaRPr lang="en-US" dirty="0">
                <a:solidFill>
                  <a:srgbClr val="273339"/>
                </a:solidFill>
              </a:endParaRPr>
            </a:p>
          </p:txBody>
        </p:sp>
        <p:sp>
          <p:nvSpPr>
            <p:cNvPr id="31" name="Rectangle 1436"/>
            <p:cNvSpPr>
              <a:spLocks noChangeArrowheads="1"/>
            </p:cNvSpPr>
            <p:nvPr/>
          </p:nvSpPr>
          <p:spPr bwMode="auto">
            <a:xfrm>
              <a:off x="8312420" y="3456856"/>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smtClean="0">
                  <a:solidFill>
                    <a:schemeClr val="accent5"/>
                  </a:solidFill>
                  <a:latin typeface="FontAwesome" pitchFamily="2" charset="0"/>
                </a:rPr>
                <a:t>2</a:t>
              </a:r>
              <a:endParaRPr lang="en-US" sz="4000" b="1" dirty="0">
                <a:solidFill>
                  <a:schemeClr val="accent5"/>
                </a:solidFill>
              </a:endParaRPr>
            </a:p>
          </p:txBody>
        </p:sp>
        <p:sp>
          <p:nvSpPr>
            <p:cNvPr id="32" name="Content Placeholder 2"/>
            <p:cNvSpPr txBox="1">
              <a:spLocks/>
            </p:cNvSpPr>
            <p:nvPr/>
          </p:nvSpPr>
          <p:spPr>
            <a:xfrm>
              <a:off x="8312421" y="4433905"/>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t>To position ads to prospects in catchment areas</a:t>
              </a:r>
              <a:endParaRPr lang="en-US" sz="1200" dirty="0">
                <a:solidFill>
                  <a:schemeClr val="bg2"/>
                </a:solidFill>
              </a:endParaRPr>
            </a:p>
          </p:txBody>
        </p:sp>
        <p:sp>
          <p:nvSpPr>
            <p:cNvPr id="33" name="Rectangle 1436"/>
            <p:cNvSpPr>
              <a:spLocks noChangeArrowheads="1"/>
            </p:cNvSpPr>
            <p:nvPr/>
          </p:nvSpPr>
          <p:spPr bwMode="auto">
            <a:xfrm>
              <a:off x="8312420" y="2241607"/>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The Challenge</a:t>
              </a:r>
              <a:endParaRPr lang="en-US" dirty="0">
                <a:solidFill>
                  <a:srgbClr val="273339"/>
                </a:solidFill>
              </a:endParaRPr>
            </a:p>
          </p:txBody>
        </p:sp>
        <p:sp>
          <p:nvSpPr>
            <p:cNvPr id="34" name="Rectangle 1436"/>
            <p:cNvSpPr>
              <a:spLocks noChangeArrowheads="1"/>
            </p:cNvSpPr>
            <p:nvPr/>
          </p:nvSpPr>
          <p:spPr bwMode="auto">
            <a:xfrm>
              <a:off x="8312419" y="1579887"/>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smtClean="0">
                  <a:solidFill>
                    <a:schemeClr val="accent2"/>
                  </a:solidFill>
                  <a:latin typeface="FontAwesome" pitchFamily="2" charset="0"/>
                </a:rPr>
                <a:t>1</a:t>
              </a:r>
              <a:endParaRPr lang="en-US" sz="4000" b="1" dirty="0">
                <a:solidFill>
                  <a:schemeClr val="accent2"/>
                </a:solidFill>
              </a:endParaRPr>
            </a:p>
          </p:txBody>
        </p:sp>
        <p:sp>
          <p:nvSpPr>
            <p:cNvPr id="35" name="Content Placeholder 2"/>
            <p:cNvSpPr txBox="1">
              <a:spLocks/>
            </p:cNvSpPr>
            <p:nvPr/>
          </p:nvSpPr>
          <p:spPr>
            <a:xfrm>
              <a:off x="8312420" y="2556936"/>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t> </a:t>
              </a:r>
              <a:r>
                <a:rPr lang="en-US" sz="1200" dirty="0"/>
                <a:t>Low uptake of dinner buffet in Jan 17 in one of their restaurant properties</a:t>
              </a:r>
            </a:p>
          </p:txBody>
        </p:sp>
      </p:grpSp>
    </p:spTree>
    <p:extLst>
      <p:ext uri="{BB962C8B-B14F-4D97-AF65-F5344CB8AC3E}">
        <p14:creationId xmlns:p14="http://schemas.microsoft.com/office/powerpoint/2010/main" val="19292009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discussions</a:t>
            </a:r>
            <a:endParaRPr lang="en-US" dirty="0"/>
          </a:p>
        </p:txBody>
      </p:sp>
      <p:sp>
        <p:nvSpPr>
          <p:cNvPr id="3" name="Date Placeholder 2"/>
          <p:cNvSpPr>
            <a:spLocks noGrp="1"/>
          </p:cNvSpPr>
          <p:nvPr>
            <p:ph type="dt" sz="half" idx="10"/>
          </p:nvPr>
        </p:nvSpPr>
        <p:spPr/>
        <p:txBody>
          <a:bodyPr/>
          <a:lstStyle/>
          <a:p>
            <a:fld id="{0D3505E2-884F-4799-9B41-DD3EC2964C17}"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t>COPYRIGHT © 2017 DATA DIRECT FZ LLC  ALL RIGHTS RESERVED</a:t>
            </a:r>
            <a:endParaRPr lang="en-US"/>
          </a:p>
        </p:txBody>
      </p:sp>
      <p:sp>
        <p:nvSpPr>
          <p:cNvPr id="5" name="Slide Number Placeholder 4"/>
          <p:cNvSpPr>
            <a:spLocks noGrp="1"/>
          </p:cNvSpPr>
          <p:nvPr>
            <p:ph type="sldNum" sz="quarter" idx="12"/>
          </p:nvPr>
        </p:nvSpPr>
        <p:spPr/>
        <p:txBody>
          <a:bodyPr/>
          <a:lstStyle/>
          <a:p>
            <a:fld id="{6E18DBF4-37B7-4C4F-9728-A1C100B177EE}" type="slidenum">
              <a:rPr lang="en-US" smtClean="0"/>
              <a:pPr/>
              <a:t>56</a:t>
            </a:fld>
            <a:endParaRPr lang="en-US"/>
          </a:p>
        </p:txBody>
      </p:sp>
      <p:sp>
        <p:nvSpPr>
          <p:cNvPr id="6" name="Shape 2352"/>
          <p:cNvSpPr/>
          <p:nvPr/>
        </p:nvSpPr>
        <p:spPr>
          <a:xfrm>
            <a:off x="1407774" y="1294156"/>
            <a:ext cx="3683452" cy="5005275"/>
          </a:xfrm>
          <a:custGeom>
            <a:avLst/>
            <a:gdLst/>
            <a:ahLst/>
            <a:cxnLst>
              <a:cxn ang="0">
                <a:pos x="wd2" y="hd2"/>
              </a:cxn>
              <a:cxn ang="5400000">
                <a:pos x="wd2" y="hd2"/>
              </a:cxn>
              <a:cxn ang="10800000">
                <a:pos x="wd2" y="hd2"/>
              </a:cxn>
              <a:cxn ang="16200000">
                <a:pos x="wd2" y="hd2"/>
              </a:cxn>
            </a:cxnLst>
            <a:rect l="0" t="0" r="r" b="b"/>
            <a:pathLst>
              <a:path w="21600" h="21600" extrusionOk="0">
                <a:moveTo>
                  <a:pt x="21600" y="17823"/>
                </a:moveTo>
                <a:cubicBezTo>
                  <a:pt x="21391" y="17823"/>
                  <a:pt x="21038" y="17823"/>
                  <a:pt x="20553" y="17823"/>
                </a:cubicBezTo>
                <a:cubicBezTo>
                  <a:pt x="20553" y="17823"/>
                  <a:pt x="9654" y="17823"/>
                  <a:pt x="5896" y="17823"/>
                </a:cubicBezTo>
                <a:cubicBezTo>
                  <a:pt x="5422" y="17823"/>
                  <a:pt x="5058" y="17823"/>
                  <a:pt x="4849" y="17823"/>
                </a:cubicBezTo>
                <a:cubicBezTo>
                  <a:pt x="3626" y="17823"/>
                  <a:pt x="3053" y="18254"/>
                  <a:pt x="2976" y="18307"/>
                </a:cubicBezTo>
                <a:cubicBezTo>
                  <a:pt x="0" y="21600"/>
                  <a:pt x="0" y="21600"/>
                  <a:pt x="0" y="21600"/>
                </a:cubicBezTo>
                <a:cubicBezTo>
                  <a:pt x="66" y="0"/>
                  <a:pt x="66" y="0"/>
                  <a:pt x="66" y="0"/>
                </a:cubicBezTo>
                <a:cubicBezTo>
                  <a:pt x="2976" y="2949"/>
                  <a:pt x="2976" y="2949"/>
                  <a:pt x="2976" y="2949"/>
                </a:cubicBezTo>
                <a:cubicBezTo>
                  <a:pt x="3031" y="2996"/>
                  <a:pt x="3538" y="3447"/>
                  <a:pt x="4849" y="3447"/>
                </a:cubicBezTo>
                <a:cubicBezTo>
                  <a:pt x="5058" y="3447"/>
                  <a:pt x="5422" y="3447"/>
                  <a:pt x="5896" y="3447"/>
                </a:cubicBezTo>
                <a:cubicBezTo>
                  <a:pt x="9654" y="3447"/>
                  <a:pt x="20553" y="3447"/>
                  <a:pt x="20553" y="3447"/>
                </a:cubicBezTo>
                <a:cubicBezTo>
                  <a:pt x="21038" y="3447"/>
                  <a:pt x="21391" y="3447"/>
                  <a:pt x="21600" y="3447"/>
                </a:cubicBezTo>
                <a:cubicBezTo>
                  <a:pt x="21600" y="17823"/>
                  <a:pt x="21600" y="17823"/>
                  <a:pt x="21600" y="17823"/>
                </a:cubicBezTo>
              </a:path>
            </a:pathLst>
          </a:custGeom>
          <a:solidFill>
            <a:schemeClr val="accent1"/>
          </a:solidFill>
          <a:ln w="12700">
            <a:miter lim="400000"/>
          </a:ln>
        </p:spPr>
        <p:txBody>
          <a:bodyPr lIns="0" tIns="0" rIns="0" bIns="0"/>
          <a:lstStyle/>
          <a:p>
            <a:pPr lvl="0"/>
            <a:endParaRPr/>
          </a:p>
        </p:txBody>
      </p:sp>
      <p:sp>
        <p:nvSpPr>
          <p:cNvPr id="7" name="Shape 2353"/>
          <p:cNvSpPr/>
          <p:nvPr/>
        </p:nvSpPr>
        <p:spPr>
          <a:xfrm>
            <a:off x="1407775" y="2226651"/>
            <a:ext cx="4466142" cy="3135184"/>
          </a:xfrm>
          <a:custGeom>
            <a:avLst/>
            <a:gdLst/>
            <a:ahLst/>
            <a:cxnLst>
              <a:cxn ang="0">
                <a:pos x="wd2" y="hd2"/>
              </a:cxn>
              <a:cxn ang="5400000">
                <a:pos x="wd2" y="hd2"/>
              </a:cxn>
              <a:cxn ang="10800000">
                <a:pos x="wd2" y="hd2"/>
              </a:cxn>
              <a:cxn ang="16200000">
                <a:pos x="wd2" y="hd2"/>
              </a:cxn>
            </a:cxnLst>
            <a:rect l="0" t="0" r="r" b="b"/>
            <a:pathLst>
              <a:path w="21600" h="21600" extrusionOk="0">
                <a:moveTo>
                  <a:pt x="21600" y="17783"/>
                </a:moveTo>
                <a:cubicBezTo>
                  <a:pt x="21384" y="17783"/>
                  <a:pt x="21021" y="17783"/>
                  <a:pt x="20549" y="17783"/>
                </a:cubicBezTo>
                <a:cubicBezTo>
                  <a:pt x="20549" y="17783"/>
                  <a:pt x="9651" y="17783"/>
                  <a:pt x="5891" y="17783"/>
                </a:cubicBezTo>
                <a:cubicBezTo>
                  <a:pt x="5410" y="17783"/>
                  <a:pt x="5047" y="17783"/>
                  <a:pt x="4840" y="17783"/>
                </a:cubicBezTo>
                <a:cubicBezTo>
                  <a:pt x="3888" y="17794"/>
                  <a:pt x="3387" y="17977"/>
                  <a:pt x="3152" y="18106"/>
                </a:cubicBezTo>
                <a:cubicBezTo>
                  <a:pt x="3034" y="18170"/>
                  <a:pt x="0" y="21600"/>
                  <a:pt x="0" y="21600"/>
                </a:cubicBezTo>
                <a:cubicBezTo>
                  <a:pt x="0" y="0"/>
                  <a:pt x="0" y="0"/>
                  <a:pt x="0" y="0"/>
                </a:cubicBezTo>
                <a:cubicBezTo>
                  <a:pt x="0" y="0"/>
                  <a:pt x="3044" y="3021"/>
                  <a:pt x="3152" y="3086"/>
                </a:cubicBezTo>
                <a:cubicBezTo>
                  <a:pt x="3417" y="3215"/>
                  <a:pt x="3986" y="3430"/>
                  <a:pt x="4840" y="3430"/>
                </a:cubicBezTo>
                <a:cubicBezTo>
                  <a:pt x="5047" y="3430"/>
                  <a:pt x="5410" y="3430"/>
                  <a:pt x="5891" y="3430"/>
                </a:cubicBezTo>
                <a:cubicBezTo>
                  <a:pt x="9651" y="3430"/>
                  <a:pt x="20549" y="3430"/>
                  <a:pt x="20549" y="3430"/>
                </a:cubicBezTo>
                <a:cubicBezTo>
                  <a:pt x="21021" y="3430"/>
                  <a:pt x="21384" y="3430"/>
                  <a:pt x="21600" y="3430"/>
                </a:cubicBezTo>
                <a:cubicBezTo>
                  <a:pt x="21600" y="17783"/>
                  <a:pt x="21600" y="17783"/>
                  <a:pt x="21600" y="17783"/>
                </a:cubicBezTo>
              </a:path>
            </a:pathLst>
          </a:custGeom>
          <a:solidFill>
            <a:schemeClr val="accent4"/>
          </a:solidFill>
          <a:ln w="12700">
            <a:miter lim="400000"/>
          </a:ln>
        </p:spPr>
        <p:txBody>
          <a:bodyPr lIns="0" tIns="0" rIns="0" bIns="0"/>
          <a:lstStyle/>
          <a:p>
            <a:pPr lvl="0"/>
            <a:endParaRPr/>
          </a:p>
        </p:txBody>
      </p:sp>
      <p:sp>
        <p:nvSpPr>
          <p:cNvPr id="8" name="Shape 2354"/>
          <p:cNvSpPr/>
          <p:nvPr/>
        </p:nvSpPr>
        <p:spPr>
          <a:xfrm>
            <a:off x="1407774" y="3066712"/>
            <a:ext cx="5461268" cy="1400785"/>
          </a:xfrm>
          <a:custGeom>
            <a:avLst/>
            <a:gdLst/>
            <a:ahLst/>
            <a:cxnLst>
              <a:cxn ang="0">
                <a:pos x="wd2" y="hd2"/>
              </a:cxn>
              <a:cxn ang="5400000">
                <a:pos x="wd2" y="hd2"/>
              </a:cxn>
              <a:cxn ang="10800000">
                <a:pos x="wd2" y="hd2"/>
              </a:cxn>
              <a:cxn ang="16200000">
                <a:pos x="wd2" y="hd2"/>
              </a:cxn>
            </a:cxnLst>
            <a:rect l="0" t="0" r="r" b="b"/>
            <a:pathLst>
              <a:path w="21600" h="21600" extrusionOk="0">
                <a:moveTo>
                  <a:pt x="21600" y="17727"/>
                </a:moveTo>
                <a:cubicBezTo>
                  <a:pt x="21393" y="17727"/>
                  <a:pt x="21023" y="17727"/>
                  <a:pt x="20546" y="17727"/>
                </a:cubicBezTo>
                <a:cubicBezTo>
                  <a:pt x="20546" y="17727"/>
                  <a:pt x="9651" y="17727"/>
                  <a:pt x="5884" y="17727"/>
                </a:cubicBezTo>
                <a:cubicBezTo>
                  <a:pt x="5407" y="17727"/>
                  <a:pt x="5046" y="17727"/>
                  <a:pt x="4839" y="17727"/>
                </a:cubicBezTo>
                <a:cubicBezTo>
                  <a:pt x="3118" y="17727"/>
                  <a:pt x="2893" y="18305"/>
                  <a:pt x="2893" y="18305"/>
                </a:cubicBezTo>
                <a:cubicBezTo>
                  <a:pt x="0" y="21600"/>
                  <a:pt x="0" y="21600"/>
                  <a:pt x="0" y="21600"/>
                </a:cubicBezTo>
                <a:cubicBezTo>
                  <a:pt x="0" y="0"/>
                  <a:pt x="0" y="0"/>
                  <a:pt x="0" y="0"/>
                </a:cubicBezTo>
                <a:cubicBezTo>
                  <a:pt x="2893" y="3079"/>
                  <a:pt x="2893" y="3079"/>
                  <a:pt x="2893" y="3079"/>
                </a:cubicBezTo>
                <a:cubicBezTo>
                  <a:pt x="2893" y="3079"/>
                  <a:pt x="3118" y="3560"/>
                  <a:pt x="4839" y="3560"/>
                </a:cubicBezTo>
                <a:cubicBezTo>
                  <a:pt x="5046" y="3560"/>
                  <a:pt x="5407" y="3560"/>
                  <a:pt x="5884" y="3560"/>
                </a:cubicBezTo>
                <a:cubicBezTo>
                  <a:pt x="9651" y="3560"/>
                  <a:pt x="20546" y="3560"/>
                  <a:pt x="20546" y="3560"/>
                </a:cubicBezTo>
                <a:cubicBezTo>
                  <a:pt x="21023" y="3560"/>
                  <a:pt x="21393" y="3560"/>
                  <a:pt x="21600" y="3560"/>
                </a:cubicBezTo>
                <a:cubicBezTo>
                  <a:pt x="21600" y="17727"/>
                  <a:pt x="21600" y="17727"/>
                  <a:pt x="21600" y="17727"/>
                </a:cubicBezTo>
              </a:path>
            </a:pathLst>
          </a:custGeom>
          <a:solidFill>
            <a:schemeClr val="accent5"/>
          </a:solidFill>
          <a:ln w="12700">
            <a:miter lim="400000"/>
          </a:ln>
        </p:spPr>
        <p:txBody>
          <a:bodyPr lIns="0" tIns="0" rIns="0" bIns="0"/>
          <a:lstStyle/>
          <a:p>
            <a:pPr lvl="0"/>
            <a:endParaRPr/>
          </a:p>
        </p:txBody>
      </p:sp>
      <p:sp>
        <p:nvSpPr>
          <p:cNvPr id="9" name="Shape 2355"/>
          <p:cNvSpPr/>
          <p:nvPr/>
        </p:nvSpPr>
        <p:spPr>
          <a:xfrm>
            <a:off x="0" y="1294155"/>
            <a:ext cx="1421182" cy="4993033"/>
          </a:xfrm>
          <a:prstGeom prst="rect">
            <a:avLst/>
          </a:prstGeom>
          <a:solidFill>
            <a:schemeClr val="accent1">
              <a:lumMod val="75000"/>
            </a:schemeClr>
          </a:solidFill>
          <a:ln w="12700">
            <a:miter lim="400000"/>
          </a:ln>
        </p:spPr>
        <p:txBody>
          <a:bodyPr lIns="0" tIns="0" rIns="0" bIns="0"/>
          <a:lstStyle/>
          <a:p>
            <a:pPr lvl="0"/>
            <a:endParaRPr/>
          </a:p>
        </p:txBody>
      </p:sp>
      <p:sp>
        <p:nvSpPr>
          <p:cNvPr id="10" name="Shape 2356"/>
          <p:cNvSpPr/>
          <p:nvPr/>
        </p:nvSpPr>
        <p:spPr>
          <a:xfrm>
            <a:off x="0" y="2223589"/>
            <a:ext cx="1421182" cy="3114780"/>
          </a:xfrm>
          <a:prstGeom prst="rect">
            <a:avLst/>
          </a:prstGeom>
          <a:solidFill>
            <a:schemeClr val="accent4">
              <a:lumMod val="75000"/>
            </a:schemeClr>
          </a:solidFill>
          <a:ln w="12700">
            <a:miter lim="400000"/>
          </a:ln>
        </p:spPr>
        <p:txBody>
          <a:bodyPr lIns="0" tIns="0" rIns="0" bIns="0"/>
          <a:lstStyle/>
          <a:p>
            <a:pPr lvl="0"/>
            <a:endParaRPr/>
          </a:p>
        </p:txBody>
      </p:sp>
      <p:sp>
        <p:nvSpPr>
          <p:cNvPr id="11" name="Shape 2357"/>
          <p:cNvSpPr/>
          <p:nvPr/>
        </p:nvSpPr>
        <p:spPr>
          <a:xfrm>
            <a:off x="0" y="3071814"/>
            <a:ext cx="1421182" cy="1391602"/>
          </a:xfrm>
          <a:prstGeom prst="rect">
            <a:avLst/>
          </a:prstGeom>
          <a:solidFill>
            <a:schemeClr val="accent5">
              <a:lumMod val="75000"/>
            </a:schemeClr>
          </a:solidFill>
          <a:ln w="12700">
            <a:miter lim="400000"/>
          </a:ln>
        </p:spPr>
        <p:txBody>
          <a:bodyPr lIns="0" tIns="0" rIns="0" bIns="0"/>
          <a:lstStyle/>
          <a:p>
            <a:pPr lvl="0"/>
            <a:endParaRPr/>
          </a:p>
        </p:txBody>
      </p:sp>
      <p:sp>
        <p:nvSpPr>
          <p:cNvPr id="25" name="Oval 24"/>
          <p:cNvSpPr/>
          <p:nvPr/>
        </p:nvSpPr>
        <p:spPr>
          <a:xfrm>
            <a:off x="4600114" y="2047649"/>
            <a:ext cx="765904" cy="714104"/>
          </a:xfrm>
          <a:prstGeom prst="ellipse">
            <a:avLst/>
          </a:prstGeom>
          <a:solidFill>
            <a:srgbClr val="FFFFFF"/>
          </a:solidFill>
          <a:ln w="57150" cap="flat">
            <a:solidFill>
              <a:schemeClr val="accent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smtClean="0">
                <a:ln>
                  <a:noFill/>
                </a:ln>
                <a:solidFill>
                  <a:srgbClr val="000000"/>
                </a:solidFill>
                <a:effectLst/>
                <a:uFillTx/>
                <a:latin typeface="Calibri"/>
                <a:ea typeface="Calibri"/>
                <a:cs typeface="Calibri"/>
                <a:sym typeface="Calibri"/>
              </a:rPr>
              <a:t>01</a:t>
            </a:r>
            <a:endParaRPr kumimoji="0" lang="en-US" sz="32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6" name="Oval 25"/>
          <p:cNvSpPr/>
          <p:nvPr/>
        </p:nvSpPr>
        <p:spPr>
          <a:xfrm>
            <a:off x="5632165" y="2648401"/>
            <a:ext cx="765904" cy="714104"/>
          </a:xfrm>
          <a:prstGeom prst="ellipse">
            <a:avLst/>
          </a:prstGeom>
          <a:solidFill>
            <a:srgbClr val="FFFFFF"/>
          </a:solidFill>
          <a:ln w="57150" cap="flat">
            <a:solidFill>
              <a:schemeClr val="accent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smtClean="0">
                <a:ln>
                  <a:noFill/>
                </a:ln>
                <a:solidFill>
                  <a:srgbClr val="000000"/>
                </a:solidFill>
                <a:effectLst/>
                <a:uFillTx/>
                <a:latin typeface="Calibri"/>
                <a:ea typeface="Calibri"/>
                <a:cs typeface="Calibri"/>
                <a:sym typeface="Calibri"/>
              </a:rPr>
              <a:t>02</a:t>
            </a:r>
            <a:endParaRPr kumimoji="0" lang="en-US" sz="3200" b="1" i="0" u="none" strike="noStrike" cap="none" spc="0" normalizeH="0" baseline="0">
              <a:ln>
                <a:noFill/>
              </a:ln>
              <a:solidFill>
                <a:srgbClr val="000000"/>
              </a:solidFill>
              <a:effectLst/>
              <a:uFillTx/>
              <a:latin typeface="Calibri"/>
              <a:ea typeface="Calibri"/>
              <a:cs typeface="Calibri"/>
              <a:sym typeface="Calibri"/>
            </a:endParaRPr>
          </a:p>
        </p:txBody>
      </p:sp>
      <p:sp>
        <p:nvSpPr>
          <p:cNvPr id="27" name="Oval 26"/>
          <p:cNvSpPr/>
          <p:nvPr/>
        </p:nvSpPr>
        <p:spPr>
          <a:xfrm>
            <a:off x="6423500" y="3259083"/>
            <a:ext cx="1017065" cy="1017065"/>
          </a:xfrm>
          <a:prstGeom prst="ellipse">
            <a:avLst/>
          </a:prstGeom>
          <a:solidFill>
            <a:srgbClr val="FFFFFF"/>
          </a:solidFill>
          <a:ln w="57150" cap="flat">
            <a:solidFill>
              <a:schemeClr val="accent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smtClean="0">
                <a:ln>
                  <a:noFill/>
                </a:ln>
                <a:solidFill>
                  <a:srgbClr val="000000"/>
                </a:solidFill>
                <a:effectLst/>
                <a:uFillTx/>
                <a:latin typeface="Calibri"/>
                <a:ea typeface="Calibri"/>
                <a:cs typeface="Calibri"/>
                <a:sym typeface="Calibri"/>
              </a:rPr>
              <a:t>03</a:t>
            </a:r>
            <a:endParaRPr kumimoji="0" lang="en-US" sz="32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8" name="Oval 27"/>
          <p:cNvSpPr/>
          <p:nvPr/>
        </p:nvSpPr>
        <p:spPr>
          <a:xfrm>
            <a:off x="5624655" y="4108510"/>
            <a:ext cx="765904" cy="765904"/>
          </a:xfrm>
          <a:prstGeom prst="ellipse">
            <a:avLst/>
          </a:prstGeom>
          <a:solidFill>
            <a:srgbClr val="FFFFFF"/>
          </a:solidFill>
          <a:ln w="57150" cap="flat">
            <a:solidFill>
              <a:schemeClr val="accent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smtClean="0">
                <a:ln>
                  <a:noFill/>
                </a:ln>
                <a:solidFill>
                  <a:srgbClr val="000000"/>
                </a:solidFill>
                <a:effectLst/>
                <a:uFillTx/>
                <a:latin typeface="Calibri"/>
                <a:ea typeface="Calibri"/>
                <a:cs typeface="Calibri"/>
                <a:sym typeface="Calibri"/>
              </a:rPr>
              <a:t>04</a:t>
            </a:r>
            <a:endParaRPr kumimoji="0" lang="en-US" sz="3200" b="1" i="0" u="none" strike="noStrike" cap="none" spc="0" normalizeH="0" baseline="0">
              <a:ln>
                <a:noFill/>
              </a:ln>
              <a:solidFill>
                <a:srgbClr val="000000"/>
              </a:solidFill>
              <a:effectLst/>
              <a:uFillTx/>
              <a:latin typeface="Calibri"/>
              <a:ea typeface="Calibri"/>
              <a:cs typeface="Calibri"/>
              <a:sym typeface="Calibri"/>
            </a:endParaRPr>
          </a:p>
        </p:txBody>
      </p:sp>
      <p:sp>
        <p:nvSpPr>
          <p:cNvPr id="29" name="Oval 28"/>
          <p:cNvSpPr/>
          <p:nvPr/>
        </p:nvSpPr>
        <p:spPr>
          <a:xfrm>
            <a:off x="4600114" y="4714174"/>
            <a:ext cx="765904" cy="765904"/>
          </a:xfrm>
          <a:prstGeom prst="ellipse">
            <a:avLst/>
          </a:prstGeom>
          <a:solidFill>
            <a:srgbClr val="FFFFFF"/>
          </a:solidFill>
          <a:ln w="57150" cap="flat">
            <a:solidFill>
              <a:schemeClr val="accent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smtClean="0">
                <a:ln>
                  <a:noFill/>
                </a:ln>
                <a:solidFill>
                  <a:srgbClr val="000000"/>
                </a:solidFill>
                <a:effectLst/>
                <a:uFillTx/>
                <a:latin typeface="Calibri"/>
                <a:ea typeface="Calibri"/>
                <a:cs typeface="Calibri"/>
                <a:sym typeface="Calibri"/>
              </a:rPr>
              <a:t>05</a:t>
            </a:r>
            <a:endParaRPr kumimoji="0" lang="en-US" sz="3200" b="1" i="0" u="none" strike="noStrike" cap="none" spc="0" normalizeH="0" baseline="0">
              <a:ln>
                <a:noFill/>
              </a:ln>
              <a:solidFill>
                <a:srgbClr val="000000"/>
              </a:solidFill>
              <a:effectLst/>
              <a:uFillTx/>
              <a:latin typeface="Calibri"/>
              <a:ea typeface="Calibri"/>
              <a:cs typeface="Calibri"/>
              <a:sym typeface="Calibri"/>
            </a:endParaRPr>
          </a:p>
        </p:txBody>
      </p:sp>
      <p:sp>
        <p:nvSpPr>
          <p:cNvPr id="52" name="TextBox 51"/>
          <p:cNvSpPr txBox="1"/>
          <p:nvPr/>
        </p:nvSpPr>
        <p:spPr>
          <a:xfrm>
            <a:off x="3444246" y="2204645"/>
            <a:ext cx="1195392" cy="400110"/>
          </a:xfrm>
          <a:prstGeom prst="rect">
            <a:avLst/>
          </a:prstGeom>
          <a:noFill/>
        </p:spPr>
        <p:txBody>
          <a:bodyPr wrap="none" rtlCol="0" anchor="ctr">
            <a:spAutoFit/>
          </a:bodyPr>
          <a:lstStyle/>
          <a:p>
            <a:r>
              <a:rPr lang="en-US" sz="2000" b="1" dirty="0" smtClean="0"/>
              <a:t>Chat bots</a:t>
            </a:r>
            <a:endParaRPr lang="en-US" sz="2000" b="1" dirty="0"/>
          </a:p>
        </p:txBody>
      </p:sp>
      <p:sp>
        <p:nvSpPr>
          <p:cNvPr id="53" name="TextBox 52"/>
          <p:cNvSpPr txBox="1"/>
          <p:nvPr/>
        </p:nvSpPr>
        <p:spPr>
          <a:xfrm>
            <a:off x="4550723" y="2774621"/>
            <a:ext cx="1090042" cy="461665"/>
          </a:xfrm>
          <a:prstGeom prst="rect">
            <a:avLst/>
          </a:prstGeom>
          <a:noFill/>
        </p:spPr>
        <p:txBody>
          <a:bodyPr wrap="none" rtlCol="0" anchor="ctr">
            <a:spAutoFit/>
          </a:bodyPr>
          <a:lstStyle/>
          <a:p>
            <a:r>
              <a:rPr lang="en-US" sz="2400" b="1" dirty="0" smtClean="0"/>
              <a:t>AI/IOT </a:t>
            </a:r>
            <a:endParaRPr lang="en-US" sz="2400" b="1" dirty="0"/>
          </a:p>
        </p:txBody>
      </p:sp>
      <p:sp>
        <p:nvSpPr>
          <p:cNvPr id="54" name="TextBox 53"/>
          <p:cNvSpPr txBox="1"/>
          <p:nvPr/>
        </p:nvSpPr>
        <p:spPr>
          <a:xfrm>
            <a:off x="5089701" y="3536783"/>
            <a:ext cx="540533" cy="461665"/>
          </a:xfrm>
          <a:prstGeom prst="rect">
            <a:avLst/>
          </a:prstGeom>
          <a:noFill/>
        </p:spPr>
        <p:txBody>
          <a:bodyPr wrap="none" rtlCol="0" anchor="ctr">
            <a:spAutoFit/>
          </a:bodyPr>
          <a:lstStyle/>
          <a:p>
            <a:r>
              <a:rPr lang="en-US" sz="2400" b="1" dirty="0" smtClean="0"/>
              <a:t>VR</a:t>
            </a:r>
            <a:endParaRPr lang="en-US" sz="2400" b="1" dirty="0"/>
          </a:p>
        </p:txBody>
      </p:sp>
      <p:sp>
        <p:nvSpPr>
          <p:cNvPr id="55" name="TextBox 54"/>
          <p:cNvSpPr txBox="1"/>
          <p:nvPr/>
        </p:nvSpPr>
        <p:spPr>
          <a:xfrm>
            <a:off x="3765307" y="4306567"/>
            <a:ext cx="1866858" cy="369332"/>
          </a:xfrm>
          <a:prstGeom prst="rect">
            <a:avLst/>
          </a:prstGeom>
          <a:noFill/>
        </p:spPr>
        <p:txBody>
          <a:bodyPr wrap="none" rtlCol="0" anchor="ctr">
            <a:spAutoFit/>
          </a:bodyPr>
          <a:lstStyle/>
          <a:p>
            <a:r>
              <a:rPr lang="en-US" b="1" dirty="0" smtClean="0"/>
              <a:t>High end Website</a:t>
            </a:r>
            <a:endParaRPr lang="en-US" b="1" dirty="0"/>
          </a:p>
        </p:txBody>
      </p:sp>
      <p:sp>
        <p:nvSpPr>
          <p:cNvPr id="56" name="TextBox 55"/>
          <p:cNvSpPr txBox="1"/>
          <p:nvPr/>
        </p:nvSpPr>
        <p:spPr>
          <a:xfrm>
            <a:off x="2689425" y="4981576"/>
            <a:ext cx="1967590" cy="338554"/>
          </a:xfrm>
          <a:prstGeom prst="rect">
            <a:avLst/>
          </a:prstGeom>
          <a:noFill/>
        </p:spPr>
        <p:txBody>
          <a:bodyPr wrap="none" rtlCol="0" anchor="ctr">
            <a:spAutoFit/>
          </a:bodyPr>
          <a:lstStyle/>
          <a:p>
            <a:r>
              <a:rPr lang="en-US" sz="1600" b="1" dirty="0" smtClean="0"/>
              <a:t>Regular web services</a:t>
            </a:r>
            <a:endParaRPr lang="en-US" sz="1600" b="1" dirty="0"/>
          </a:p>
        </p:txBody>
      </p:sp>
    </p:spTree>
    <p:extLst>
      <p:ext uri="{BB962C8B-B14F-4D97-AF65-F5344CB8AC3E}">
        <p14:creationId xmlns:p14="http://schemas.microsoft.com/office/powerpoint/2010/main" val="35727592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able"/>
          <p:cNvPicPr>
            <a:picLocks noChangeAspect="1" noChangeArrowheads="1"/>
          </p:cNvPicPr>
          <p:nvPr/>
        </p:nvPicPr>
        <p:blipFill rotWithShape="1">
          <a:blip r:embed="rId2" cstate="print"/>
          <a:srcRect b="51268"/>
          <a:stretch/>
        </p:blipFill>
        <p:spPr bwMode="auto">
          <a:xfrm>
            <a:off x="3124201" y="3298051"/>
            <a:ext cx="7246937" cy="2684462"/>
          </a:xfrm>
          <a:prstGeom prst="rect">
            <a:avLst/>
          </a:prstGeom>
          <a:noFill/>
          <a:ln w="9525">
            <a:noFill/>
            <a:miter lim="800000"/>
            <a:headEnd/>
            <a:tailEnd/>
          </a:ln>
        </p:spPr>
      </p:pic>
      <p:sp>
        <p:nvSpPr>
          <p:cNvPr id="2" name="Title 1"/>
          <p:cNvSpPr>
            <a:spLocks noGrp="1"/>
          </p:cNvSpPr>
          <p:nvPr>
            <p:ph type="title"/>
          </p:nvPr>
        </p:nvSpPr>
        <p:spPr>
          <a:ln>
            <a:noFill/>
          </a:ln>
        </p:spPr>
        <p:txBody>
          <a:bodyPr>
            <a:normAutofit/>
          </a:bodyPr>
          <a:lstStyle/>
          <a:p>
            <a:r>
              <a:rPr lang="en-US" sz="2800" dirty="0" smtClean="0">
                <a:cs typeface="Times New Roman" panose="02020603050405020304" pitchFamily="18" charset="0"/>
              </a:rPr>
              <a:t>Our Clients </a:t>
            </a:r>
            <a:r>
              <a:rPr lang="en-US" sz="2800" dirty="0">
                <a:cs typeface="Times New Roman" panose="02020603050405020304" pitchFamily="18" charset="0"/>
              </a:rPr>
              <a:t>– Banking, Insurance &amp; Telecom</a:t>
            </a:r>
          </a:p>
        </p:txBody>
      </p:sp>
      <p:sp>
        <p:nvSpPr>
          <p:cNvPr id="6" name="AutoShape 4" descr="data:image/jpeg;base64,/9j/4AAQSkZJRgABAQAAAQABAAD/2wCEAAkGBxQQEhUUEBQWFRUVFRQXFxcXGBQXFBgUFxQWFhYYGRQYHCkgGBwlHBUUITEhJSkrLzAuFx8zODMtNygtLisBCgoKDg0OGhAQGy0kICQsLC8sLiwsLDQsLCw0LCwsLCwsLCwsLCwsLCwsLCwsLCwsLCwsLCwsLCwsLCwsLCwsLP/AABEIAKgBLAMBIgACEQEDEQH/xAAcAAACAgMBAQAAAAAAAAAAAAAABgUHAQMEAgj/xABSEAACAQIDAwgDCgoHBwUBAQABAgMAEQQFEgYhMQcTIkFRYXGBMnKRFBUjM0JSYoKSoUNTVHOTorGywdMWJDREg7PSF2N0o8LD8DaElNHhpCX/xAAZAQEAAwEBAAAAAAAAAAAAAAAAAQIDBAX/xAAsEQACAgEDAwMEAgIDAAAAAAAAAQIRAxIhMRNBUSJhcVKBkaEy8ASxFCNC/9oADAMBAAIRAxEAPwC76KKKAKKKKAKKKKAKKKKAKKKKAKKKKAKKK8ySBRdiAO8gftoD1RXGc0h/GKfVOo+xb15ObR9QkPhHIPvIFKB3UVHHNeyKU/ox+16x76n8S/m0X+qpoWSVFRnvo34lvtp/91j32b8Q/k0f8WpQslKKivfo9cEvkYT/ANysjPE+VHKv1C37hNKFkpRUaM+g63K+ukiD2soFdGHzKGTdHLGx7FdSfYDUA6qKKKAKKKKAKKKKAKKKKAKKKKAKKKKAKKKKAKKKKAKKKKAKKKKAKKCa4ZMzXhEDIe0bk+2dx+regO6tWIxSR+mwW/C53nwHE1GSyyMCXfSvWE6IA73O/wAxppYzHbTA4W+l+cfrEQ1k+MhOk/ao2lyUlOMeWN7Znf4tGbvPQX9bpfdWpsTM3WieqCx+01h+rVc/02x2L3YDCHT89gzj7XRRT4k15bZzNMSL4vFiJetQ53eKRWQ/aqnUT/irMuvf8U2POOx0UX9oxOn15RH+qpW9QWI2xy2I7nV2+hGzH7drffSfLkmUYU/1rH84w9JY2S9+9Iw7/fXg7Q5ND8Rg5Zz2sjFf+e4+5aOU/ZEOeTvS+WMOI5UsMu5IpW8ebQfvE/dXMOUeeT4jAs3fqd/uWP8AjUN/tI5vdhsuijHUS6Ifsxx/xrmn5S8e3orhkHqyufaXA+6quT7y/Rm8nnIvshh/pZmr/F4Ajxhn/aSKPfjO24YZB9RR+9JSlJt5mLfho19WFP8AqJrmbbDMT/fG8osOP+3VdUfqZTqw+t/37Dqcyzz8Qnsh/mVj30zsccOh+rH/AAkpJ/pZmH5ZJ9iD+XWP6W5h+WSfYgP/AG6ao/Ux1cf1P+/YdW2gzleODVvCJz+7JWs7b5gnxuXt+jnX7yDSnHtrmK/3rV60UH8EFdUfKJmC/Kgb1omH7ripUo/UyVlh9b/v2GBeVMKbTYVkPdJv9jIK605RMBNumjdfXjVx+qT+yoKPlQxNrS4eCTts8ifcwag7Z4CX+05YATxMawOftdBqspeJI0WTxNfccMFn2Ae3MYlY+wLJJB+oSoPsqchxc4F4sRrHVziJIvtTSx+0arBo8ixG4PJhmPzudQD60gZPvrfh9g7jXlmYAjq0t+2WFv8Apq6cvFmilLxfwy0U2gmT42AOO2FxqP8AhyWA+2a7MPtNhnIVpOaYmwWYGIk9il7K59UmqkkfOsH6SjEIOwLL+7aQ+yvWE5RUJMeLgaM8Gt0gPWRrEeG+mqPfYt1V32LxFFVfkuPhffl+JMZ46I2svnhpAVHjpB76YsNtNPFuxEQlX8ZB0XHrQOd9h1q5J6lq1eDRSTG6iuHKs4hxQJgkD6bal3rIhIuA8bAMh7mAruqCQooooAooooAooooAooooAoorDsACSQAN5J3ADxoDNceJzAKSqDWw4gGyr6zdXgLnurmmxLS7luqdu8O3h1oPvPd1pm0u3MWF+Awiiaa+kKu+NGvax072a/yV8yKNqKtlJzUVbGjMMQqKZMXIoQfOIWIdnRJ6R8bnspMzLlE5x+ay2BpnPBirW8ViHSI7zptUf/RuWce6s7xHNRrv0FlXSOwn0Y7/ADQCx7jXBjNv44FMOT4dUTrmkUgN3iP05D9JyPA1m5Sfsv2YSnJq36V+yQn2bxmKBlzXFiGIbyhZbKOO9QRGnjcntrg9/cowW7CwtjZR8sgMlx185IAg8UU0mZhiJcU2vFyvOw3jWegvqxjor5CvAFZaorhX8nK80Iv0q35Yz5nyh4+bdGYsMvVoHOyAdmt+j7FpYx0smIN8TLLN1/COzL5JfSPIVKbOZDJj5jDCyKwRnu5YLZSoO9VJv0hU7mnJ1iMNC8002HWONSzHVMTYdgEe891NU5Ea82RWrr2EqOIL6IA8ABXqgG//AJas1mczPNFqldnchkx8pihKghC5L6goAIHFQTe7DqqczHk8xEEUk0kuHCRIzsQZidKgsbDm95sKlQb4ReOKclaQm0GsK199SGRZS+NnSCMqrvqsW1aeipY3KgkblPVVaKJNukR9Yp8/2VYv8bh/tS/y6R8FEZXRF3GRlUXvuLEAXtv66lxa5LyxTjyjXWDTpiuTbERIzyT4ZVRWZiWmsFUXJ+K7AaVMowJxU0cMTC8r6VZgwXfwJFrgeVHBrlB4prlHLevJNPDcmWJHGbD+2b+XXJiuTzFKCVeB+5XdSf0iKPvq3Tl4L9DJ4FEmtYUBgy7mHBhuYeDDeK6MZhXhcpKpRl4g8f8A9HfWmq8FVcWTeW7Y43D7lnZ1HyZvhR9pun7Gpgj29w+JATMsGrDd00Ae3aQr2ZPqsTSHWDWiyyRtHPNe4+nY3BY3p5XiwrjfzbEsR2bmtKnidXCuWTM8zys2xSGWIbtTHWtu6cb1+v7KSQbEEbiDcEbiD2gjgaask5QMTANE1sTHwIk+Mt3Sdf1g3lWkZxfsbRyRfsxryvaLCY5lNzFOPQOoxyjrtHMpFwbDo339YpwwO0WIw27Eg4iIfhUUDEKN294VFpes3QA8LIeNVu+S5fmoLYF/c09rmJhZT2/B3tbvQ27RXJhtoMZlTiHGozx8FJN93bHL8r1W+6tdXnjybqbXP5L/AMvx0eIQSQOsiG9mU3FwbEHsIO4g7weNdFVflGPSb+s5dKEkJ6Yt0HNvRni7dwswswtuJG4u2z20C4q6OvNToLvETfdw1o27nIz1MPAgHdUtdzZOyaoooqCQooooAooooDDMALk2A3kngBUPPPzvSbdGu8A7r2362vwHWAeHE7+G3MZtbc2PRWxfvbiqeHBj4r31W22+dSY2cZfgt9zaVgdxI9JS3Ui8W7Tu6rGJS0qzPJkUFZjP9p58xlOEyy+k3Dyi4uvAnV8iPv4nq7DoxGKwmQqEjX3TjmXuGgEcSfwSd3pN4cNe0Gcx5NF7iwFmxTqGlmIB5u49Nh8479KcAN5+lXara5JLMxJZmJLMx4lmO8mspPTu93/o48k+m7lvL9I7M3zGbGyc5i5OcYeig3RR+pHwHibnvrnvXjVWNVYtt7s45SlJ2zbqrGqteqsoCxAUXJIAA4kncBVStFs8jWV2jmxLDe55pPVWzOR3FtI+pWOWvNtMMOFU75n5x/zURBA83K/YNOuz2AGEw8UAt8GgU2634ufNix86orbfOPdmPnlBuiHmY/UiuCfNy58CK6n6MZ6cv+rDRE3rKgkgAEkkAAbySeAA6zWq9WVyS7L843u2YdBCRAD8qQbmk8F4D6V/m1zxi5OkcGPG5ypDfsPsz7gw9nA56WzSns+bGD2Lc+ZPdW/bOLVgMYB14XEf5TUu7fbUf13CYGFv7xhpMQR1LzyMkXn6R7rdtOWfxasPOvbDMPbGwrthS9KPVhpS0rsfN6ncPCrJ5Gsr1STYlhuQc0nrNZnPkoUfXqs4m6IPcP2V9CbF5X7kwUMZ3Np5yT136TA+AIX6tcuGNyOD/Fhc78E7VL7D5JzmbSgjoYWadzu3XSZliH2tJ+qatbZzOFxuHWeMWV2lC9d1SV41bzChvOufIcjGGlxcptqxM+sW6owi2B+uZT5iumUdVHdOGuvZivyvZlzODEKnpYlwn+GvTkPgQAv16WOSbLOcxLzkdHDpu/OyAqvsUSHyFcPKlmvujMHUHoYZREOzWbPKfaVX6lWLyeZV7nwEVxZprzN4OAIx9gKfFjWb9WSvBi/Xm9kZ222hGX4cSBQ7s6oiE6QSbk3IBsAoY8OyorZHab3wEgaMRvHYkBtalWJAINgeI+8Uo8rGac9jVhB6OHTf2c7JZj7FCfaNTfJDgDoxE7DosUiTv09N/ZeP2mra3r0ou8jeTSuDTynYEcyk1ukkgQntR7i32tPtPbVdE1ZvK5MEwsadck6+xFZyfaFHnShsDgVmxQaUKY4UaRgwBVm9GNSDuN2YG3YpqmaNzVGGeGrIkhdLV5L1c7YfD/isN+hw/wDprAwkB4Q4c+EMB/6KdB+Sf+N7lLaqwTUztnilfFusaoiRAR2REQFxvc2UC5udP1agyao406M5R0uj2rkEEEggggjcQRwIPUadcl21WRPc+aKJom3c4Rdl7NYG9rfOHSHfSNWL1MZOPBaEnHgd83yKbK2GMy+QyYcgNqB12Q77PbdJH9Lq7uNNmR53HmSK8bGHERdIFSNcbcNSk+kh4EHcRuIpC2N2sfAtoku+HY9NOJW/FkB6+1eB8d9SW1GSnL3jx+XMOYchujvVNXDd1xNwt1Hd2W2jLuvujpjLa0Xdsxn3ukNHMAmIiA5xR6LKdyyx336Gsd3FTcHqJnaqXK8z91xRYvC2XERE2UndqsOcgc/McW/VbiBVm5NmaYuBJor6XF7H0lYGzow6mVgykdoNWflG6dnbRRRUEhWrFTCNGY79IJt2nqHmd1ba4M4boovzpBfwUF/2qKAVNsM4OAwbOD8K50of969yzeQ1N5AUnZNKMoy1sa41YnE2WEHiQ2+MeBsZG7QB2Vt5TicTjsHgwTY6b27ZpNBPkqE+dQvK1j9eNjgXdHhohZRwEknd3IqAeJrNvdy8HJOXqc3/AOePkUdbEs0jF5HJZ3PFnPEmsFq1lq8lq5nuee7btmzVWNVa71kGgo9Xps5M8s5/Gq5F0gBlPZqBtGPtkH6ppRvTfsdtlBl0TqYJpJJGDO682Fsosii7XIF2N+091XxpOW5rhinNWWxtBPMuGl9yoXnKFY1BUdNuiGJYgAC+reeqqfh5PcwVQPc+4D8bh/5lNA5WYfyWf2xf6q4885Ulmw0sUEE0ckiFFdjHpXVuLdFidwJt32rpmoS5Z2ZFjmt3+xb2O2fbMcSIkPwY6Uki7wsYNiQe08B434A19D4XDrEixxqFRFCqo4BQLAVS+xm3mDyyAQphsQzE3kkAhGthuFhzm5QNwHieuoXbna5sznVk5yKGNLIjEK2sm7sdDEG9lA38BWcNMFZXHoxRbsvBtl8IZDKcNGZC+suV6Re99V+24Fd+NTVG47UYe1TXzLl+J0Sxu7SFVdGYBmJKqwJABNid3XVrtyyYY3/quK390H8yrwyRZpDNCV9ivOTrK/dmKw0ZF0GmSTs0RgMQe4kBfrVb3KXnJwuAmZTaSX4GPt1SXBI8F1t5VWHJ9tThsr5xninldwEUqIhpiU336nHSYhSQN3RG+scoO2SZmYBFHLGkXOMwk0b3bSFI0seADj61UhUYtmUHGEG73LB5HZwcvCD8FNInkQrj9801Z7ma4TDzTvwijZ7dpA6I8zYedU7sFtxFlsUqTRyya3DLzYQ26NjfWw7F4V7295QkzHDrh4IpYwZFaQyc3YqlyqjSx+VpP1avCaUDSGVLGrYs7N5e+OxcUTG7TylpG7iTJM3s1mvo6RbDorwG5RYbgNwF/IVQuwm0mHy2V5po5ZZCpRBGI9KqSCxJZxvNgN3Vftp0PLFhvybE/wDJ/mVXFSVt8lcDilbe7IDBcnONxUzy43RAJJGkk6aSydI30oEJG7cBcjh5VZ2GwsWFhWOMCOKJTa53BRcszMesm5J7zSLjeWGO3wOEkJ6ucdEH6uo0i7S7XYrMOjMwSK9+ZjuEPZrJ3v57u6rXCO/ctqxwto2bdbRDMMVrj+JiBSL6Vzd5LdWogW7lHbWrCbPRNEk2NxUMEb3KIQZMQwVipIhFtxsbG/lUFesWHHrrLVbtnPruWpk/74Zfh/7JgufYfhcVbT4iEDSR3Mt++uTMNpMVPuaXQvDRCOaQDsGnpW7r2qLrBNTrfYs8snwYVbVk1i9YJqpQKwaL15JoSer088m2dKS2AxFmhnDBA3ASMN6eDi/1rfONIde4pCpDKSGUgqRxDA3BHgRVk6dl4vS7HjZxmyvMmwshJjkIUE9YbfA/jv0HxPZVsbJTmDFywH0MQpnjG+wlTSk47tQaJrdokPXVYcpgE8GCxydFpFVTbqLpzoF/ossgHjT3h8brTAYvgedwxPhiRzDA93w36ordd0dMNnRZFFFFQahUdm3pReL+3Qf/ANqRqPzleijfNkW/gwMf7XFSgyq85/8AUEGrhpS36OS330l7e3988Xf58fs5iK1N/KiDhcbhMYAbDTe3bDJrt5q9vI1DcrGC04qPEJvjxES2YcC6Dt70KEeBrCS2kvc4si9Ml7iUTWNVeGNYvWVHLRsvRetd66MDg5J3EcCNI54KgLG3WbDgO+lDSa9VZ1U0JsHLGokx80OEQ7ukeckJ7FRDYnu1X7q1tjMvw39nws+NcfLn1RQX7o1GojuYedW6bNVgk+dhaB/8/wDPOsFq7c7zyfFFFmEcaRXKQxRiONSwAJ08SbdZ7T21Icn+V+6sdErC6Iedf1I7G3gW0L9ao0b0iOmtVJjovJSm6+KcGwuOaXcbcPjK2f7JEPDFtfvhFv8AMps2nzcYPCzYg2JRCVB4NIdyDzYqKU+TnbXFY7ENFiFiKiIvqRWUqQyrY3Ygg6q6XjgtmdTxY7qhY2s2Cny9Od1LNCCAXUFStzYakPAE2FwTSmgJICgkkgADeSTuAAHE19A7b4hRluMLcPc8o+sUIXz1EUpcjOzS6Pd0wBYkrAD8kDovIO8m6js0t21nLDukjOf+OtSSOLZ7knmlUPjJOYB382oDS2+kSdKHu3+VT78kOEtumxAPaTER7ObH7a7+Unbf3tRI4ArYiUEqG3qiDcXYDjv3AdZv2Uvcmm3uJxWK9z4xlk5xXKMFVCrICxHR3EFQ3fuq2iC2ZpoxRekUNtdjZctKksJIXNlkA09K19LLc2NgTxINjXfsNsKmZwPKZ2iKSaCojDA9FWBvqHad3dVpcoODE2XYoEX0wvIvrxDnF+9fvpY5ED/VJ/8AiB/lLUdNKRXoxU/YSdv9kUyvmQszStMZNxQIFVNNzfUbm7ru8aU442dgqAszEKqjiWJsAB2kkVZXLsfhcH6mJ/egrp5Htk/79OvaMOp9jS29qr9Y9hqsoeqkUliTnSPa8ji2GrFsDbeOaUgHr385vpSyPZbD43HSYXD4iRo40kYz82tmZGReiuvet2I1X37rbqcuV3bHmVOCwzWlkX4ZhxjiPyAepmHsXxFbORTJuawsmII3ztoT81ESDbxct9gVdxjdI10Q1aUjiPJBH+Vv+hX+ZXg8kcf5XJ+hX+ZXdyq7ZS4F4YcK6rIytJISqtZL6UFm4XIc/VpFXlIzC9+eQ26uajt52FS1BbBrGnTRzTbPJ75LgYpHcGWOJpNCghmtrIQNvC337/ktTjJyTRj+9yfoV/mVH8j2WmbFTYuTfzQaxPXPOWub9yc59oU68oe0bZfhg8QUyySKiBgSvznJAIvZQeviRURjF7kxhGraE7EcmKAdHFPfvhW33S0mbQ7Py4JwJLMrX0ut9Jt1WO8Hu/bVpbBZ7NmMMrzqgMciqGQMqtqUsRYk7xYdfyhUVyroq4VL+kZ0C+Ol7/derOEWrQlji1aKqrBorFYnOZrIrFbIoixCqCWYgKBxLE2AHiaAsHN//T+G1cdYt/8AImt+rem3JR//AJOFvxvhLePuqPT/AApS5TiMPh8FgV6TRqGa3WUTmwbfSd5CPCrETLubiy/CcTzuGB/9svPsT3aoQPrCt1z9jrit/sP1FFFDUK14mESIyHgwI8LjjWyigELbHJjj8E8dhzyHUo/3yXBXwYagPWBpG2dIzTAPgJTpxGH6UJbiAu5d3Ho3KEfNYVb+bRc23Oj0TYSd1tyv5cD3WPVVW8oOQyYWYZjgdxU6pQBex4F7dasLhh336yREtnq/JhNU9X5KuniZGZJFKujFXU8VYcRWomrKzbL4s9h904OyYyNQJYiQNY6gT19el/I26q2ljKsyupVlJDKwsysOIIPCspRrdcHNOGndcHm9P3JZmGFwvPzYmeKN20xoHYBtHpubdhIjH1TSAa8moi6dkQel2fQA25wA4YyEeD//AFWH2/wA/vsZ8GYmvn+1Fq16vsb9b2OnMcwbEzSzyX1TSM5v1Anor5LYeVWtyOZVzeHlxDDfM+hPzcfpEeLkj/Dqo4YmdlRBdmYKo7WY2UeZIr6SyvALhYYoE4RIqX7SB0m821HzqMauVjGrk5HnNMshxSc3iEEiXDaSXA1DgTpIv4VxFsFliW+AwqMesqpcr3sdTkX77X76Tdk9suezTEIzfAzvph7AYhpW3rgMfEimjbnZ8Y/DMgA51OnEfpgb18GFx7D1Vtae6Nb8FecoW3C45fc+FvzAYM7kFedK71VVO8IDY3NiSB1cbi2fgEGGgiH4OGJfPQCx82JPnXzM3YRbqIO4g9lq+itnM0GJw0Myn0o01dzqoVx5MDWcJapOymObk3ZT/KXjDLmmJLcIzHEvcqxqf3mc+dSXI5hDJmIe26GKVyeq7LzQH/MPsNS+2PJ5NisU8+GeO0ukssjMpVwqqSCFNwdIPbcmnTYTZZMshK6hJLIQZZALA2vpRQd+kXPHeSSd24Crg3Oyqxt5NTOvb/GCHLcWxNvgJEHrSDm1H2nFK3Id/ZJ/+IH+UlQHLHtYs7DBQNqWNg87DgZB6Md+vTe577dhqe5DT/VMR/xA/wApKs36kjS7nR3bb7LNmWOwatcQRxzNMw3bi8VkB+c1iO4XPVUntxtRHlWFBQLzjDm8PENy3AsDYcEQWv5DrqZzfMo8LC807aY411Mf2ADrJNgB2mvnDabP5MwxDTy7r9GNOqOIHoqO/rJ6yT3VMmo7iclHfucsSSYmYC5kmnkAueLSSMBc+Zr6cy3ALhoY4U9GKNUB7dIsWPibnzql+RnKOexpnYdDDJqH517qnsHON4qKt/aTDTTYWaLCsiyyIUVnLBV1dFmuqk3ClrbuNqrjXdlcK2vycEuf5a5u2IwTHtZ8Oxt1byap7lRzVJ8aUg0CKBVQaAoRnYB3bo7jxVb/AEakxyO4wbudwv25v5NLuSbOc9mSYPUHAmKyMl9BWO5m0k77WVgCbb6Sk2uCJOTVUXBydZR7ly+EEWeUGd+28gGgHwjEY8b1I5tkOGxZU4qFZdF9OouAuq2rcrAb9I49lSObY1cPDJM+5IkZz4KCbD2WpB5JdpmxSSwzm8qu8w70lcs4Hqux8nXsq+yVGuy2GXHZtgcujEbyQ4dVBKxLpDWO+4iXpMSeuxvVM7dbUe+MwKKVhiuIwfSYm2p2HUTYADqHiasHlc2c56AYqMfCQDp9rQ3ufsnpeBaqaqk5VsZZZNbGKzais1kYABT7ybZIq6sfibLDCGMZbgXUdKTwTfb6Xqmo7YrY9sYedmumGUm7cDJbiqHqHa3AePCQ2lzdszljwGXL8ApCgLuR9HA90Scb9ZF+y94ruzWEa9TN2x+GfOM0bFSKRFCVex6gp+Aj8bjUerc3bVt5EnujGSz/AIPDqcPGd9jKxV8Qw6jbTEl+1ZBUJluV+92HiwWDs2Jmv0yPlWHO4hx8xBawPE6Fvc3p4ynL0w0KQxX0otgSbsTxZmPWzElieskmtFsjogq5OuiiihcKKKKACL8aWsxwvufvhO4E7+bvu0t9DsPVwPVTLWGUEEEXB3EHgR4VKYKN2l2TlwcvuvLCV03JjXeV+dpHy0PWnV1d2kYjCZ6oWa2GxwFlcejJbgN/pj6J6Q32NWlmWTPD0oAXj64+Lp+b+cv0eI6r7hSBtJsbDjQZcORHLvuR6DMDv1qN6tfrG/tBqNNcfgwcGuPwVxtBs9iMC2nEJZSbLIu+JvBuo/RNjUSasDD7UYrAf1fM4TPCRp6dmYr3OejKO5t/fXuXZPBZiDJlc4R7XMD3sOPyT049/X0l3bqzcE/4mTxp/wAfwV5RUlnOQYjBn+sRMovYP6UZ7LON3kbHuqNqjVGbTXJIZBmowc6T80JWjOpFZiqh+pjYG9uIHbY9Vi24nlWndGX3NGupWW4ke4uCLjo8RekGsVMZtcF4zaVI9YVzGVZDZkKlSOplIIPtFWE3K3NfdhYv0j/6aru9FIya4IjNo787zEYqZ5hEsRc3ZVYspY8WFwLX4nvrv2Z2sny8kRWaNjdo3vpJ7QRvU9/3VBVg01O7I1O7LPTlbW2/CNq7pV038St/uqCz7lLxmJUpEFwyEWOglpSOznDbT5AHvpMrNWeSRfqyMKLcKcdjtvnyyFoo8OsmuQyMzSFd+lVAACndZe3rNJ9YqqdOyqk07GzbTbuXNI443iWJUcuQrswY2stwVHC59tKdFYo23yJNy5HTZPlAOWwmGHCo+ptbu0rBmawHAJuAAsB4nrqb/wBs035HH+lf/RVYUVZTaLLJJFmy8ss5UhcLGpIIB51zY23G2jfalTYzan3sd5VgE0rrp1PIV0qSGawCm5YgXJ7O80u0U1sdRjztRyly4/DSYdsOkYk0XZZGJsrq9rFRcHTbzpa2ZztsDiUxCDUU1ArfSGVlKlSbHdvB4dQqLoqHJshzbdlkycr0rAg4OIgixBlYgg8R6FV3O6szFE0KSSE1FtIPVqIBIFeYoy7BUBZjuCqCWJ7ABvNOWS8nc8g14phhoxvOqxlt6l7J9YgjsNTcpEtymJ8UTOwVAWZjYKoJYnsAG8mnzJtio8MnunNnEaLv5m/E9QkK7yfoLcntHCtsm02AyxSmWxiaW1mmY3HnLbpD6MYC99ecq2PxubSCfHu0cfydQs1j1RQ8EH0m7vSqVFLnctGCXuzmzPOsTnEgwmAjKQAAaQAt0G4GQjdHGOpB953VYezuRQ5PEqRrz+Lm3C1g8jDfZb/FxLxLHcOJ32FdWU4ePDA4TK4VZ1I5xiTzcbW9KeXiz2taMXbeNyrvDVkmRrhtTsxlnktzkzABiBwRV4RxjqQeJuSSdK7s2jHuzzkGTGDVJMQ+Iltzjj0QBfTFGDwjW5t2kkneal6KKg0CiiigCiiigCiiigConNchSYl1Jil+eo9LsDpwcff2EVLUUBXuc5eyKUxsStEeMgGuA97X3xHvbcOpjSPm3J2pIlwEpjYb1BZrD1JV6S/fx4ir6qDxuy8LktCTA53kx20E8elEeib9ZAB76l0+SjgmUsm1WY5f0MdFz0fC7jiOwTqCreDAmvXPZNj/AEg2CkPhGntF4v2GrKxmU4mIEPEs6dbRelbr1QOb+Ss9J2O2XwGJYqF5mW29VvFIPGBxu+zRxfyUcX8/JA43kylI14SeKdDvF+gT2WYakPjcUsZjs1i8Pvmw8qgcWC60/SJdfvppfYPE4ZtWBxNje9gzwsey+klW87V7TaTOMHbnozIB1tHq3fnISAPO9ZuK77GbhHuqK9FFWIeUDC4j+3Zejn5yiKRu/e4Vh7axfIZ/xuHJ75xbzYOgqNHhlemnwyvaxVhjYvLpv7NmS37GMMh9gZDQ/JXIR8Dion7NSuv7uqo0S8EPFIrysU8vyXY0cGw58HkH70Yrmfk2x44JGfCVP42qNL8EaJeBPopsPJ1mH4lf00H+usryc5gfwSDxlh/g1NL8DRLwKVFqc05M8ceIhHjJ/pBrph5K8WfTlw6juaVj7ObA++p0y8E6JeBDtRarEPJpHHvnx8aDr6AH3vIP2V494slh3y45pCPko6EH6saM331OiRPSkV9atmHgaRtMas7fNQFm+yN9Pnv3k2H+JwjzHtdWYf8A9D2HktbI+UDFSjm8vwSqOACq8lv8OJVAppXdk6F3ZA5bsDjprXiEQPXMwT2xi7/q1OHY7AYLfmOMBbjzadC/dbpSOPALW0ZFneO+OkMKHqLrCLerDdz4NUll3JVh4Rrxk5YDe2m0Sd+p2JJ8birKK7IuoLsiHO3MGG+DynBhS3RDsCC3ZuBMkngzCsxbKZpmpDY1zFEd+mTogerhl6xu9Ox76f8AI4MNELZXhDJcAc5GtkI7Ti5SA49VmPdU7DkOJm34mYQr1xYa+rruGxLjUR6ioRbjV6fcuot8illGzWAyxlAUz4k71GnnZz1XSFRZBv8ATIFutqaoMmxGK34pjh4j+Bie87C3CWdd0fqxG/0+qp7K8phwqlYI1QE3YjeznhqdzdnbvYk12044LqKRowODjgRY4UWNF4KoAUeQrfRRUFgooooAooooAooooAooooAooooAooooArmx+XxTrpnjSRex1VgD2i/A100UAtYjY2LjBLND3BucT7MuogdykVHT7O4yP0DBMPF4Gt4HWCfMU7UVOpkUVbmeWsb+6sBIe/mkn8xzRdvuFL2IyPLWNnCxMeou8Tfo3I/ZV515kjDCzAMOwgEew1Np8oq4JlDy8nuGk3xyyW/w3H7B+2uJuTMqbxYgD/DKn2q9XfPsrgnN2wkGr5wjRW+0oBrkk2Iwh3hZU9TEYlR9nnLfdUVDwR00U5/QnHr8XjD5T4lfuFel2bzZeGLb/wCRMf3hVvNsXH8mfEp4SI3+YjVqOxXZjcV5jCH/ALFKXljR8/kqj3mzj8rb9O3+mgZDnB/vbfp3/gKtb+hZ/LcR9jC/yq9DY0/luJ8lwv8AJpS8sjR8lTHY/NX9LGN54nEfsAr2OTbEyfG4u/i00n7xFW2ux4+Vi8UfPDj92EVs/odAfTkxLf8AuJl/y2WlL3J6f9sqnDckkQ3yTk+rEq/eSa7BsPlmH+PmJ/OTIn3LpNWeuyGC+VAJPzrSTf5rNUhgsqgg+Jhij9SNF/dFRUfA6aK4y7KsvQj3PhDKeplw8sw/SupUfapjw8WLYWiwgiH+/ljjFu0JCJD5G1OFFTfgukLSbP4h/jsUEHzcPGqm3YZJS9/EKtdmE2WwsbBzHzrg3DzM0zg9qmQnR9W1TNFLFBRRRUEhRRRQBRRRQBRRRQBRRRQBRRRQBRRRQBRRRQBRRRQBRRRQBRRRQBRRRQBRRRQBRRRQBRRRQBRRRQBRRRQBRRRQBRRRQBRRRQBRRRQBRRRQBRRRQBRRRQ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data:image/jpeg;base64,/9j/4AAQSkZJRgABAQAAAQABAAD/2wCEAAkGBxQQEhUUEBQWFRUVFRQXFxcXGBQXFBgUFxQWFhYYGRQYHCkgGBwlHBUUITEhJSkrLzAuFx8zODMtNygtLisBCgoKDg0OGhAQGy0kICQsLC8sLiwsLDQsLCw0LCwsLCwsLCwsLCwsLCwsLCwsLCwsLCwsLCwsLCwsLCwsLCwsLP/AABEIAKgBLAMBIgACEQEDEQH/xAAcAAACAgMBAQAAAAAAAAAAAAAABgUHAQMEAgj/xABSEAACAQIDAwgDCgoHBwUBAQABAgMAEQQFEgYhMQcTIkFRYXGBMnKRFBUjM0JSYoKSoUNTVHOTorGywdMWJDREg7PSF2N0o8LD8DaElNHhpCX/xAAZAQEAAwEBAAAAAAAAAAAAAAAAAQIDBAX/xAAsEQACAgEDAwMEAgIDAAAAAAAAAQIRAxIhMRNBUSJhcVKBkaEy8ASxFCNC/9oADAMBAAIRAxEAPwC76KKKAKKKKAKKKKAKKKKAKKKKAKKKKAKKK8ySBRdiAO8gftoD1RXGc0h/GKfVOo+xb15ObR9QkPhHIPvIFKB3UVHHNeyKU/ox+16x76n8S/m0X+qpoWSVFRnvo34lvtp/91j32b8Q/k0f8WpQslKKivfo9cEvkYT/ANysjPE+VHKv1C37hNKFkpRUaM+g63K+ukiD2soFdGHzKGTdHLGx7FdSfYDUA6qKKKAKKKKAKKKKAKKKKAKKKKAKKKKAKKKKAKKKKAKKKKAKKKKAKKCa4ZMzXhEDIe0bk+2dx+regO6tWIxSR+mwW/C53nwHE1GSyyMCXfSvWE6IA73O/wAxppYzHbTA4W+l+cfrEQ1k+MhOk/ao2lyUlOMeWN7Znf4tGbvPQX9bpfdWpsTM3WieqCx+01h+rVc/02x2L3YDCHT89gzj7XRRT4k15bZzNMSL4vFiJetQ53eKRWQ/aqnUT/irMuvf8U2POOx0UX9oxOn15RH+qpW9QWI2xy2I7nV2+hGzH7drffSfLkmUYU/1rH84w9JY2S9+9Iw7/fXg7Q5ND8Rg5Zz2sjFf+e4+5aOU/ZEOeTvS+WMOI5UsMu5IpW8ebQfvE/dXMOUeeT4jAs3fqd/uWP8AjUN/tI5vdhsuijHUS6Ifsxx/xrmn5S8e3orhkHqyufaXA+6quT7y/Rm8nnIvshh/pZmr/F4Ajxhn/aSKPfjO24YZB9RR+9JSlJt5mLfho19WFP8AqJrmbbDMT/fG8osOP+3VdUfqZTqw+t/37Dqcyzz8Qnsh/mVj30zsccOh+rH/AAkpJ/pZmH5ZJ9iD+XWP6W5h+WSfYgP/AG6ao/Ux1cf1P+/YdW2gzleODVvCJz+7JWs7b5gnxuXt+jnX7yDSnHtrmK/3rV60UH8EFdUfKJmC/Kgb1omH7ripUo/UyVlh9b/v2GBeVMKbTYVkPdJv9jIK605RMBNumjdfXjVx+qT+yoKPlQxNrS4eCTts8ifcwag7Z4CX+05YATxMawOftdBqspeJI0WTxNfccMFn2Ae3MYlY+wLJJB+oSoPsqchxc4F4sRrHVziJIvtTSx+0arBo8ixG4PJhmPzudQD60gZPvrfh9g7jXlmYAjq0t+2WFv8Apq6cvFmilLxfwy0U2gmT42AOO2FxqP8AhyWA+2a7MPtNhnIVpOaYmwWYGIk9il7K59UmqkkfOsH6SjEIOwLL+7aQ+yvWE5RUJMeLgaM8Gt0gPWRrEeG+mqPfYt1V32LxFFVfkuPhffl+JMZ46I2svnhpAVHjpB76YsNtNPFuxEQlX8ZB0XHrQOd9h1q5J6lq1eDRSTG6iuHKs4hxQJgkD6bal3rIhIuA8bAMh7mAruqCQooooAooooAooooAooooAoorDsACSQAN5J3ADxoDNceJzAKSqDWw4gGyr6zdXgLnurmmxLS7luqdu8O3h1oPvPd1pm0u3MWF+Awiiaa+kKu+NGvax072a/yV8yKNqKtlJzUVbGjMMQqKZMXIoQfOIWIdnRJ6R8bnspMzLlE5x+ay2BpnPBirW8ViHSI7zptUf/RuWce6s7xHNRrv0FlXSOwn0Y7/ADQCx7jXBjNv44FMOT4dUTrmkUgN3iP05D9JyPA1m5Sfsv2YSnJq36V+yQn2bxmKBlzXFiGIbyhZbKOO9QRGnjcntrg9/cowW7CwtjZR8sgMlx185IAg8UU0mZhiJcU2vFyvOw3jWegvqxjor5CvAFZaorhX8nK80Iv0q35Yz5nyh4+bdGYsMvVoHOyAdmt+j7FpYx0smIN8TLLN1/COzL5JfSPIVKbOZDJj5jDCyKwRnu5YLZSoO9VJv0hU7mnJ1iMNC8002HWONSzHVMTYdgEe891NU5Ea82RWrr2EqOIL6IA8ABXqgG//AJas1mczPNFqldnchkx8pihKghC5L6goAIHFQTe7DqqczHk8xEEUk0kuHCRIzsQZidKgsbDm95sKlQb4ReOKclaQm0GsK199SGRZS+NnSCMqrvqsW1aeipY3KgkblPVVaKJNukR9Yp8/2VYv8bh/tS/y6R8FEZXRF3GRlUXvuLEAXtv66lxa5LyxTjyjXWDTpiuTbERIzyT4ZVRWZiWmsFUXJ+K7AaVMowJxU0cMTC8r6VZgwXfwJFrgeVHBrlB4prlHLevJNPDcmWJHGbD+2b+XXJiuTzFKCVeB+5XdSf0iKPvq3Tl4L9DJ4FEmtYUBgy7mHBhuYeDDeK6MZhXhcpKpRl4g8f8A9HfWmq8FVcWTeW7Y43D7lnZ1HyZvhR9pun7Gpgj29w+JATMsGrDd00Ae3aQr2ZPqsTSHWDWiyyRtHPNe4+nY3BY3p5XiwrjfzbEsR2bmtKnidXCuWTM8zys2xSGWIbtTHWtu6cb1+v7KSQbEEbiDcEbiD2gjgaask5QMTANE1sTHwIk+Mt3Sdf1g3lWkZxfsbRyRfsxryvaLCY5lNzFOPQOoxyjrtHMpFwbDo339YpwwO0WIw27Eg4iIfhUUDEKN294VFpes3QA8LIeNVu+S5fmoLYF/c09rmJhZT2/B3tbvQ27RXJhtoMZlTiHGozx8FJN93bHL8r1W+6tdXnjybqbXP5L/AMvx0eIQSQOsiG9mU3FwbEHsIO4g7weNdFVflGPSb+s5dKEkJ6Yt0HNvRni7dwswswtuJG4u2z20C4q6OvNToLvETfdw1o27nIz1MPAgHdUtdzZOyaoooqCQooooAooooDDMALk2A3kngBUPPPzvSbdGu8A7r2362vwHWAeHE7+G3MZtbc2PRWxfvbiqeHBj4r31W22+dSY2cZfgt9zaVgdxI9JS3Ui8W7Tu6rGJS0qzPJkUFZjP9p58xlOEyy+k3Dyi4uvAnV8iPv4nq7DoxGKwmQqEjX3TjmXuGgEcSfwSd3pN4cNe0Gcx5NF7iwFmxTqGlmIB5u49Nh8479KcAN5+lXara5JLMxJZmJLMx4lmO8mspPTu93/o48k+m7lvL9I7M3zGbGyc5i5OcYeig3RR+pHwHibnvrnvXjVWNVYtt7s45SlJ2zbqrGqteqsoCxAUXJIAA4kncBVStFs8jWV2jmxLDe55pPVWzOR3FtI+pWOWvNtMMOFU75n5x/zURBA83K/YNOuz2AGEw8UAt8GgU2634ufNix86orbfOPdmPnlBuiHmY/UiuCfNy58CK6n6MZ6cv+rDRE3rKgkgAEkkAAbySeAA6zWq9WVyS7L843u2YdBCRAD8qQbmk8F4D6V/m1zxi5OkcGPG5ypDfsPsz7gw9nA56WzSns+bGD2Lc+ZPdW/bOLVgMYB14XEf5TUu7fbUf13CYGFv7xhpMQR1LzyMkXn6R7rdtOWfxasPOvbDMPbGwrthS9KPVhpS0rsfN6ncPCrJ5Gsr1STYlhuQc0nrNZnPkoUfXqs4m6IPcP2V9CbF5X7kwUMZ3Np5yT136TA+AIX6tcuGNyOD/Fhc78E7VL7D5JzmbSgjoYWadzu3XSZliH2tJ+qatbZzOFxuHWeMWV2lC9d1SV41bzChvOufIcjGGlxcptqxM+sW6owi2B+uZT5iumUdVHdOGuvZivyvZlzODEKnpYlwn+GvTkPgQAv16WOSbLOcxLzkdHDpu/OyAqvsUSHyFcPKlmvujMHUHoYZREOzWbPKfaVX6lWLyeZV7nwEVxZprzN4OAIx9gKfFjWb9WSvBi/Xm9kZ222hGX4cSBQ7s6oiE6QSbk3IBsAoY8OyorZHab3wEgaMRvHYkBtalWJAINgeI+8Uo8rGac9jVhB6OHTf2c7JZj7FCfaNTfJDgDoxE7DosUiTv09N/ZeP2mra3r0ou8jeTSuDTynYEcyk1ukkgQntR7i32tPtPbVdE1ZvK5MEwsadck6+xFZyfaFHnShsDgVmxQaUKY4UaRgwBVm9GNSDuN2YG3YpqmaNzVGGeGrIkhdLV5L1c7YfD/isN+hw/wDprAwkB4Q4c+EMB/6KdB+Sf+N7lLaqwTUztnilfFusaoiRAR2REQFxvc2UC5udP1agyao406M5R0uj2rkEEEggggjcQRwIPUadcl21WRPc+aKJom3c4Rdl7NYG9rfOHSHfSNWL1MZOPBaEnHgd83yKbK2GMy+QyYcgNqB12Q77PbdJH9Lq7uNNmR53HmSK8bGHERdIFSNcbcNSk+kh4EHcRuIpC2N2sfAtoku+HY9NOJW/FkB6+1eB8d9SW1GSnL3jx+XMOYchujvVNXDd1xNwt1Hd2W2jLuvujpjLa0Xdsxn3ukNHMAmIiA5xR6LKdyyx336Gsd3FTcHqJnaqXK8z91xRYvC2XERE2UndqsOcgc/McW/VbiBVm5NmaYuBJor6XF7H0lYGzow6mVgykdoNWflG6dnbRRRUEhWrFTCNGY79IJt2nqHmd1ba4M4boovzpBfwUF/2qKAVNsM4OAwbOD8K50of969yzeQ1N5AUnZNKMoy1sa41YnE2WEHiQ2+MeBsZG7QB2Vt5TicTjsHgwTY6b27ZpNBPkqE+dQvK1j9eNjgXdHhohZRwEknd3IqAeJrNvdy8HJOXqc3/AOePkUdbEs0jF5HJZ3PFnPEmsFq1lq8lq5nuee7btmzVWNVa71kGgo9Xps5M8s5/Gq5F0gBlPZqBtGPtkH6ppRvTfsdtlBl0TqYJpJJGDO682Fsosii7XIF2N+091XxpOW5rhinNWWxtBPMuGl9yoXnKFY1BUdNuiGJYgAC+reeqqfh5PcwVQPc+4D8bh/5lNA5WYfyWf2xf6q4885Ulmw0sUEE0ckiFFdjHpXVuLdFidwJt32rpmoS5Z2ZFjmt3+xb2O2fbMcSIkPwY6Uki7wsYNiQe08B434A19D4XDrEixxqFRFCqo4BQLAVS+xm3mDyyAQphsQzE3kkAhGthuFhzm5QNwHieuoXbna5sznVk5yKGNLIjEK2sm7sdDEG9lA38BWcNMFZXHoxRbsvBtl8IZDKcNGZC+suV6Re99V+24Fd+NTVG47UYe1TXzLl+J0Sxu7SFVdGYBmJKqwJABNid3XVrtyyYY3/quK390H8yrwyRZpDNCV9ivOTrK/dmKw0ZF0GmSTs0RgMQe4kBfrVb3KXnJwuAmZTaSX4GPt1SXBI8F1t5VWHJ9tThsr5xninldwEUqIhpiU336nHSYhSQN3RG+scoO2SZmYBFHLGkXOMwk0b3bSFI0seADj61UhUYtmUHGEG73LB5HZwcvCD8FNInkQrj9801Z7ma4TDzTvwijZ7dpA6I8zYedU7sFtxFlsUqTRyya3DLzYQ26NjfWw7F4V7295QkzHDrh4IpYwZFaQyc3YqlyqjSx+VpP1avCaUDSGVLGrYs7N5e+OxcUTG7TylpG7iTJM3s1mvo6RbDorwG5RYbgNwF/IVQuwm0mHy2V5po5ZZCpRBGI9KqSCxJZxvNgN3Vftp0PLFhvybE/wDJ/mVXFSVt8lcDilbe7IDBcnONxUzy43RAJJGkk6aSydI30oEJG7cBcjh5VZ2GwsWFhWOMCOKJTa53BRcszMesm5J7zSLjeWGO3wOEkJ6ucdEH6uo0i7S7XYrMOjMwSK9+ZjuEPZrJ3v57u6rXCO/ctqxwto2bdbRDMMVrj+JiBSL6Vzd5LdWogW7lHbWrCbPRNEk2NxUMEb3KIQZMQwVipIhFtxsbG/lUFesWHHrrLVbtnPruWpk/74Zfh/7JgufYfhcVbT4iEDSR3Mt++uTMNpMVPuaXQvDRCOaQDsGnpW7r2qLrBNTrfYs8snwYVbVk1i9YJqpQKwaL15JoSer088m2dKS2AxFmhnDBA3ASMN6eDi/1rfONIde4pCpDKSGUgqRxDA3BHgRVk6dl4vS7HjZxmyvMmwshJjkIUE9YbfA/jv0HxPZVsbJTmDFywH0MQpnjG+wlTSk47tQaJrdokPXVYcpgE8GCxydFpFVTbqLpzoF/ossgHjT3h8brTAYvgedwxPhiRzDA93w36ordd0dMNnRZFFFFQahUdm3pReL+3Qf/ANqRqPzleijfNkW/gwMf7XFSgyq85/8AUEGrhpS36OS330l7e3988Xf58fs5iK1N/KiDhcbhMYAbDTe3bDJrt5q9vI1DcrGC04qPEJvjxES2YcC6Dt70KEeBrCS2kvc4si9Ml7iUTWNVeGNYvWVHLRsvRetd66MDg5J3EcCNI54KgLG3WbDgO+lDSa9VZ1U0JsHLGokx80OEQ7ukeckJ7FRDYnu1X7q1tjMvw39nws+NcfLn1RQX7o1GojuYedW6bNVgk+dhaB/8/wDPOsFq7c7zyfFFFmEcaRXKQxRiONSwAJ08SbdZ7T21Icn+V+6sdErC6Iedf1I7G3gW0L9ao0b0iOmtVJjovJSm6+KcGwuOaXcbcPjK2f7JEPDFtfvhFv8AMps2nzcYPCzYg2JRCVB4NIdyDzYqKU+TnbXFY7ENFiFiKiIvqRWUqQyrY3Ygg6q6XjgtmdTxY7qhY2s2Cny9Od1LNCCAXUFStzYakPAE2FwTSmgJICgkkgADeSTuAAHE19A7b4hRluMLcPc8o+sUIXz1EUpcjOzS6Pd0wBYkrAD8kDovIO8m6js0t21nLDukjOf+OtSSOLZ7knmlUPjJOYB382oDS2+kSdKHu3+VT78kOEtumxAPaTER7ObH7a7+Unbf3tRI4ArYiUEqG3qiDcXYDjv3AdZv2Uvcmm3uJxWK9z4xlk5xXKMFVCrICxHR3EFQ3fuq2iC2ZpoxRekUNtdjZctKksJIXNlkA09K19LLc2NgTxINjXfsNsKmZwPKZ2iKSaCojDA9FWBvqHad3dVpcoODE2XYoEX0wvIvrxDnF+9fvpY5ED/VJ/8AiB/lLUdNKRXoxU/YSdv9kUyvmQszStMZNxQIFVNNzfUbm7ru8aU442dgqAszEKqjiWJsAB2kkVZXLsfhcH6mJ/egrp5Htk/79OvaMOp9jS29qr9Y9hqsoeqkUliTnSPa8ji2GrFsDbeOaUgHr385vpSyPZbD43HSYXD4iRo40kYz82tmZGReiuvet2I1X37rbqcuV3bHmVOCwzWlkX4ZhxjiPyAepmHsXxFbORTJuawsmII3ztoT81ESDbxct9gVdxjdI10Q1aUjiPJBH+Vv+hX+ZXg8kcf5XJ+hX+ZXdyq7ZS4F4YcK6rIytJISqtZL6UFm4XIc/VpFXlIzC9+eQ26uajt52FS1BbBrGnTRzTbPJ75LgYpHcGWOJpNCghmtrIQNvC337/ktTjJyTRj+9yfoV/mVH8j2WmbFTYuTfzQaxPXPOWub9yc59oU68oe0bZfhg8QUyySKiBgSvznJAIvZQeviRURjF7kxhGraE7EcmKAdHFPfvhW33S0mbQ7Py4JwJLMrX0ut9Jt1WO8Hu/bVpbBZ7NmMMrzqgMciqGQMqtqUsRYk7xYdfyhUVyroq4VL+kZ0C+Ol7/derOEWrQlji1aKqrBorFYnOZrIrFbIoixCqCWYgKBxLE2AHiaAsHN//T+G1cdYt/8AImt+rem3JR//AJOFvxvhLePuqPT/AApS5TiMPh8FgV6TRqGa3WUTmwbfSd5CPCrETLubiy/CcTzuGB/9svPsT3aoQPrCt1z9jrit/sP1FFFDUK14mESIyHgwI8LjjWyigELbHJjj8E8dhzyHUo/3yXBXwYagPWBpG2dIzTAPgJTpxGH6UJbiAu5d3Ho3KEfNYVb+bRc23Oj0TYSd1tyv5cD3WPVVW8oOQyYWYZjgdxU6pQBex4F7dasLhh336yREtnq/JhNU9X5KuniZGZJFKujFXU8VYcRWomrKzbL4s9h904OyYyNQJYiQNY6gT19el/I26q2ljKsyupVlJDKwsysOIIPCspRrdcHNOGndcHm9P3JZmGFwvPzYmeKN20xoHYBtHpubdhIjH1TSAa8moi6dkQel2fQA25wA4YyEeD//AFWH2/wA/vsZ8GYmvn+1Fq16vsb9b2OnMcwbEzSzyX1TSM5v1Anor5LYeVWtyOZVzeHlxDDfM+hPzcfpEeLkj/Dqo4YmdlRBdmYKo7WY2UeZIr6SyvALhYYoE4RIqX7SB0m821HzqMauVjGrk5HnNMshxSc3iEEiXDaSXA1DgTpIv4VxFsFliW+AwqMesqpcr3sdTkX77X76Tdk9suezTEIzfAzvph7AYhpW3rgMfEimjbnZ8Y/DMgA51OnEfpgb18GFx7D1Vtae6Nb8FecoW3C45fc+FvzAYM7kFedK71VVO8IDY3NiSB1cbi2fgEGGgiH4OGJfPQCx82JPnXzM3YRbqIO4g9lq+itnM0GJw0Myn0o01dzqoVx5MDWcJapOymObk3ZT/KXjDLmmJLcIzHEvcqxqf3mc+dSXI5hDJmIe26GKVyeq7LzQH/MPsNS+2PJ5NisU8+GeO0ukssjMpVwqqSCFNwdIPbcmnTYTZZMshK6hJLIQZZALA2vpRQd+kXPHeSSd24Crg3Oyqxt5NTOvb/GCHLcWxNvgJEHrSDm1H2nFK3Id/ZJ/+IH+UlQHLHtYs7DBQNqWNg87DgZB6Md+vTe577dhqe5DT/VMR/xA/wApKs36kjS7nR3bb7LNmWOwatcQRxzNMw3bi8VkB+c1iO4XPVUntxtRHlWFBQLzjDm8PENy3AsDYcEQWv5DrqZzfMo8LC807aY411Mf2ADrJNgB2mvnDabP5MwxDTy7r9GNOqOIHoqO/rJ6yT3VMmo7iclHfucsSSYmYC5kmnkAueLSSMBc+Zr6cy3ALhoY4U9GKNUB7dIsWPibnzql+RnKOexpnYdDDJqH517qnsHON4qKt/aTDTTYWaLCsiyyIUVnLBV1dFmuqk3ClrbuNqrjXdlcK2vycEuf5a5u2IwTHtZ8Oxt1byap7lRzVJ8aUg0CKBVQaAoRnYB3bo7jxVb/AEakxyO4wbudwv25v5NLuSbOc9mSYPUHAmKyMl9BWO5m0k77WVgCbb6Sk2uCJOTVUXBydZR7ly+EEWeUGd+28gGgHwjEY8b1I5tkOGxZU4qFZdF9OouAuq2rcrAb9I49lSObY1cPDJM+5IkZz4KCbD2WpB5JdpmxSSwzm8qu8w70lcs4Hqux8nXsq+yVGuy2GXHZtgcujEbyQ4dVBKxLpDWO+4iXpMSeuxvVM7dbUe+MwKKVhiuIwfSYm2p2HUTYADqHiasHlc2c56AYqMfCQDp9rQ3ufsnpeBaqaqk5VsZZZNbGKzais1kYABT7ybZIq6sfibLDCGMZbgXUdKTwTfb6Xqmo7YrY9sYedmumGUm7cDJbiqHqHa3AePCQ2lzdszljwGXL8ApCgLuR9HA90Scb9ZF+y94ruzWEa9TN2x+GfOM0bFSKRFCVex6gp+Aj8bjUerc3bVt5EnujGSz/AIPDqcPGd9jKxV8Qw6jbTEl+1ZBUJluV+92HiwWDs2Jmv0yPlWHO4hx8xBawPE6Fvc3p4ynL0w0KQxX0otgSbsTxZmPWzElieskmtFsjogq5OuiiihcKKKKACL8aWsxwvufvhO4E7+bvu0t9DsPVwPVTLWGUEEEXB3EHgR4VKYKN2l2TlwcvuvLCV03JjXeV+dpHy0PWnV1d2kYjCZ6oWa2GxwFlcejJbgN/pj6J6Q32NWlmWTPD0oAXj64+Lp+b+cv0eI6r7hSBtJsbDjQZcORHLvuR6DMDv1qN6tfrG/tBqNNcfgwcGuPwVxtBs9iMC2nEJZSbLIu+JvBuo/RNjUSasDD7UYrAf1fM4TPCRp6dmYr3OejKO5t/fXuXZPBZiDJlc4R7XMD3sOPyT049/X0l3bqzcE/4mTxp/wAfwV5RUlnOQYjBn+sRMovYP6UZ7LON3kbHuqNqjVGbTXJIZBmowc6T80JWjOpFZiqh+pjYG9uIHbY9Vi24nlWndGX3NGupWW4ke4uCLjo8RekGsVMZtcF4zaVI9YVzGVZDZkKlSOplIIPtFWE3K3NfdhYv0j/6aru9FIya4IjNo787zEYqZ5hEsRc3ZVYspY8WFwLX4nvrv2Z2sny8kRWaNjdo3vpJ7QRvU9/3VBVg01O7I1O7LPTlbW2/CNq7pV038St/uqCz7lLxmJUpEFwyEWOglpSOznDbT5AHvpMrNWeSRfqyMKLcKcdjtvnyyFoo8OsmuQyMzSFd+lVAACndZe3rNJ9YqqdOyqk07GzbTbuXNI443iWJUcuQrswY2stwVHC59tKdFYo23yJNy5HTZPlAOWwmGHCo+ptbu0rBmawHAJuAAsB4nrqb/wBs035HH+lf/RVYUVZTaLLJJFmy8ss5UhcLGpIIB51zY23G2jfalTYzan3sd5VgE0rrp1PIV0qSGawCm5YgXJ7O80u0U1sdRjztRyly4/DSYdsOkYk0XZZGJsrq9rFRcHTbzpa2ZztsDiUxCDUU1ArfSGVlKlSbHdvB4dQqLoqHJshzbdlkycr0rAg4OIgixBlYgg8R6FV3O6szFE0KSSE1FtIPVqIBIFeYoy7BUBZjuCqCWJ7ABvNOWS8nc8g14phhoxvOqxlt6l7J9YgjsNTcpEtymJ8UTOwVAWZjYKoJYnsAG8mnzJtio8MnunNnEaLv5m/E9QkK7yfoLcntHCtsm02AyxSmWxiaW1mmY3HnLbpD6MYC99ecq2PxubSCfHu0cfydQs1j1RQ8EH0m7vSqVFLnctGCXuzmzPOsTnEgwmAjKQAAaQAt0G4GQjdHGOpB953VYezuRQ5PEqRrz+Lm3C1g8jDfZb/FxLxLHcOJ32FdWU4ePDA4TK4VZ1I5xiTzcbW9KeXiz2taMXbeNyrvDVkmRrhtTsxlnktzkzABiBwRV4RxjqQeJuSSdK7s2jHuzzkGTGDVJMQ+Iltzjj0QBfTFGDwjW5t2kkneal6KKg0CiiigCiiigCiiigConNchSYl1Jil+eo9LsDpwcff2EVLUUBXuc5eyKUxsStEeMgGuA97X3xHvbcOpjSPm3J2pIlwEpjYb1BZrD1JV6S/fx4ir6qDxuy8LktCTA53kx20E8elEeib9ZAB76l0+SjgmUsm1WY5f0MdFz0fC7jiOwTqCreDAmvXPZNj/AEg2CkPhGntF4v2GrKxmU4mIEPEs6dbRelbr1QOb+Ss9J2O2XwGJYqF5mW29VvFIPGBxu+zRxfyUcX8/JA43kylI14SeKdDvF+gT2WYakPjcUsZjs1i8Pvmw8qgcWC60/SJdfvppfYPE4ZtWBxNje9gzwsey+klW87V7TaTOMHbnozIB1tHq3fnISAPO9ZuK77GbhHuqK9FFWIeUDC4j+3Zejn5yiKRu/e4Vh7axfIZ/xuHJ75xbzYOgqNHhlemnwyvaxVhjYvLpv7NmS37GMMh9gZDQ/JXIR8Dion7NSuv7uqo0S8EPFIrysU8vyXY0cGw58HkH70Yrmfk2x44JGfCVP42qNL8EaJeBPopsPJ1mH4lf00H+usryc5gfwSDxlh/g1NL8DRLwKVFqc05M8ceIhHjJ/pBrph5K8WfTlw6juaVj7ObA++p0y8E6JeBDtRarEPJpHHvnx8aDr6AH3vIP2V494slh3y45pCPko6EH6saM331OiRPSkV9atmHgaRtMas7fNQFm+yN9Pnv3k2H+JwjzHtdWYf8A9D2HktbI+UDFSjm8vwSqOACq8lv8OJVAppXdk6F3ZA5bsDjprXiEQPXMwT2xi7/q1OHY7AYLfmOMBbjzadC/dbpSOPALW0ZFneO+OkMKHqLrCLerDdz4NUll3JVh4Rrxk5YDe2m0Sd+p2JJ8birKK7IuoLsiHO3MGG+DynBhS3RDsCC3ZuBMkngzCsxbKZpmpDY1zFEd+mTogerhl6xu9Ox76f8AI4MNELZXhDJcAc5GtkI7Ti5SA49VmPdU7DkOJm34mYQr1xYa+rruGxLjUR6ioRbjV6fcuot8illGzWAyxlAUz4k71GnnZz1XSFRZBv8ATIFutqaoMmxGK34pjh4j+Bie87C3CWdd0fqxG/0+qp7K8phwqlYI1QE3YjeznhqdzdnbvYk12044LqKRowODjgRY4UWNF4KoAUeQrfRRUFgooooAooooAooooAooooAooooAooooArmx+XxTrpnjSRex1VgD2i/A100UAtYjY2LjBLND3BucT7MuogdykVHT7O4yP0DBMPF4Gt4HWCfMU7UVOpkUVbmeWsb+6sBIe/mkn8xzRdvuFL2IyPLWNnCxMeou8Tfo3I/ZV515kjDCzAMOwgEew1Np8oq4JlDy8nuGk3xyyW/w3H7B+2uJuTMqbxYgD/DKn2q9XfPsrgnN2wkGr5wjRW+0oBrkk2Iwh3hZU9TEYlR9nnLfdUVDwR00U5/QnHr8XjD5T4lfuFel2bzZeGLb/wCRMf3hVvNsXH8mfEp4SI3+YjVqOxXZjcV5jCH/ALFKXljR8/kqj3mzj8rb9O3+mgZDnB/vbfp3/gKtb+hZ/LcR9jC/yq9DY0/luJ8lwv8AJpS8sjR8lTHY/NX9LGN54nEfsAr2OTbEyfG4u/i00n7xFW2ux4+Vi8UfPDj92EVs/odAfTkxLf8AuJl/y2WlL3J6f9sqnDckkQ3yTk+rEq/eSa7BsPlmH+PmJ/OTIn3LpNWeuyGC+VAJPzrSTf5rNUhgsqgg+Jhij9SNF/dFRUfA6aK4y7KsvQj3PhDKeplw8sw/SupUfapjw8WLYWiwgiH+/ljjFu0JCJD5G1OFFTfgukLSbP4h/jsUEHzcPGqm3YZJS9/EKtdmE2WwsbBzHzrg3DzM0zg9qmQnR9W1TNFLFBRRRUEhRRRQBRRRQBRRRQBRRRQBRRRQBRRRQBRRRQBRRRQBRRRQBRRRQBRRRQBRRRQBRRRQBRRRQBRRRQBRRRQBRRRQBRRRQBRRRQBRRRQBRRRQBRRRQBRRRQ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grpSp>
        <p:nvGrpSpPr>
          <p:cNvPr id="5" name="Group 37"/>
          <p:cNvGrpSpPr/>
          <p:nvPr/>
        </p:nvGrpSpPr>
        <p:grpSpPr>
          <a:xfrm>
            <a:off x="3125417" y="1585141"/>
            <a:ext cx="7246937" cy="3364808"/>
            <a:chOff x="1090613" y="1085851"/>
            <a:chExt cx="7246937" cy="3364808"/>
          </a:xfrm>
        </p:grpSpPr>
        <p:pic>
          <p:nvPicPr>
            <p:cNvPr id="1027" name="table"/>
            <p:cNvPicPr>
              <a:picLocks noChangeAspect="1" noChangeArrowheads="1"/>
            </p:cNvPicPr>
            <p:nvPr/>
          </p:nvPicPr>
          <p:blipFill rotWithShape="1">
            <a:blip r:embed="rId2" cstate="print"/>
            <a:srcRect b="51268"/>
            <a:stretch/>
          </p:blipFill>
          <p:spPr bwMode="auto">
            <a:xfrm>
              <a:off x="1090613" y="1085851"/>
              <a:ext cx="7246937" cy="2684462"/>
            </a:xfrm>
            <a:prstGeom prst="rect">
              <a:avLst/>
            </a:prstGeom>
            <a:noFill/>
            <a:ln w="9525">
              <a:noFill/>
              <a:miter lim="800000"/>
              <a:headEnd/>
              <a:tailEnd/>
            </a:ln>
          </p:spPr>
        </p:pic>
        <p:grpSp>
          <p:nvGrpSpPr>
            <p:cNvPr id="8" name="Group 4"/>
            <p:cNvGrpSpPr>
              <a:grpSpLocks/>
            </p:cNvGrpSpPr>
            <p:nvPr/>
          </p:nvGrpSpPr>
          <p:grpSpPr bwMode="auto">
            <a:xfrm>
              <a:off x="1231286" y="1111251"/>
              <a:ext cx="5320039" cy="3339408"/>
              <a:chOff x="147175" y="6085"/>
              <a:chExt cx="5319806" cy="3339408"/>
            </a:xfrm>
          </p:grpSpPr>
          <p:pic>
            <p:nvPicPr>
              <p:cNvPr id="4" name="Picture 3" descr="http://www.dqg.org/web_page_images/events/logos/Oman%20Insurance%20-%20Logo.JPG"/>
              <p:cNvPicPr>
                <a:picLocks noChangeAspect="1"/>
              </p:cNvPicPr>
              <p:nvPr/>
            </p:nvPicPr>
            <p:blipFill>
              <a:blip r:embed="rId3" cstate="print"/>
              <a:srcRect/>
              <a:stretch>
                <a:fillRect/>
              </a:stretch>
            </p:blipFill>
            <p:spPr bwMode="auto">
              <a:xfrm>
                <a:off x="154048" y="2660311"/>
                <a:ext cx="1096890" cy="685182"/>
              </a:xfrm>
              <a:prstGeom prst="rect">
                <a:avLst/>
              </a:prstGeom>
              <a:noFill/>
              <a:ln w="9525">
                <a:noFill/>
                <a:miter lim="800000"/>
                <a:headEnd/>
                <a:tailEnd/>
              </a:ln>
            </p:spPr>
          </p:pic>
          <p:pic>
            <p:nvPicPr>
              <p:cNvPr id="10" name="Picture 9" descr="https://evbdn.eventbrite.com/s3-s3/eventlogos/20688/mashreqvhires.jpg"/>
              <p:cNvPicPr>
                <a:picLocks noChangeAspect="1"/>
              </p:cNvPicPr>
              <p:nvPr/>
            </p:nvPicPr>
            <p:blipFill>
              <a:blip r:embed="rId4" cstate="print"/>
              <a:srcRect/>
              <a:stretch>
                <a:fillRect/>
              </a:stretch>
            </p:blipFill>
            <p:spPr bwMode="auto">
              <a:xfrm>
                <a:off x="1582851" y="6085"/>
                <a:ext cx="923505" cy="781004"/>
              </a:xfrm>
              <a:prstGeom prst="rect">
                <a:avLst/>
              </a:prstGeom>
              <a:noFill/>
              <a:ln w="9525">
                <a:noFill/>
                <a:miter lim="800000"/>
                <a:headEnd/>
                <a:tailEnd/>
              </a:ln>
            </p:spPr>
          </p:pic>
          <p:pic>
            <p:nvPicPr>
              <p:cNvPr id="13" name="Picture 12" descr="untitled"/>
              <p:cNvPicPr>
                <a:picLocks noChangeAspect="1"/>
              </p:cNvPicPr>
              <p:nvPr/>
            </p:nvPicPr>
            <p:blipFill>
              <a:blip r:embed="rId5" cstate="print"/>
              <a:srcRect t="27274" b="27274"/>
              <a:stretch>
                <a:fillRect/>
              </a:stretch>
            </p:blipFill>
            <p:spPr bwMode="auto">
              <a:xfrm>
                <a:off x="3292439" y="10642"/>
                <a:ext cx="2174542" cy="787711"/>
              </a:xfrm>
              <a:prstGeom prst="rect">
                <a:avLst/>
              </a:prstGeom>
              <a:noFill/>
              <a:ln w="9525">
                <a:noFill/>
                <a:miter lim="800000"/>
                <a:headEnd/>
                <a:tailEnd/>
              </a:ln>
            </p:spPr>
          </p:pic>
          <p:pic>
            <p:nvPicPr>
              <p:cNvPr id="2049" name="Picture 15" descr="imagesCAVBX0IY"/>
              <p:cNvPicPr>
                <a:picLocks noChangeAspect="1"/>
              </p:cNvPicPr>
              <p:nvPr/>
            </p:nvPicPr>
            <p:blipFill>
              <a:blip r:embed="rId6" cstate="print"/>
              <a:srcRect/>
              <a:stretch>
                <a:fillRect/>
              </a:stretch>
            </p:blipFill>
            <p:spPr bwMode="auto">
              <a:xfrm>
                <a:off x="187313" y="186415"/>
                <a:ext cx="1063369" cy="348594"/>
              </a:xfrm>
              <a:prstGeom prst="rect">
                <a:avLst/>
              </a:prstGeom>
              <a:noFill/>
              <a:ln w="9525">
                <a:noFill/>
                <a:miter lim="800000"/>
                <a:headEnd/>
                <a:tailEnd/>
              </a:ln>
            </p:spPr>
          </p:pic>
          <p:pic>
            <p:nvPicPr>
              <p:cNvPr id="2064" name="Picture 26" descr="logo.gif"/>
              <p:cNvPicPr>
                <a:picLocks noChangeAspect="1"/>
              </p:cNvPicPr>
              <p:nvPr/>
            </p:nvPicPr>
            <p:blipFill>
              <a:blip r:embed="rId7" cstate="print"/>
              <a:srcRect/>
              <a:stretch>
                <a:fillRect/>
              </a:stretch>
            </p:blipFill>
            <p:spPr bwMode="auto">
              <a:xfrm>
                <a:off x="147175" y="1073769"/>
                <a:ext cx="1206579" cy="388597"/>
              </a:xfrm>
              <a:prstGeom prst="rect">
                <a:avLst/>
              </a:prstGeom>
              <a:noFill/>
              <a:ln w="9525">
                <a:noFill/>
                <a:miter lim="800000"/>
                <a:headEnd/>
                <a:tailEnd/>
              </a:ln>
            </p:spPr>
          </p:pic>
        </p:grpSp>
        <p:pic>
          <p:nvPicPr>
            <p:cNvPr id="1026" name="Picture 2" descr="C:\Users\amit.l\Desktop\AIG_logo.gif"/>
            <p:cNvPicPr>
              <a:picLocks noChangeAspect="1" noChangeArrowheads="1"/>
            </p:cNvPicPr>
            <p:nvPr/>
          </p:nvPicPr>
          <p:blipFill>
            <a:blip r:embed="rId8" cstate="print"/>
            <a:srcRect/>
            <a:stretch>
              <a:fillRect/>
            </a:stretch>
          </p:blipFill>
          <p:spPr bwMode="auto">
            <a:xfrm>
              <a:off x="1305964" y="2986085"/>
              <a:ext cx="1057275" cy="571500"/>
            </a:xfrm>
            <a:prstGeom prst="rect">
              <a:avLst/>
            </a:prstGeom>
            <a:noFill/>
          </p:spPr>
        </p:pic>
      </p:gr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2294" y="1812300"/>
            <a:ext cx="1300951" cy="393311"/>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1248" y="3336357"/>
            <a:ext cx="1074955" cy="65318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3394" y="2494889"/>
            <a:ext cx="1288710" cy="606452"/>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11492" y="3511328"/>
            <a:ext cx="2174635" cy="49597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48342" y="4292760"/>
            <a:ext cx="1085455" cy="629196"/>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72962" y="5144426"/>
            <a:ext cx="1020482" cy="700404"/>
          </a:xfrm>
          <a:prstGeom prst="rect">
            <a:avLst/>
          </a:prstGeom>
        </p:spPr>
      </p:pic>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36049" y="5069788"/>
            <a:ext cx="2336228" cy="751143"/>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00711" y="5183832"/>
            <a:ext cx="637099" cy="637099"/>
          </a:xfrm>
          <a:prstGeom prst="rect">
            <a:avLst/>
          </a:prstGeom>
        </p:spPr>
      </p:pic>
      <p:pic>
        <p:nvPicPr>
          <p:cNvPr id="51" name="Picture 50"/>
          <p:cNvPicPr>
            <a:picLocks noChangeAspect="1"/>
          </p:cNvPicPr>
          <p:nvPr/>
        </p:nvPicPr>
        <p:blipFill rotWithShape="1">
          <a:blip r:embed="rId17" cstate="print">
            <a:extLst>
              <a:ext uri="{28A0092B-C50C-407E-A947-70E740481C1C}">
                <a14:useLocalDpi xmlns:a14="http://schemas.microsoft.com/office/drawing/2010/main" val="0"/>
              </a:ext>
            </a:extLst>
          </a:blip>
          <a:srcRect t="18352" b="21856"/>
          <a:stretch/>
        </p:blipFill>
        <p:spPr>
          <a:xfrm>
            <a:off x="6382018" y="2447054"/>
            <a:ext cx="2178626" cy="814143"/>
          </a:xfrm>
          <a:prstGeom prst="rect">
            <a:avLst/>
          </a:prstGeom>
        </p:spPr>
      </p:pic>
      <p:pic>
        <p:nvPicPr>
          <p:cNvPr id="9" name="Pictur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14459" y="5031623"/>
            <a:ext cx="771525" cy="800100"/>
          </a:xfrm>
          <a:prstGeom prst="rect">
            <a:avLst/>
          </a:prstGeom>
        </p:spPr>
      </p:pic>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57915" y="3433026"/>
            <a:ext cx="1310316" cy="681774"/>
          </a:xfrm>
          <a:prstGeom prst="rect">
            <a:avLst/>
          </a:prstGeom>
        </p:spPr>
      </p:pic>
      <p:pic>
        <p:nvPicPr>
          <p:cNvPr id="54" name="Picture 23"/>
          <p:cNvPicPr>
            <a:picLocks noChangeAspect="1"/>
          </p:cNvPicPr>
          <p:nvPr/>
        </p:nvPicPr>
        <p:blipFill>
          <a:blip r:embed="rId20" cstate="print"/>
          <a:srcRect/>
          <a:stretch>
            <a:fillRect/>
          </a:stretch>
        </p:blipFill>
        <p:spPr bwMode="auto">
          <a:xfrm>
            <a:off x="8926102" y="4364842"/>
            <a:ext cx="1387143" cy="457910"/>
          </a:xfrm>
          <a:prstGeom prst="rect">
            <a:avLst/>
          </a:prstGeom>
          <a:noFill/>
          <a:ln w="9525">
            <a:noFill/>
            <a:miter lim="800000"/>
            <a:headEnd/>
            <a:tailEnd/>
          </a:ln>
        </p:spPr>
      </p:pic>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36049" y="4353638"/>
            <a:ext cx="2526170" cy="495163"/>
          </a:xfrm>
          <a:prstGeom prst="rect">
            <a:avLst/>
          </a:prstGeom>
        </p:spPr>
      </p:pic>
      <p:pic>
        <p:nvPicPr>
          <p:cNvPr id="12" name="Picture 11"/>
          <p:cNvPicPr>
            <a:picLocks noChangeAspect="1"/>
          </p:cNvPicPr>
          <p:nvPr/>
        </p:nvPicPr>
        <p:blipFill rotWithShape="1">
          <a:blip r:embed="rId22" cstate="print">
            <a:extLst>
              <a:ext uri="{28A0092B-C50C-407E-A947-70E740481C1C}">
                <a14:useLocalDpi xmlns:a14="http://schemas.microsoft.com/office/drawing/2010/main" val="0"/>
              </a:ext>
            </a:extLst>
          </a:blip>
          <a:srcRect l="26375" t="20062" r="28565" b="20782"/>
          <a:stretch/>
        </p:blipFill>
        <p:spPr>
          <a:xfrm>
            <a:off x="9144000" y="2408349"/>
            <a:ext cx="837127" cy="824248"/>
          </a:xfrm>
          <a:prstGeom prst="rect">
            <a:avLst/>
          </a:prstGeom>
        </p:spPr>
      </p:pic>
    </p:spTree>
    <p:extLst>
      <p:ext uri="{BB962C8B-B14F-4D97-AF65-F5344CB8AC3E}">
        <p14:creationId xmlns:p14="http://schemas.microsoft.com/office/powerpoint/2010/main" val="23605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16" name="Rectangle 15"/>
          <p:cNvSpPr/>
          <p:nvPr/>
        </p:nvSpPr>
        <p:spPr>
          <a:xfrm>
            <a:off x="0" y="0"/>
            <a:ext cx="12192000" cy="6858000"/>
          </a:xfrm>
          <a:prstGeom prst="rect">
            <a:avLst/>
          </a:prstGeom>
          <a:solidFill>
            <a:schemeClr val="accent2">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itle 27"/>
          <p:cNvSpPr>
            <a:spLocks noGrp="1"/>
          </p:cNvSpPr>
          <p:nvPr>
            <p:ph type="title"/>
          </p:nvPr>
        </p:nvSpPr>
        <p:spPr>
          <a:solidFill>
            <a:schemeClr val="bg1">
              <a:alpha val="60000"/>
            </a:schemeClr>
          </a:solidFill>
        </p:spPr>
        <p:txBody>
          <a:bodyPr vert="horz" lIns="274320" tIns="91440" rIns="274320" bIns="182880" rtlCol="0" anchor="ctr">
            <a:normAutofit/>
          </a:bodyPr>
          <a:lstStyle/>
          <a:p>
            <a:r>
              <a:rPr lang="en-US"/>
              <a:t>Thank </a:t>
            </a:r>
            <a:r>
              <a:rPr lang="en-US" smtClean="0"/>
              <a:t>you for your attention!</a:t>
            </a:r>
            <a:endParaRPr lang="en-US"/>
          </a:p>
        </p:txBody>
      </p:sp>
      <p:sp>
        <p:nvSpPr>
          <p:cNvPr id="29" name="Text Placeholder 28"/>
          <p:cNvSpPr>
            <a:spLocks noGrp="1"/>
          </p:cNvSpPr>
          <p:nvPr>
            <p:ph type="body" idx="1"/>
          </p:nvPr>
        </p:nvSpPr>
        <p:spPr>
          <a:solidFill>
            <a:schemeClr val="bg1">
              <a:alpha val="90000"/>
            </a:schemeClr>
          </a:solidFill>
        </p:spPr>
        <p:txBody>
          <a:bodyPr vert="horz" lIns="274320" tIns="91440" rIns="274320" bIns="182880" rtlCol="0">
            <a:normAutofit/>
          </a:bodyPr>
          <a:lstStyle/>
          <a:p>
            <a:r>
              <a:rPr lang="en-US">
                <a:solidFill>
                  <a:schemeClr val="tx1"/>
                </a:solidFill>
              </a:rPr>
              <a:t>Do you have any </a:t>
            </a:r>
            <a:r>
              <a:rPr lang="en-US" smtClean="0">
                <a:solidFill>
                  <a:schemeClr val="tx1"/>
                </a:solidFill>
              </a:rPr>
              <a:t>questions?</a:t>
            </a:r>
            <a:endParaRPr lang="en-US">
              <a:solidFill>
                <a:schemeClr val="tx1"/>
              </a:solidFill>
            </a:endParaRPr>
          </a:p>
        </p:txBody>
      </p:sp>
      <p:grpSp>
        <p:nvGrpSpPr>
          <p:cNvPr id="10" name="Group 9"/>
          <p:cNvGrpSpPr/>
          <p:nvPr/>
        </p:nvGrpSpPr>
        <p:grpSpPr>
          <a:xfrm>
            <a:off x="7213600" y="6264910"/>
            <a:ext cx="4572000" cy="91440"/>
            <a:chOff x="0" y="4480421"/>
            <a:chExt cx="12192000" cy="91440"/>
          </a:xfrm>
        </p:grpSpPr>
        <p:sp>
          <p:nvSpPr>
            <p:cNvPr id="11" name="Rectangle 10"/>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DEF07F03-64C0-4439-854D-15BF1C8D2734}" type="datetime1">
              <a:rPr lang="en-US" smtClean="0">
                <a:solidFill>
                  <a:srgbClr val="273339">
                    <a:tint val="75000"/>
                  </a:srgbClr>
                </a:solidFill>
              </a:rPr>
              <a:t>4/13/2017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58</a:t>
            </a:fld>
            <a:endParaRPr lang="en-US">
              <a:solidFill>
                <a:srgbClr val="273339">
                  <a:tint val="75000"/>
                </a:srgbClr>
              </a:solidFill>
            </a:endParaRPr>
          </a:p>
        </p:txBody>
      </p:sp>
    </p:spTree>
    <p:extLst>
      <p:ext uri="{BB962C8B-B14F-4D97-AF65-F5344CB8AC3E}">
        <p14:creationId xmlns:p14="http://schemas.microsoft.com/office/powerpoint/2010/main" val="2592114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offering</a:t>
            </a:r>
            <a:endParaRPr lang="en-US" dirty="0"/>
          </a:p>
        </p:txBody>
      </p:sp>
      <p:sp>
        <p:nvSpPr>
          <p:cNvPr id="3" name="Date Placeholder 2"/>
          <p:cNvSpPr>
            <a:spLocks noGrp="1"/>
          </p:cNvSpPr>
          <p:nvPr>
            <p:ph type="dt" sz="half" idx="10"/>
          </p:nvPr>
        </p:nvSpPr>
        <p:spPr/>
        <p:txBody>
          <a:bodyPr/>
          <a:lstStyle/>
          <a:p>
            <a:fld id="{29068D91-3148-49EE-BE47-A3C7DC2BC569}" type="datetime1">
              <a:rPr lang="en-US" smtClean="0"/>
              <a:t>4/13/2017</a:t>
            </a:fld>
            <a:endParaRPr lang="en-US" dirty="0"/>
          </a:p>
        </p:txBody>
      </p:sp>
      <p:sp>
        <p:nvSpPr>
          <p:cNvPr id="4" name="Footer Placeholder 3"/>
          <p:cNvSpPr>
            <a:spLocks noGrp="1"/>
          </p:cNvSpPr>
          <p:nvPr>
            <p:ph type="ftr" sz="quarter" idx="11"/>
          </p:nvPr>
        </p:nvSpPr>
        <p:spPr/>
        <p:txBody>
          <a:bodyPr/>
          <a:lstStyle/>
          <a:p>
            <a:r>
              <a:rPr lang="en-US" smtClean="0">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6</a:t>
            </a:fld>
            <a:endParaRPr lang="en-US"/>
          </a:p>
        </p:txBody>
      </p:sp>
      <p:grpSp>
        <p:nvGrpSpPr>
          <p:cNvPr id="6" name="Group 5"/>
          <p:cNvGrpSpPr/>
          <p:nvPr/>
        </p:nvGrpSpPr>
        <p:grpSpPr>
          <a:xfrm>
            <a:off x="4765332" y="1611086"/>
            <a:ext cx="2661336" cy="4390571"/>
            <a:chOff x="10185400" y="3552825"/>
            <a:chExt cx="4006850" cy="6610350"/>
          </a:xfrm>
        </p:grpSpPr>
        <p:sp>
          <p:nvSpPr>
            <p:cNvPr id="7" name="Freeform 5"/>
            <p:cNvSpPr>
              <a:spLocks/>
            </p:cNvSpPr>
            <p:nvPr/>
          </p:nvSpPr>
          <p:spPr bwMode="auto">
            <a:xfrm>
              <a:off x="11633200" y="9880600"/>
              <a:ext cx="1076325" cy="282575"/>
            </a:xfrm>
            <a:custGeom>
              <a:avLst/>
              <a:gdLst>
                <a:gd name="T0" fmla="*/ 678 w 678"/>
                <a:gd name="T1" fmla="*/ 90 h 178"/>
                <a:gd name="T2" fmla="*/ 678 w 678"/>
                <a:gd name="T3" fmla="*/ 90 h 178"/>
                <a:gd name="T4" fmla="*/ 676 w 678"/>
                <a:gd name="T5" fmla="*/ 108 h 178"/>
                <a:gd name="T6" fmla="*/ 670 w 678"/>
                <a:gd name="T7" fmla="*/ 124 h 178"/>
                <a:gd name="T8" fmla="*/ 662 w 678"/>
                <a:gd name="T9" fmla="*/ 140 h 178"/>
                <a:gd name="T10" fmla="*/ 650 w 678"/>
                <a:gd name="T11" fmla="*/ 152 h 178"/>
                <a:gd name="T12" fmla="*/ 636 w 678"/>
                <a:gd name="T13" fmla="*/ 164 h 178"/>
                <a:gd name="T14" fmla="*/ 620 w 678"/>
                <a:gd name="T15" fmla="*/ 172 h 178"/>
                <a:gd name="T16" fmla="*/ 602 w 678"/>
                <a:gd name="T17" fmla="*/ 176 h 178"/>
                <a:gd name="T18" fmla="*/ 582 w 678"/>
                <a:gd name="T19" fmla="*/ 178 h 178"/>
                <a:gd name="T20" fmla="*/ 96 w 678"/>
                <a:gd name="T21" fmla="*/ 178 h 178"/>
                <a:gd name="T22" fmla="*/ 96 w 678"/>
                <a:gd name="T23" fmla="*/ 178 h 178"/>
                <a:gd name="T24" fmla="*/ 76 w 678"/>
                <a:gd name="T25" fmla="*/ 176 h 178"/>
                <a:gd name="T26" fmla="*/ 58 w 678"/>
                <a:gd name="T27" fmla="*/ 172 h 178"/>
                <a:gd name="T28" fmla="*/ 42 w 678"/>
                <a:gd name="T29" fmla="*/ 164 h 178"/>
                <a:gd name="T30" fmla="*/ 28 w 678"/>
                <a:gd name="T31" fmla="*/ 152 h 178"/>
                <a:gd name="T32" fmla="*/ 16 w 678"/>
                <a:gd name="T33" fmla="*/ 140 h 178"/>
                <a:gd name="T34" fmla="*/ 8 w 678"/>
                <a:gd name="T35" fmla="*/ 124 h 178"/>
                <a:gd name="T36" fmla="*/ 2 w 678"/>
                <a:gd name="T37" fmla="*/ 108 h 178"/>
                <a:gd name="T38" fmla="*/ 0 w 678"/>
                <a:gd name="T39" fmla="*/ 90 h 178"/>
                <a:gd name="T40" fmla="*/ 0 w 678"/>
                <a:gd name="T41" fmla="*/ 90 h 178"/>
                <a:gd name="T42" fmla="*/ 0 w 678"/>
                <a:gd name="T43" fmla="*/ 90 h 178"/>
                <a:gd name="T44" fmla="*/ 2 w 678"/>
                <a:gd name="T45" fmla="*/ 72 h 178"/>
                <a:gd name="T46" fmla="*/ 8 w 678"/>
                <a:gd name="T47" fmla="*/ 54 h 178"/>
                <a:gd name="T48" fmla="*/ 16 w 678"/>
                <a:gd name="T49" fmla="*/ 40 h 178"/>
                <a:gd name="T50" fmla="*/ 28 w 678"/>
                <a:gd name="T51" fmla="*/ 26 h 178"/>
                <a:gd name="T52" fmla="*/ 42 w 678"/>
                <a:gd name="T53" fmla="*/ 16 h 178"/>
                <a:gd name="T54" fmla="*/ 58 w 678"/>
                <a:gd name="T55" fmla="*/ 8 h 178"/>
                <a:gd name="T56" fmla="*/ 76 w 678"/>
                <a:gd name="T57" fmla="*/ 2 h 178"/>
                <a:gd name="T58" fmla="*/ 96 w 678"/>
                <a:gd name="T59" fmla="*/ 0 h 178"/>
                <a:gd name="T60" fmla="*/ 582 w 678"/>
                <a:gd name="T61" fmla="*/ 0 h 178"/>
                <a:gd name="T62" fmla="*/ 582 w 678"/>
                <a:gd name="T63" fmla="*/ 0 h 178"/>
                <a:gd name="T64" fmla="*/ 602 w 678"/>
                <a:gd name="T65" fmla="*/ 2 h 178"/>
                <a:gd name="T66" fmla="*/ 620 w 678"/>
                <a:gd name="T67" fmla="*/ 8 h 178"/>
                <a:gd name="T68" fmla="*/ 636 w 678"/>
                <a:gd name="T69" fmla="*/ 16 h 178"/>
                <a:gd name="T70" fmla="*/ 650 w 678"/>
                <a:gd name="T71" fmla="*/ 26 h 178"/>
                <a:gd name="T72" fmla="*/ 662 w 678"/>
                <a:gd name="T73" fmla="*/ 40 h 178"/>
                <a:gd name="T74" fmla="*/ 670 w 678"/>
                <a:gd name="T75" fmla="*/ 54 h 178"/>
                <a:gd name="T76" fmla="*/ 676 w 678"/>
                <a:gd name="T77" fmla="*/ 72 h 178"/>
                <a:gd name="T78" fmla="*/ 678 w 678"/>
                <a:gd name="T79" fmla="*/ 90 h 178"/>
                <a:gd name="T80" fmla="*/ 678 w 678"/>
                <a:gd name="T81"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 h="178">
                  <a:moveTo>
                    <a:pt x="678" y="90"/>
                  </a:moveTo>
                  <a:lnTo>
                    <a:pt x="678" y="90"/>
                  </a:lnTo>
                  <a:lnTo>
                    <a:pt x="676" y="108"/>
                  </a:lnTo>
                  <a:lnTo>
                    <a:pt x="670" y="124"/>
                  </a:lnTo>
                  <a:lnTo>
                    <a:pt x="662" y="140"/>
                  </a:lnTo>
                  <a:lnTo>
                    <a:pt x="650" y="152"/>
                  </a:lnTo>
                  <a:lnTo>
                    <a:pt x="636" y="164"/>
                  </a:lnTo>
                  <a:lnTo>
                    <a:pt x="620" y="172"/>
                  </a:lnTo>
                  <a:lnTo>
                    <a:pt x="602" y="176"/>
                  </a:lnTo>
                  <a:lnTo>
                    <a:pt x="582" y="178"/>
                  </a:lnTo>
                  <a:lnTo>
                    <a:pt x="96" y="178"/>
                  </a:lnTo>
                  <a:lnTo>
                    <a:pt x="96" y="178"/>
                  </a:lnTo>
                  <a:lnTo>
                    <a:pt x="76" y="176"/>
                  </a:lnTo>
                  <a:lnTo>
                    <a:pt x="58" y="172"/>
                  </a:lnTo>
                  <a:lnTo>
                    <a:pt x="42" y="164"/>
                  </a:lnTo>
                  <a:lnTo>
                    <a:pt x="28" y="152"/>
                  </a:lnTo>
                  <a:lnTo>
                    <a:pt x="16" y="140"/>
                  </a:lnTo>
                  <a:lnTo>
                    <a:pt x="8" y="124"/>
                  </a:lnTo>
                  <a:lnTo>
                    <a:pt x="2" y="108"/>
                  </a:lnTo>
                  <a:lnTo>
                    <a:pt x="0" y="90"/>
                  </a:lnTo>
                  <a:lnTo>
                    <a:pt x="0" y="90"/>
                  </a:lnTo>
                  <a:lnTo>
                    <a:pt x="0" y="90"/>
                  </a:lnTo>
                  <a:lnTo>
                    <a:pt x="2" y="72"/>
                  </a:lnTo>
                  <a:lnTo>
                    <a:pt x="8" y="54"/>
                  </a:lnTo>
                  <a:lnTo>
                    <a:pt x="16" y="40"/>
                  </a:lnTo>
                  <a:lnTo>
                    <a:pt x="28" y="26"/>
                  </a:lnTo>
                  <a:lnTo>
                    <a:pt x="42" y="16"/>
                  </a:lnTo>
                  <a:lnTo>
                    <a:pt x="58" y="8"/>
                  </a:lnTo>
                  <a:lnTo>
                    <a:pt x="76" y="2"/>
                  </a:lnTo>
                  <a:lnTo>
                    <a:pt x="96" y="0"/>
                  </a:lnTo>
                  <a:lnTo>
                    <a:pt x="582" y="0"/>
                  </a:lnTo>
                  <a:lnTo>
                    <a:pt x="582" y="0"/>
                  </a:lnTo>
                  <a:lnTo>
                    <a:pt x="602" y="2"/>
                  </a:lnTo>
                  <a:lnTo>
                    <a:pt x="620" y="8"/>
                  </a:lnTo>
                  <a:lnTo>
                    <a:pt x="636" y="16"/>
                  </a:lnTo>
                  <a:lnTo>
                    <a:pt x="650" y="26"/>
                  </a:lnTo>
                  <a:lnTo>
                    <a:pt x="662" y="40"/>
                  </a:lnTo>
                  <a:lnTo>
                    <a:pt x="670" y="54"/>
                  </a:lnTo>
                  <a:lnTo>
                    <a:pt x="676" y="72"/>
                  </a:lnTo>
                  <a:lnTo>
                    <a:pt x="678" y="90"/>
                  </a:lnTo>
                  <a:lnTo>
                    <a:pt x="678" y="9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6"/>
            <p:cNvSpPr>
              <a:spLocks/>
            </p:cNvSpPr>
            <p:nvPr/>
          </p:nvSpPr>
          <p:spPr bwMode="auto">
            <a:xfrm>
              <a:off x="11372850" y="9772650"/>
              <a:ext cx="1597025" cy="238125"/>
            </a:xfrm>
            <a:custGeom>
              <a:avLst/>
              <a:gdLst>
                <a:gd name="T0" fmla="*/ 136 w 1006"/>
                <a:gd name="T1" fmla="*/ 150 h 150"/>
                <a:gd name="T2" fmla="*/ 868 w 1006"/>
                <a:gd name="T3" fmla="*/ 150 h 150"/>
                <a:gd name="T4" fmla="*/ 868 w 1006"/>
                <a:gd name="T5" fmla="*/ 150 h 150"/>
                <a:gd name="T6" fmla="*/ 928 w 1006"/>
                <a:gd name="T7" fmla="*/ 90 h 150"/>
                <a:gd name="T8" fmla="*/ 928 w 1006"/>
                <a:gd name="T9" fmla="*/ 90 h 150"/>
                <a:gd name="T10" fmla="*/ 956 w 1006"/>
                <a:gd name="T11" fmla="*/ 60 h 150"/>
                <a:gd name="T12" fmla="*/ 978 w 1006"/>
                <a:gd name="T13" fmla="*/ 36 h 150"/>
                <a:gd name="T14" fmla="*/ 994 w 1006"/>
                <a:gd name="T15" fmla="*/ 16 h 150"/>
                <a:gd name="T16" fmla="*/ 1006 w 1006"/>
                <a:gd name="T17" fmla="*/ 0 h 150"/>
                <a:gd name="T18" fmla="*/ 0 w 1006"/>
                <a:gd name="T19" fmla="*/ 0 h 150"/>
                <a:gd name="T20" fmla="*/ 0 w 1006"/>
                <a:gd name="T21" fmla="*/ 0 h 150"/>
                <a:gd name="T22" fmla="*/ 6 w 1006"/>
                <a:gd name="T23" fmla="*/ 12 h 150"/>
                <a:gd name="T24" fmla="*/ 6 w 1006"/>
                <a:gd name="T25" fmla="*/ 12 h 150"/>
                <a:gd name="T26" fmla="*/ 66 w 1006"/>
                <a:gd name="T27" fmla="*/ 76 h 150"/>
                <a:gd name="T28" fmla="*/ 136 w 1006"/>
                <a:gd name="T29" fmla="*/ 150 h 150"/>
                <a:gd name="T30" fmla="*/ 136 w 1006"/>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6" h="150">
                  <a:moveTo>
                    <a:pt x="136" y="150"/>
                  </a:moveTo>
                  <a:lnTo>
                    <a:pt x="868" y="150"/>
                  </a:lnTo>
                  <a:lnTo>
                    <a:pt x="868" y="150"/>
                  </a:lnTo>
                  <a:lnTo>
                    <a:pt x="928" y="90"/>
                  </a:lnTo>
                  <a:lnTo>
                    <a:pt x="928" y="90"/>
                  </a:lnTo>
                  <a:lnTo>
                    <a:pt x="956" y="60"/>
                  </a:lnTo>
                  <a:lnTo>
                    <a:pt x="978" y="36"/>
                  </a:lnTo>
                  <a:lnTo>
                    <a:pt x="994" y="16"/>
                  </a:lnTo>
                  <a:lnTo>
                    <a:pt x="1006" y="0"/>
                  </a:lnTo>
                  <a:lnTo>
                    <a:pt x="0" y="0"/>
                  </a:lnTo>
                  <a:lnTo>
                    <a:pt x="0" y="0"/>
                  </a:lnTo>
                  <a:lnTo>
                    <a:pt x="6" y="12"/>
                  </a:lnTo>
                  <a:lnTo>
                    <a:pt x="6" y="12"/>
                  </a:lnTo>
                  <a:lnTo>
                    <a:pt x="66" y="76"/>
                  </a:lnTo>
                  <a:lnTo>
                    <a:pt x="136" y="150"/>
                  </a:lnTo>
                  <a:lnTo>
                    <a:pt x="136" y="15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7"/>
            <p:cNvSpPr>
              <a:spLocks/>
            </p:cNvSpPr>
            <p:nvPr/>
          </p:nvSpPr>
          <p:spPr bwMode="auto">
            <a:xfrm>
              <a:off x="11318875" y="8988425"/>
              <a:ext cx="1714500" cy="161925"/>
            </a:xfrm>
            <a:custGeom>
              <a:avLst/>
              <a:gdLst>
                <a:gd name="T0" fmla="*/ 1080 w 1080"/>
                <a:gd name="T1" fmla="*/ 50 h 102"/>
                <a:gd name="T2" fmla="*/ 1080 w 1080"/>
                <a:gd name="T3" fmla="*/ 50 h 102"/>
                <a:gd name="T4" fmla="*/ 1078 w 1080"/>
                <a:gd name="T5" fmla="*/ 62 h 102"/>
                <a:gd name="T6" fmla="*/ 1076 w 1080"/>
                <a:gd name="T7" fmla="*/ 70 h 102"/>
                <a:gd name="T8" fmla="*/ 1072 w 1080"/>
                <a:gd name="T9" fmla="*/ 80 h 102"/>
                <a:gd name="T10" fmla="*/ 1066 w 1080"/>
                <a:gd name="T11" fmla="*/ 88 h 102"/>
                <a:gd name="T12" fmla="*/ 1058 w 1080"/>
                <a:gd name="T13" fmla="*/ 94 h 102"/>
                <a:gd name="T14" fmla="*/ 1052 w 1080"/>
                <a:gd name="T15" fmla="*/ 98 h 102"/>
                <a:gd name="T16" fmla="*/ 1042 w 1080"/>
                <a:gd name="T17" fmla="*/ 102 h 102"/>
                <a:gd name="T18" fmla="*/ 1034 w 1080"/>
                <a:gd name="T19" fmla="*/ 102 h 102"/>
                <a:gd name="T20" fmla="*/ 46 w 1080"/>
                <a:gd name="T21" fmla="*/ 102 h 102"/>
                <a:gd name="T22" fmla="*/ 46 w 1080"/>
                <a:gd name="T23" fmla="*/ 102 h 102"/>
                <a:gd name="T24" fmla="*/ 36 w 1080"/>
                <a:gd name="T25" fmla="*/ 102 h 102"/>
                <a:gd name="T26" fmla="*/ 28 w 1080"/>
                <a:gd name="T27" fmla="*/ 98 h 102"/>
                <a:gd name="T28" fmla="*/ 20 w 1080"/>
                <a:gd name="T29" fmla="*/ 94 h 102"/>
                <a:gd name="T30" fmla="*/ 14 w 1080"/>
                <a:gd name="T31" fmla="*/ 88 h 102"/>
                <a:gd name="T32" fmla="*/ 8 w 1080"/>
                <a:gd name="T33" fmla="*/ 80 h 102"/>
                <a:gd name="T34" fmla="*/ 4 w 1080"/>
                <a:gd name="T35" fmla="*/ 70 h 102"/>
                <a:gd name="T36" fmla="*/ 0 w 1080"/>
                <a:gd name="T37" fmla="*/ 62 h 102"/>
                <a:gd name="T38" fmla="*/ 0 w 1080"/>
                <a:gd name="T39" fmla="*/ 50 h 102"/>
                <a:gd name="T40" fmla="*/ 0 w 1080"/>
                <a:gd name="T41" fmla="*/ 50 h 102"/>
                <a:gd name="T42" fmla="*/ 0 w 1080"/>
                <a:gd name="T43" fmla="*/ 50 h 102"/>
                <a:gd name="T44" fmla="*/ 0 w 1080"/>
                <a:gd name="T45" fmla="*/ 40 h 102"/>
                <a:gd name="T46" fmla="*/ 4 w 1080"/>
                <a:gd name="T47" fmla="*/ 32 h 102"/>
                <a:gd name="T48" fmla="*/ 8 w 1080"/>
                <a:gd name="T49" fmla="*/ 22 h 102"/>
                <a:gd name="T50" fmla="*/ 14 w 1080"/>
                <a:gd name="T51" fmla="*/ 14 h 102"/>
                <a:gd name="T52" fmla="*/ 20 w 1080"/>
                <a:gd name="T53" fmla="*/ 8 h 102"/>
                <a:gd name="T54" fmla="*/ 28 w 1080"/>
                <a:gd name="T55" fmla="*/ 4 h 102"/>
                <a:gd name="T56" fmla="*/ 36 w 1080"/>
                <a:gd name="T57" fmla="*/ 0 h 102"/>
                <a:gd name="T58" fmla="*/ 46 w 1080"/>
                <a:gd name="T59" fmla="*/ 0 h 102"/>
                <a:gd name="T60" fmla="*/ 1034 w 1080"/>
                <a:gd name="T61" fmla="*/ 0 h 102"/>
                <a:gd name="T62" fmla="*/ 1034 w 1080"/>
                <a:gd name="T63" fmla="*/ 0 h 102"/>
                <a:gd name="T64" fmla="*/ 1042 w 1080"/>
                <a:gd name="T65" fmla="*/ 0 h 102"/>
                <a:gd name="T66" fmla="*/ 1052 w 1080"/>
                <a:gd name="T67" fmla="*/ 4 h 102"/>
                <a:gd name="T68" fmla="*/ 1058 w 1080"/>
                <a:gd name="T69" fmla="*/ 8 h 102"/>
                <a:gd name="T70" fmla="*/ 1066 w 1080"/>
                <a:gd name="T71" fmla="*/ 14 h 102"/>
                <a:gd name="T72" fmla="*/ 1072 w 1080"/>
                <a:gd name="T73" fmla="*/ 22 h 102"/>
                <a:gd name="T74" fmla="*/ 1076 w 1080"/>
                <a:gd name="T75" fmla="*/ 32 h 102"/>
                <a:gd name="T76" fmla="*/ 1078 w 1080"/>
                <a:gd name="T77" fmla="*/ 40 h 102"/>
                <a:gd name="T78" fmla="*/ 1080 w 1080"/>
                <a:gd name="T79" fmla="*/ 50 h 102"/>
                <a:gd name="T80" fmla="*/ 1080 w 1080"/>
                <a:gd name="T81"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2">
                  <a:moveTo>
                    <a:pt x="1080" y="50"/>
                  </a:moveTo>
                  <a:lnTo>
                    <a:pt x="1080" y="50"/>
                  </a:lnTo>
                  <a:lnTo>
                    <a:pt x="1078" y="62"/>
                  </a:lnTo>
                  <a:lnTo>
                    <a:pt x="1076" y="70"/>
                  </a:lnTo>
                  <a:lnTo>
                    <a:pt x="1072" y="80"/>
                  </a:lnTo>
                  <a:lnTo>
                    <a:pt x="1066" y="88"/>
                  </a:lnTo>
                  <a:lnTo>
                    <a:pt x="1058" y="94"/>
                  </a:lnTo>
                  <a:lnTo>
                    <a:pt x="1052" y="98"/>
                  </a:lnTo>
                  <a:lnTo>
                    <a:pt x="1042" y="102"/>
                  </a:lnTo>
                  <a:lnTo>
                    <a:pt x="1034" y="102"/>
                  </a:lnTo>
                  <a:lnTo>
                    <a:pt x="46" y="102"/>
                  </a:lnTo>
                  <a:lnTo>
                    <a:pt x="46" y="102"/>
                  </a:lnTo>
                  <a:lnTo>
                    <a:pt x="36" y="102"/>
                  </a:lnTo>
                  <a:lnTo>
                    <a:pt x="28" y="98"/>
                  </a:lnTo>
                  <a:lnTo>
                    <a:pt x="20" y="94"/>
                  </a:lnTo>
                  <a:lnTo>
                    <a:pt x="14" y="88"/>
                  </a:lnTo>
                  <a:lnTo>
                    <a:pt x="8" y="80"/>
                  </a:lnTo>
                  <a:lnTo>
                    <a:pt x="4" y="70"/>
                  </a:lnTo>
                  <a:lnTo>
                    <a:pt x="0" y="62"/>
                  </a:lnTo>
                  <a:lnTo>
                    <a:pt x="0" y="50"/>
                  </a:lnTo>
                  <a:lnTo>
                    <a:pt x="0" y="50"/>
                  </a:lnTo>
                  <a:lnTo>
                    <a:pt x="0" y="50"/>
                  </a:lnTo>
                  <a:lnTo>
                    <a:pt x="0" y="40"/>
                  </a:lnTo>
                  <a:lnTo>
                    <a:pt x="4" y="32"/>
                  </a:lnTo>
                  <a:lnTo>
                    <a:pt x="8" y="22"/>
                  </a:lnTo>
                  <a:lnTo>
                    <a:pt x="14" y="14"/>
                  </a:lnTo>
                  <a:lnTo>
                    <a:pt x="20" y="8"/>
                  </a:lnTo>
                  <a:lnTo>
                    <a:pt x="28" y="4"/>
                  </a:lnTo>
                  <a:lnTo>
                    <a:pt x="36" y="0"/>
                  </a:lnTo>
                  <a:lnTo>
                    <a:pt x="46" y="0"/>
                  </a:lnTo>
                  <a:lnTo>
                    <a:pt x="1034" y="0"/>
                  </a:lnTo>
                  <a:lnTo>
                    <a:pt x="1034" y="0"/>
                  </a:lnTo>
                  <a:lnTo>
                    <a:pt x="1042" y="0"/>
                  </a:lnTo>
                  <a:lnTo>
                    <a:pt x="1052" y="4"/>
                  </a:lnTo>
                  <a:lnTo>
                    <a:pt x="1058" y="8"/>
                  </a:lnTo>
                  <a:lnTo>
                    <a:pt x="1066" y="14"/>
                  </a:lnTo>
                  <a:lnTo>
                    <a:pt x="1072" y="22"/>
                  </a:lnTo>
                  <a:lnTo>
                    <a:pt x="1076" y="32"/>
                  </a:lnTo>
                  <a:lnTo>
                    <a:pt x="1078" y="40"/>
                  </a:lnTo>
                  <a:lnTo>
                    <a:pt x="1080" y="50"/>
                  </a:lnTo>
                  <a:lnTo>
                    <a:pt x="1080" y="5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p:cNvSpPr>
            <p:nvPr/>
          </p:nvSpPr>
          <p:spPr bwMode="auto">
            <a:xfrm>
              <a:off x="11318875" y="92265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2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2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2"/>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2"/>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p:cNvSpPr>
            <p:nvPr/>
          </p:nvSpPr>
          <p:spPr bwMode="auto">
            <a:xfrm>
              <a:off x="11318875" y="94678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0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0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0"/>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0"/>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p:nvSpPr>
          <p:spPr bwMode="auto">
            <a:xfrm>
              <a:off x="11318875" y="9683750"/>
              <a:ext cx="1698625" cy="101600"/>
            </a:xfrm>
            <a:custGeom>
              <a:avLst/>
              <a:gdLst>
                <a:gd name="T0" fmla="*/ 1070 w 1070"/>
                <a:gd name="T1" fmla="*/ 32 h 64"/>
                <a:gd name="T2" fmla="*/ 1070 w 1070"/>
                <a:gd name="T3" fmla="*/ 32 h 64"/>
                <a:gd name="T4" fmla="*/ 1070 w 1070"/>
                <a:gd name="T5" fmla="*/ 38 h 64"/>
                <a:gd name="T6" fmla="*/ 1068 w 1070"/>
                <a:gd name="T7" fmla="*/ 44 h 64"/>
                <a:gd name="T8" fmla="*/ 1064 w 1070"/>
                <a:gd name="T9" fmla="*/ 50 h 64"/>
                <a:gd name="T10" fmla="*/ 1058 w 1070"/>
                <a:gd name="T11" fmla="*/ 56 h 64"/>
                <a:gd name="T12" fmla="*/ 1050 w 1070"/>
                <a:gd name="T13" fmla="*/ 60 h 64"/>
                <a:gd name="T14" fmla="*/ 1044 w 1070"/>
                <a:gd name="T15" fmla="*/ 62 h 64"/>
                <a:gd name="T16" fmla="*/ 1034 w 1070"/>
                <a:gd name="T17" fmla="*/ 64 h 64"/>
                <a:gd name="T18" fmla="*/ 1026 w 1070"/>
                <a:gd name="T19" fmla="*/ 64 h 64"/>
                <a:gd name="T20" fmla="*/ 46 w 1070"/>
                <a:gd name="T21" fmla="*/ 64 h 64"/>
                <a:gd name="T22" fmla="*/ 46 w 1070"/>
                <a:gd name="T23" fmla="*/ 64 h 64"/>
                <a:gd name="T24" fmla="*/ 36 w 1070"/>
                <a:gd name="T25" fmla="*/ 64 h 64"/>
                <a:gd name="T26" fmla="*/ 28 w 1070"/>
                <a:gd name="T27" fmla="*/ 62 h 64"/>
                <a:gd name="T28" fmla="*/ 20 w 1070"/>
                <a:gd name="T29" fmla="*/ 60 h 64"/>
                <a:gd name="T30" fmla="*/ 14 w 1070"/>
                <a:gd name="T31" fmla="*/ 56 h 64"/>
                <a:gd name="T32" fmla="*/ 8 w 1070"/>
                <a:gd name="T33" fmla="*/ 50 h 64"/>
                <a:gd name="T34" fmla="*/ 4 w 1070"/>
                <a:gd name="T35" fmla="*/ 44 h 64"/>
                <a:gd name="T36" fmla="*/ 0 w 1070"/>
                <a:gd name="T37" fmla="*/ 38 h 64"/>
                <a:gd name="T38" fmla="*/ 0 w 1070"/>
                <a:gd name="T39" fmla="*/ 32 h 64"/>
                <a:gd name="T40" fmla="*/ 0 w 1070"/>
                <a:gd name="T41" fmla="*/ 32 h 64"/>
                <a:gd name="T42" fmla="*/ 0 w 1070"/>
                <a:gd name="T43" fmla="*/ 32 h 64"/>
                <a:gd name="T44" fmla="*/ 0 w 1070"/>
                <a:gd name="T45" fmla="*/ 26 h 64"/>
                <a:gd name="T46" fmla="*/ 4 w 1070"/>
                <a:gd name="T47" fmla="*/ 20 h 64"/>
                <a:gd name="T48" fmla="*/ 8 w 1070"/>
                <a:gd name="T49" fmla="*/ 14 h 64"/>
                <a:gd name="T50" fmla="*/ 14 w 1070"/>
                <a:gd name="T51" fmla="*/ 10 h 64"/>
                <a:gd name="T52" fmla="*/ 20 w 1070"/>
                <a:gd name="T53" fmla="*/ 4 h 64"/>
                <a:gd name="T54" fmla="*/ 28 w 1070"/>
                <a:gd name="T55" fmla="*/ 2 h 64"/>
                <a:gd name="T56" fmla="*/ 36 w 1070"/>
                <a:gd name="T57" fmla="*/ 0 h 64"/>
                <a:gd name="T58" fmla="*/ 46 w 1070"/>
                <a:gd name="T59" fmla="*/ 0 h 64"/>
                <a:gd name="T60" fmla="*/ 1026 w 1070"/>
                <a:gd name="T61" fmla="*/ 0 h 64"/>
                <a:gd name="T62" fmla="*/ 1026 w 1070"/>
                <a:gd name="T63" fmla="*/ 0 h 64"/>
                <a:gd name="T64" fmla="*/ 1034 w 1070"/>
                <a:gd name="T65" fmla="*/ 0 h 64"/>
                <a:gd name="T66" fmla="*/ 1044 w 1070"/>
                <a:gd name="T67" fmla="*/ 2 h 64"/>
                <a:gd name="T68" fmla="*/ 1050 w 1070"/>
                <a:gd name="T69" fmla="*/ 4 h 64"/>
                <a:gd name="T70" fmla="*/ 1058 w 1070"/>
                <a:gd name="T71" fmla="*/ 10 h 64"/>
                <a:gd name="T72" fmla="*/ 1064 w 1070"/>
                <a:gd name="T73" fmla="*/ 14 h 64"/>
                <a:gd name="T74" fmla="*/ 1068 w 1070"/>
                <a:gd name="T75" fmla="*/ 20 h 64"/>
                <a:gd name="T76" fmla="*/ 1070 w 1070"/>
                <a:gd name="T77" fmla="*/ 26 h 64"/>
                <a:gd name="T78" fmla="*/ 1070 w 1070"/>
                <a:gd name="T79" fmla="*/ 32 h 64"/>
                <a:gd name="T80" fmla="*/ 1070 w 1070"/>
                <a:gd name="T8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0" h="64">
                  <a:moveTo>
                    <a:pt x="1070" y="32"/>
                  </a:moveTo>
                  <a:lnTo>
                    <a:pt x="1070" y="32"/>
                  </a:lnTo>
                  <a:lnTo>
                    <a:pt x="1070" y="38"/>
                  </a:lnTo>
                  <a:lnTo>
                    <a:pt x="1068" y="44"/>
                  </a:lnTo>
                  <a:lnTo>
                    <a:pt x="1064" y="50"/>
                  </a:lnTo>
                  <a:lnTo>
                    <a:pt x="1058" y="56"/>
                  </a:lnTo>
                  <a:lnTo>
                    <a:pt x="1050" y="60"/>
                  </a:lnTo>
                  <a:lnTo>
                    <a:pt x="1044" y="62"/>
                  </a:lnTo>
                  <a:lnTo>
                    <a:pt x="1034" y="64"/>
                  </a:lnTo>
                  <a:lnTo>
                    <a:pt x="1026" y="64"/>
                  </a:lnTo>
                  <a:lnTo>
                    <a:pt x="46" y="64"/>
                  </a:lnTo>
                  <a:lnTo>
                    <a:pt x="46" y="64"/>
                  </a:lnTo>
                  <a:lnTo>
                    <a:pt x="36" y="64"/>
                  </a:lnTo>
                  <a:lnTo>
                    <a:pt x="28" y="62"/>
                  </a:lnTo>
                  <a:lnTo>
                    <a:pt x="20" y="60"/>
                  </a:lnTo>
                  <a:lnTo>
                    <a:pt x="14" y="56"/>
                  </a:lnTo>
                  <a:lnTo>
                    <a:pt x="8" y="50"/>
                  </a:lnTo>
                  <a:lnTo>
                    <a:pt x="4" y="44"/>
                  </a:lnTo>
                  <a:lnTo>
                    <a:pt x="0" y="38"/>
                  </a:lnTo>
                  <a:lnTo>
                    <a:pt x="0" y="32"/>
                  </a:lnTo>
                  <a:lnTo>
                    <a:pt x="0" y="32"/>
                  </a:lnTo>
                  <a:lnTo>
                    <a:pt x="0" y="32"/>
                  </a:lnTo>
                  <a:lnTo>
                    <a:pt x="0" y="26"/>
                  </a:lnTo>
                  <a:lnTo>
                    <a:pt x="4" y="20"/>
                  </a:lnTo>
                  <a:lnTo>
                    <a:pt x="8" y="14"/>
                  </a:lnTo>
                  <a:lnTo>
                    <a:pt x="14" y="10"/>
                  </a:lnTo>
                  <a:lnTo>
                    <a:pt x="20" y="4"/>
                  </a:lnTo>
                  <a:lnTo>
                    <a:pt x="28" y="2"/>
                  </a:lnTo>
                  <a:lnTo>
                    <a:pt x="36" y="0"/>
                  </a:lnTo>
                  <a:lnTo>
                    <a:pt x="46" y="0"/>
                  </a:lnTo>
                  <a:lnTo>
                    <a:pt x="1026" y="0"/>
                  </a:lnTo>
                  <a:lnTo>
                    <a:pt x="1026" y="0"/>
                  </a:lnTo>
                  <a:lnTo>
                    <a:pt x="1034" y="0"/>
                  </a:lnTo>
                  <a:lnTo>
                    <a:pt x="1044" y="2"/>
                  </a:lnTo>
                  <a:lnTo>
                    <a:pt x="1050" y="4"/>
                  </a:lnTo>
                  <a:lnTo>
                    <a:pt x="1058" y="10"/>
                  </a:lnTo>
                  <a:lnTo>
                    <a:pt x="1064" y="14"/>
                  </a:lnTo>
                  <a:lnTo>
                    <a:pt x="1068" y="20"/>
                  </a:lnTo>
                  <a:lnTo>
                    <a:pt x="1070" y="26"/>
                  </a:lnTo>
                  <a:lnTo>
                    <a:pt x="1070" y="32"/>
                  </a:lnTo>
                  <a:lnTo>
                    <a:pt x="1070" y="3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11"/>
            <p:cNvSpPr>
              <a:spLocks/>
            </p:cNvSpPr>
            <p:nvPr/>
          </p:nvSpPr>
          <p:spPr bwMode="auto">
            <a:xfrm>
              <a:off x="11306175" y="8747125"/>
              <a:ext cx="1739900" cy="165100"/>
            </a:xfrm>
            <a:custGeom>
              <a:avLst/>
              <a:gdLst>
                <a:gd name="T0" fmla="*/ 1096 w 1096"/>
                <a:gd name="T1" fmla="*/ 52 h 104"/>
                <a:gd name="T2" fmla="*/ 1096 w 1096"/>
                <a:gd name="T3" fmla="*/ 52 h 104"/>
                <a:gd name="T4" fmla="*/ 1094 w 1096"/>
                <a:gd name="T5" fmla="*/ 62 h 104"/>
                <a:gd name="T6" fmla="*/ 1092 w 1096"/>
                <a:gd name="T7" fmla="*/ 72 h 104"/>
                <a:gd name="T8" fmla="*/ 1088 w 1096"/>
                <a:gd name="T9" fmla="*/ 80 h 104"/>
                <a:gd name="T10" fmla="*/ 1082 w 1096"/>
                <a:gd name="T11" fmla="*/ 88 h 104"/>
                <a:gd name="T12" fmla="*/ 1074 w 1096"/>
                <a:gd name="T13" fmla="*/ 94 h 104"/>
                <a:gd name="T14" fmla="*/ 1066 w 1096"/>
                <a:gd name="T15" fmla="*/ 98 h 104"/>
                <a:gd name="T16" fmla="*/ 1058 w 1096"/>
                <a:gd name="T17" fmla="*/ 102 h 104"/>
                <a:gd name="T18" fmla="*/ 1048 w 1096"/>
                <a:gd name="T19" fmla="*/ 104 h 104"/>
                <a:gd name="T20" fmla="*/ 46 w 1096"/>
                <a:gd name="T21" fmla="*/ 104 h 104"/>
                <a:gd name="T22" fmla="*/ 46 w 1096"/>
                <a:gd name="T23" fmla="*/ 104 h 104"/>
                <a:gd name="T24" fmla="*/ 38 w 1096"/>
                <a:gd name="T25" fmla="*/ 102 h 104"/>
                <a:gd name="T26" fmla="*/ 28 w 1096"/>
                <a:gd name="T27" fmla="*/ 98 h 104"/>
                <a:gd name="T28" fmla="*/ 20 w 1096"/>
                <a:gd name="T29" fmla="*/ 94 h 104"/>
                <a:gd name="T30" fmla="*/ 14 w 1096"/>
                <a:gd name="T31" fmla="*/ 88 h 104"/>
                <a:gd name="T32" fmla="*/ 8 w 1096"/>
                <a:gd name="T33" fmla="*/ 80 h 104"/>
                <a:gd name="T34" fmla="*/ 4 w 1096"/>
                <a:gd name="T35" fmla="*/ 72 h 104"/>
                <a:gd name="T36" fmla="*/ 0 w 1096"/>
                <a:gd name="T37" fmla="*/ 62 h 104"/>
                <a:gd name="T38" fmla="*/ 0 w 1096"/>
                <a:gd name="T39" fmla="*/ 52 h 104"/>
                <a:gd name="T40" fmla="*/ 0 w 1096"/>
                <a:gd name="T41" fmla="*/ 52 h 104"/>
                <a:gd name="T42" fmla="*/ 0 w 1096"/>
                <a:gd name="T43" fmla="*/ 52 h 104"/>
                <a:gd name="T44" fmla="*/ 0 w 1096"/>
                <a:gd name="T45" fmla="*/ 42 h 104"/>
                <a:gd name="T46" fmla="*/ 4 w 1096"/>
                <a:gd name="T47" fmla="*/ 32 h 104"/>
                <a:gd name="T48" fmla="*/ 8 w 1096"/>
                <a:gd name="T49" fmla="*/ 22 h 104"/>
                <a:gd name="T50" fmla="*/ 14 w 1096"/>
                <a:gd name="T51" fmla="*/ 16 h 104"/>
                <a:gd name="T52" fmla="*/ 20 w 1096"/>
                <a:gd name="T53" fmla="*/ 8 h 104"/>
                <a:gd name="T54" fmla="*/ 28 w 1096"/>
                <a:gd name="T55" fmla="*/ 4 h 104"/>
                <a:gd name="T56" fmla="*/ 38 w 1096"/>
                <a:gd name="T57" fmla="*/ 2 h 104"/>
                <a:gd name="T58" fmla="*/ 46 w 1096"/>
                <a:gd name="T59" fmla="*/ 0 h 104"/>
                <a:gd name="T60" fmla="*/ 1048 w 1096"/>
                <a:gd name="T61" fmla="*/ 0 h 104"/>
                <a:gd name="T62" fmla="*/ 1048 w 1096"/>
                <a:gd name="T63" fmla="*/ 0 h 104"/>
                <a:gd name="T64" fmla="*/ 1058 w 1096"/>
                <a:gd name="T65" fmla="*/ 2 h 104"/>
                <a:gd name="T66" fmla="*/ 1066 w 1096"/>
                <a:gd name="T67" fmla="*/ 4 h 104"/>
                <a:gd name="T68" fmla="*/ 1074 w 1096"/>
                <a:gd name="T69" fmla="*/ 8 h 104"/>
                <a:gd name="T70" fmla="*/ 1082 w 1096"/>
                <a:gd name="T71" fmla="*/ 16 h 104"/>
                <a:gd name="T72" fmla="*/ 1088 w 1096"/>
                <a:gd name="T73" fmla="*/ 22 h 104"/>
                <a:gd name="T74" fmla="*/ 1092 w 1096"/>
                <a:gd name="T75" fmla="*/ 32 h 104"/>
                <a:gd name="T76" fmla="*/ 1094 w 1096"/>
                <a:gd name="T77" fmla="*/ 42 h 104"/>
                <a:gd name="T78" fmla="*/ 1096 w 1096"/>
                <a:gd name="T79" fmla="*/ 52 h 104"/>
                <a:gd name="T80" fmla="*/ 1096 w 1096"/>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6" h="104">
                  <a:moveTo>
                    <a:pt x="1096" y="52"/>
                  </a:moveTo>
                  <a:lnTo>
                    <a:pt x="1096" y="52"/>
                  </a:lnTo>
                  <a:lnTo>
                    <a:pt x="1094" y="62"/>
                  </a:lnTo>
                  <a:lnTo>
                    <a:pt x="1092" y="72"/>
                  </a:lnTo>
                  <a:lnTo>
                    <a:pt x="1088" y="80"/>
                  </a:lnTo>
                  <a:lnTo>
                    <a:pt x="1082" y="88"/>
                  </a:lnTo>
                  <a:lnTo>
                    <a:pt x="1074" y="94"/>
                  </a:lnTo>
                  <a:lnTo>
                    <a:pt x="1066" y="98"/>
                  </a:lnTo>
                  <a:lnTo>
                    <a:pt x="1058" y="102"/>
                  </a:lnTo>
                  <a:lnTo>
                    <a:pt x="1048" y="104"/>
                  </a:lnTo>
                  <a:lnTo>
                    <a:pt x="46" y="104"/>
                  </a:lnTo>
                  <a:lnTo>
                    <a:pt x="46" y="104"/>
                  </a:lnTo>
                  <a:lnTo>
                    <a:pt x="38" y="102"/>
                  </a:lnTo>
                  <a:lnTo>
                    <a:pt x="28" y="98"/>
                  </a:lnTo>
                  <a:lnTo>
                    <a:pt x="20" y="94"/>
                  </a:lnTo>
                  <a:lnTo>
                    <a:pt x="14" y="88"/>
                  </a:lnTo>
                  <a:lnTo>
                    <a:pt x="8" y="80"/>
                  </a:lnTo>
                  <a:lnTo>
                    <a:pt x="4" y="72"/>
                  </a:lnTo>
                  <a:lnTo>
                    <a:pt x="0" y="62"/>
                  </a:lnTo>
                  <a:lnTo>
                    <a:pt x="0" y="52"/>
                  </a:lnTo>
                  <a:lnTo>
                    <a:pt x="0" y="52"/>
                  </a:lnTo>
                  <a:lnTo>
                    <a:pt x="0" y="52"/>
                  </a:lnTo>
                  <a:lnTo>
                    <a:pt x="0" y="42"/>
                  </a:lnTo>
                  <a:lnTo>
                    <a:pt x="4" y="32"/>
                  </a:lnTo>
                  <a:lnTo>
                    <a:pt x="8" y="22"/>
                  </a:lnTo>
                  <a:lnTo>
                    <a:pt x="14" y="16"/>
                  </a:lnTo>
                  <a:lnTo>
                    <a:pt x="20" y="8"/>
                  </a:lnTo>
                  <a:lnTo>
                    <a:pt x="28" y="4"/>
                  </a:lnTo>
                  <a:lnTo>
                    <a:pt x="38" y="2"/>
                  </a:lnTo>
                  <a:lnTo>
                    <a:pt x="46" y="0"/>
                  </a:lnTo>
                  <a:lnTo>
                    <a:pt x="1048" y="0"/>
                  </a:lnTo>
                  <a:lnTo>
                    <a:pt x="1048" y="0"/>
                  </a:lnTo>
                  <a:lnTo>
                    <a:pt x="1058" y="2"/>
                  </a:lnTo>
                  <a:lnTo>
                    <a:pt x="1066" y="4"/>
                  </a:lnTo>
                  <a:lnTo>
                    <a:pt x="1074" y="8"/>
                  </a:lnTo>
                  <a:lnTo>
                    <a:pt x="1082" y="16"/>
                  </a:lnTo>
                  <a:lnTo>
                    <a:pt x="1088" y="22"/>
                  </a:lnTo>
                  <a:lnTo>
                    <a:pt x="1092" y="32"/>
                  </a:lnTo>
                  <a:lnTo>
                    <a:pt x="1094" y="42"/>
                  </a:lnTo>
                  <a:lnTo>
                    <a:pt x="1096" y="52"/>
                  </a:lnTo>
                  <a:lnTo>
                    <a:pt x="1096"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12"/>
            <p:cNvSpPr>
              <a:spLocks/>
            </p:cNvSpPr>
            <p:nvPr/>
          </p:nvSpPr>
          <p:spPr bwMode="auto">
            <a:xfrm>
              <a:off x="11547474"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 name="T8" fmla="*/ 0 w 1666"/>
                <a:gd name="T9" fmla="*/ 0 h 1054"/>
              </a:gdLst>
              <a:ahLst/>
              <a:cxnLst>
                <a:cxn ang="0">
                  <a:pos x="T0" y="T1"/>
                </a:cxn>
                <a:cxn ang="0">
                  <a:pos x="T2" y="T3"/>
                </a:cxn>
                <a:cxn ang="0">
                  <a:pos x="T4" y="T5"/>
                </a:cxn>
                <a:cxn ang="0">
                  <a:pos x="T6" y="T7"/>
                </a:cxn>
                <a:cxn ang="0">
                  <a:pos x="T8" y="T9"/>
                </a:cxn>
              </a:cxnLst>
              <a:rect l="0" t="0" r="r" b="b"/>
              <a:pathLst>
                <a:path w="1666" h="1054">
                  <a:moveTo>
                    <a:pt x="0" y="0"/>
                  </a:moveTo>
                  <a:lnTo>
                    <a:pt x="1666" y="1054"/>
                  </a:lnTo>
                  <a:lnTo>
                    <a:pt x="1348" y="370"/>
                  </a:lnTo>
                  <a:lnTo>
                    <a:pt x="622" y="0"/>
                  </a:lnTo>
                  <a:lnTo>
                    <a:pt x="0"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13"/>
            <p:cNvSpPr>
              <a:spLocks/>
            </p:cNvSpPr>
            <p:nvPr/>
          </p:nvSpPr>
          <p:spPr bwMode="auto">
            <a:xfrm>
              <a:off x="11547475"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Lst>
              <a:ahLst/>
              <a:cxnLst>
                <a:cxn ang="0">
                  <a:pos x="T0" y="T1"/>
                </a:cxn>
                <a:cxn ang="0">
                  <a:pos x="T2" y="T3"/>
                </a:cxn>
                <a:cxn ang="0">
                  <a:pos x="T4" y="T5"/>
                </a:cxn>
                <a:cxn ang="0">
                  <a:pos x="T6" y="T7"/>
                </a:cxn>
              </a:cxnLst>
              <a:rect l="0" t="0" r="r" b="b"/>
              <a:pathLst>
                <a:path w="1666" h="1054">
                  <a:moveTo>
                    <a:pt x="0" y="0"/>
                  </a:moveTo>
                  <a:lnTo>
                    <a:pt x="1666" y="1054"/>
                  </a:lnTo>
                  <a:lnTo>
                    <a:pt x="1348" y="370"/>
                  </a:lnTo>
                  <a:lnTo>
                    <a:pt x="6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4"/>
            <p:cNvSpPr>
              <a:spLocks/>
            </p:cNvSpPr>
            <p:nvPr/>
          </p:nvSpPr>
          <p:spPr bwMode="auto">
            <a:xfrm>
              <a:off x="10185400" y="4918075"/>
              <a:ext cx="4006850" cy="1181100"/>
            </a:xfrm>
            <a:custGeom>
              <a:avLst/>
              <a:gdLst>
                <a:gd name="T0" fmla="*/ 0 w 2524"/>
                <a:gd name="T1" fmla="*/ 0 h 744"/>
                <a:gd name="T2" fmla="*/ 2524 w 2524"/>
                <a:gd name="T3" fmla="*/ 318 h 744"/>
                <a:gd name="T4" fmla="*/ 2498 w 2524"/>
                <a:gd name="T5" fmla="*/ 662 h 744"/>
                <a:gd name="T6" fmla="*/ 0 w 2524"/>
                <a:gd name="T7" fmla="*/ 744 h 744"/>
                <a:gd name="T8" fmla="*/ 0 w 2524"/>
                <a:gd name="T9" fmla="*/ 0 h 744"/>
              </a:gdLst>
              <a:ahLst/>
              <a:cxnLst>
                <a:cxn ang="0">
                  <a:pos x="T0" y="T1"/>
                </a:cxn>
                <a:cxn ang="0">
                  <a:pos x="T2" y="T3"/>
                </a:cxn>
                <a:cxn ang="0">
                  <a:pos x="T4" y="T5"/>
                </a:cxn>
                <a:cxn ang="0">
                  <a:pos x="T6" y="T7"/>
                </a:cxn>
                <a:cxn ang="0">
                  <a:pos x="T8" y="T9"/>
                </a:cxn>
              </a:cxnLst>
              <a:rect l="0" t="0" r="r" b="b"/>
              <a:pathLst>
                <a:path w="2524" h="744">
                  <a:moveTo>
                    <a:pt x="0" y="0"/>
                  </a:moveTo>
                  <a:lnTo>
                    <a:pt x="2524" y="318"/>
                  </a:lnTo>
                  <a:lnTo>
                    <a:pt x="2498" y="662"/>
                  </a:lnTo>
                  <a:lnTo>
                    <a:pt x="0" y="744"/>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15"/>
            <p:cNvSpPr>
              <a:spLocks/>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 name="T8" fmla="*/ 2012 w 2330"/>
                <a:gd name="T9" fmla="*/ 0 h 1834"/>
              </a:gdLst>
              <a:ahLst/>
              <a:cxnLst>
                <a:cxn ang="0">
                  <a:pos x="T0" y="T1"/>
                </a:cxn>
                <a:cxn ang="0">
                  <a:pos x="T2" y="T3"/>
                </a:cxn>
                <a:cxn ang="0">
                  <a:pos x="T4" y="T5"/>
                </a:cxn>
                <a:cxn ang="0">
                  <a:pos x="T6" y="T7"/>
                </a:cxn>
                <a:cxn ang="0">
                  <a:pos x="T8" y="T9"/>
                </a:cxn>
              </a:cxnLst>
              <a:rect l="0" t="0" r="r" b="b"/>
              <a:pathLst>
                <a:path w="2330" h="1834">
                  <a:moveTo>
                    <a:pt x="2012" y="0"/>
                  </a:moveTo>
                  <a:lnTo>
                    <a:pt x="0" y="1674"/>
                  </a:lnTo>
                  <a:lnTo>
                    <a:pt x="88" y="1834"/>
                  </a:lnTo>
                  <a:lnTo>
                    <a:pt x="2330" y="684"/>
                  </a:lnTo>
                  <a:lnTo>
                    <a:pt x="2012"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16"/>
            <p:cNvSpPr>
              <a:spLocks/>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Lst>
              <a:ahLst/>
              <a:cxnLst>
                <a:cxn ang="0">
                  <a:pos x="T0" y="T1"/>
                </a:cxn>
                <a:cxn ang="0">
                  <a:pos x="T2" y="T3"/>
                </a:cxn>
                <a:cxn ang="0">
                  <a:pos x="T4" y="T5"/>
                </a:cxn>
                <a:cxn ang="0">
                  <a:pos x="T6" y="T7"/>
                </a:cxn>
              </a:cxnLst>
              <a:rect l="0" t="0" r="r" b="b"/>
              <a:pathLst>
                <a:path w="2330" h="1834">
                  <a:moveTo>
                    <a:pt x="2012" y="0"/>
                  </a:moveTo>
                  <a:lnTo>
                    <a:pt x="0" y="1674"/>
                  </a:lnTo>
                  <a:lnTo>
                    <a:pt x="88" y="1834"/>
                  </a:lnTo>
                  <a:lnTo>
                    <a:pt x="2330" y="6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17"/>
            <p:cNvSpPr>
              <a:spLocks/>
            </p:cNvSpPr>
            <p:nvPr/>
          </p:nvSpPr>
          <p:spPr bwMode="auto">
            <a:xfrm>
              <a:off x="10493375" y="6797675"/>
              <a:ext cx="2978150" cy="1190625"/>
            </a:xfrm>
            <a:custGeom>
              <a:avLst/>
              <a:gdLst>
                <a:gd name="T0" fmla="*/ 0 w 1876"/>
                <a:gd name="T1" fmla="*/ 0 h 750"/>
                <a:gd name="T2" fmla="*/ 1876 w 1876"/>
                <a:gd name="T3" fmla="*/ 400 h 750"/>
                <a:gd name="T4" fmla="*/ 1768 w 1876"/>
                <a:gd name="T5" fmla="*/ 750 h 750"/>
                <a:gd name="T6" fmla="*/ 88 w 1876"/>
                <a:gd name="T7" fmla="*/ 160 h 750"/>
                <a:gd name="T8" fmla="*/ 0 w 1876"/>
                <a:gd name="T9" fmla="*/ 0 h 750"/>
              </a:gdLst>
              <a:ahLst/>
              <a:cxnLst>
                <a:cxn ang="0">
                  <a:pos x="T0" y="T1"/>
                </a:cxn>
                <a:cxn ang="0">
                  <a:pos x="T2" y="T3"/>
                </a:cxn>
                <a:cxn ang="0">
                  <a:pos x="T4" y="T5"/>
                </a:cxn>
                <a:cxn ang="0">
                  <a:pos x="T6" y="T7"/>
                </a:cxn>
                <a:cxn ang="0">
                  <a:pos x="T8" y="T9"/>
                </a:cxn>
              </a:cxnLst>
              <a:rect l="0" t="0" r="r" b="b"/>
              <a:pathLst>
                <a:path w="1876" h="750">
                  <a:moveTo>
                    <a:pt x="0" y="0"/>
                  </a:moveTo>
                  <a:lnTo>
                    <a:pt x="1876" y="400"/>
                  </a:lnTo>
                  <a:lnTo>
                    <a:pt x="1768" y="750"/>
                  </a:lnTo>
                  <a:lnTo>
                    <a:pt x="88" y="160"/>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8"/>
            <p:cNvSpPr>
              <a:spLocks/>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 name="T8" fmla="*/ 2072 w 2072"/>
                <a:gd name="T9" fmla="*/ 0 h 1510"/>
              </a:gdLst>
              <a:ahLst/>
              <a:cxnLst>
                <a:cxn ang="0">
                  <a:pos x="T0" y="T1"/>
                </a:cxn>
                <a:cxn ang="0">
                  <a:pos x="T2" y="T3"/>
                </a:cxn>
                <a:cxn ang="0">
                  <a:pos x="T4" y="T5"/>
                </a:cxn>
                <a:cxn ang="0">
                  <a:pos x="T6" y="T7"/>
                </a:cxn>
                <a:cxn ang="0">
                  <a:pos x="T8" y="T9"/>
                </a:cxn>
              </a:cxnLst>
              <a:rect l="0" t="0" r="r" b="b"/>
              <a:pathLst>
                <a:path w="2072" h="1510">
                  <a:moveTo>
                    <a:pt x="2072" y="0"/>
                  </a:moveTo>
                  <a:lnTo>
                    <a:pt x="0" y="1336"/>
                  </a:lnTo>
                  <a:lnTo>
                    <a:pt x="48" y="1510"/>
                  </a:lnTo>
                  <a:lnTo>
                    <a:pt x="2046" y="344"/>
                  </a:lnTo>
                  <a:lnTo>
                    <a:pt x="2072" y="0"/>
                  </a:lnTo>
                  <a:close/>
                </a:path>
              </a:pathLst>
            </a:custGeom>
            <a:solidFill>
              <a:srgbClr val="F7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9"/>
            <p:cNvSpPr>
              <a:spLocks/>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Lst>
              <a:ahLst/>
              <a:cxnLst>
                <a:cxn ang="0">
                  <a:pos x="T0" y="T1"/>
                </a:cxn>
                <a:cxn ang="0">
                  <a:pos x="T2" y="T3"/>
                </a:cxn>
                <a:cxn ang="0">
                  <a:pos x="T4" y="T5"/>
                </a:cxn>
                <a:cxn ang="0">
                  <a:pos x="T6" y="T7"/>
                </a:cxn>
              </a:cxnLst>
              <a:rect l="0" t="0" r="r" b="b"/>
              <a:pathLst>
                <a:path w="2072" h="1510">
                  <a:moveTo>
                    <a:pt x="2072" y="0"/>
                  </a:moveTo>
                  <a:lnTo>
                    <a:pt x="0" y="1336"/>
                  </a:lnTo>
                  <a:lnTo>
                    <a:pt x="48" y="1510"/>
                  </a:lnTo>
                  <a:lnTo>
                    <a:pt x="2046" y="3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20"/>
            <p:cNvSpPr>
              <a:spLocks/>
            </p:cNvSpPr>
            <p:nvPr/>
          </p:nvSpPr>
          <p:spPr bwMode="auto">
            <a:xfrm>
              <a:off x="10902950" y="7543800"/>
              <a:ext cx="2251075" cy="1050925"/>
            </a:xfrm>
            <a:custGeom>
              <a:avLst/>
              <a:gdLst>
                <a:gd name="T0" fmla="*/ 0 w 1418"/>
                <a:gd name="T1" fmla="*/ 0 h 662"/>
                <a:gd name="T2" fmla="*/ 1418 w 1418"/>
                <a:gd name="T3" fmla="*/ 562 h 662"/>
                <a:gd name="T4" fmla="*/ 1342 w 1418"/>
                <a:gd name="T5" fmla="*/ 662 h 662"/>
                <a:gd name="T6" fmla="*/ 48 w 1418"/>
                <a:gd name="T7" fmla="*/ 174 h 662"/>
                <a:gd name="T8" fmla="*/ 0 w 1418"/>
                <a:gd name="T9" fmla="*/ 0 h 662"/>
              </a:gdLst>
              <a:ahLst/>
              <a:cxnLst>
                <a:cxn ang="0">
                  <a:pos x="T0" y="T1"/>
                </a:cxn>
                <a:cxn ang="0">
                  <a:pos x="T2" y="T3"/>
                </a:cxn>
                <a:cxn ang="0">
                  <a:pos x="T4" y="T5"/>
                </a:cxn>
                <a:cxn ang="0">
                  <a:pos x="T6" y="T7"/>
                </a:cxn>
                <a:cxn ang="0">
                  <a:pos x="T8" y="T9"/>
                </a:cxn>
              </a:cxnLst>
              <a:rect l="0" t="0" r="r" b="b"/>
              <a:pathLst>
                <a:path w="1418" h="662">
                  <a:moveTo>
                    <a:pt x="0" y="0"/>
                  </a:moveTo>
                  <a:lnTo>
                    <a:pt x="1418" y="562"/>
                  </a:lnTo>
                  <a:lnTo>
                    <a:pt x="1342" y="662"/>
                  </a:lnTo>
                  <a:lnTo>
                    <a:pt x="48" y="174"/>
                  </a:lnTo>
                  <a:lnTo>
                    <a:pt x="0" y="0"/>
                  </a:lnTo>
                  <a:close/>
                </a:path>
              </a:pathLst>
            </a:custGeom>
            <a:solidFill>
              <a:srgbClr val="D37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21"/>
            <p:cNvSpPr>
              <a:spLocks/>
            </p:cNvSpPr>
            <p:nvPr/>
          </p:nvSpPr>
          <p:spPr bwMode="auto">
            <a:xfrm>
              <a:off x="10185400" y="3552825"/>
              <a:ext cx="2349500" cy="2546350"/>
            </a:xfrm>
            <a:custGeom>
              <a:avLst/>
              <a:gdLst>
                <a:gd name="T0" fmla="*/ 858 w 1480"/>
                <a:gd name="T1" fmla="*/ 0 h 1604"/>
                <a:gd name="T2" fmla="*/ 0 w 1480"/>
                <a:gd name="T3" fmla="*/ 860 h 1604"/>
                <a:gd name="T4" fmla="*/ 0 w 1480"/>
                <a:gd name="T5" fmla="*/ 1604 h 1604"/>
                <a:gd name="T6" fmla="*/ 1480 w 1480"/>
                <a:gd name="T7" fmla="*/ 0 h 1604"/>
                <a:gd name="T8" fmla="*/ 858 w 1480"/>
                <a:gd name="T9" fmla="*/ 0 h 1604"/>
              </a:gdLst>
              <a:ahLst/>
              <a:cxnLst>
                <a:cxn ang="0">
                  <a:pos x="T0" y="T1"/>
                </a:cxn>
                <a:cxn ang="0">
                  <a:pos x="T2" y="T3"/>
                </a:cxn>
                <a:cxn ang="0">
                  <a:pos x="T4" y="T5"/>
                </a:cxn>
                <a:cxn ang="0">
                  <a:pos x="T6" y="T7"/>
                </a:cxn>
                <a:cxn ang="0">
                  <a:pos x="T8" y="T9"/>
                </a:cxn>
              </a:cxnLst>
              <a:rect l="0" t="0" r="r" b="b"/>
              <a:pathLst>
                <a:path w="1480" h="1604">
                  <a:moveTo>
                    <a:pt x="858" y="0"/>
                  </a:moveTo>
                  <a:lnTo>
                    <a:pt x="0" y="860"/>
                  </a:lnTo>
                  <a:lnTo>
                    <a:pt x="0" y="1604"/>
                  </a:lnTo>
                  <a:lnTo>
                    <a:pt x="1480" y="0"/>
                  </a:lnTo>
                  <a:lnTo>
                    <a:pt x="85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22"/>
            <p:cNvSpPr>
              <a:spLocks/>
            </p:cNvSpPr>
            <p:nvPr/>
          </p:nvSpPr>
          <p:spPr bwMode="auto">
            <a:xfrm>
              <a:off x="11201400" y="7432675"/>
              <a:ext cx="2270125" cy="1162050"/>
            </a:xfrm>
            <a:custGeom>
              <a:avLst/>
              <a:gdLst>
                <a:gd name="T0" fmla="*/ 90 w 1430"/>
                <a:gd name="T1" fmla="*/ 732 h 732"/>
                <a:gd name="T2" fmla="*/ 1322 w 1430"/>
                <a:gd name="T3" fmla="*/ 350 h 732"/>
                <a:gd name="T4" fmla="*/ 1430 w 1430"/>
                <a:gd name="T5" fmla="*/ 0 h 732"/>
                <a:gd name="T6" fmla="*/ 0 w 1430"/>
                <a:gd name="T7" fmla="*/ 646 h 732"/>
                <a:gd name="T8" fmla="*/ 90 w 1430"/>
                <a:gd name="T9" fmla="*/ 732 h 732"/>
              </a:gdLst>
              <a:ahLst/>
              <a:cxnLst>
                <a:cxn ang="0">
                  <a:pos x="T0" y="T1"/>
                </a:cxn>
                <a:cxn ang="0">
                  <a:pos x="T2" y="T3"/>
                </a:cxn>
                <a:cxn ang="0">
                  <a:pos x="T4" y="T5"/>
                </a:cxn>
                <a:cxn ang="0">
                  <a:pos x="T6" y="T7"/>
                </a:cxn>
                <a:cxn ang="0">
                  <a:pos x="T8" y="T9"/>
                </a:cxn>
              </a:cxnLst>
              <a:rect l="0" t="0" r="r" b="b"/>
              <a:pathLst>
                <a:path w="1430" h="732">
                  <a:moveTo>
                    <a:pt x="90" y="732"/>
                  </a:moveTo>
                  <a:lnTo>
                    <a:pt x="1322" y="350"/>
                  </a:lnTo>
                  <a:lnTo>
                    <a:pt x="1430" y="0"/>
                  </a:lnTo>
                  <a:lnTo>
                    <a:pt x="0" y="646"/>
                  </a:lnTo>
                  <a:lnTo>
                    <a:pt x="90" y="73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23"/>
            <p:cNvSpPr>
              <a:spLocks/>
            </p:cNvSpPr>
            <p:nvPr/>
          </p:nvSpPr>
          <p:spPr bwMode="auto">
            <a:xfrm>
              <a:off x="11201400" y="8435975"/>
              <a:ext cx="1952625" cy="158750"/>
            </a:xfrm>
            <a:custGeom>
              <a:avLst/>
              <a:gdLst>
                <a:gd name="T0" fmla="*/ 0 w 1230"/>
                <a:gd name="T1" fmla="*/ 14 h 100"/>
                <a:gd name="T2" fmla="*/ 1230 w 1230"/>
                <a:gd name="T3" fmla="*/ 0 h 100"/>
                <a:gd name="T4" fmla="*/ 1154 w 1230"/>
                <a:gd name="T5" fmla="*/ 100 h 100"/>
                <a:gd name="T6" fmla="*/ 90 w 1230"/>
                <a:gd name="T7" fmla="*/ 100 h 100"/>
                <a:gd name="T8" fmla="*/ 0 w 1230"/>
                <a:gd name="T9" fmla="*/ 14 h 100"/>
              </a:gdLst>
              <a:ahLst/>
              <a:cxnLst>
                <a:cxn ang="0">
                  <a:pos x="T0" y="T1"/>
                </a:cxn>
                <a:cxn ang="0">
                  <a:pos x="T2" y="T3"/>
                </a:cxn>
                <a:cxn ang="0">
                  <a:pos x="T4" y="T5"/>
                </a:cxn>
                <a:cxn ang="0">
                  <a:pos x="T6" y="T7"/>
                </a:cxn>
                <a:cxn ang="0">
                  <a:pos x="T8" y="T9"/>
                </a:cxn>
              </a:cxnLst>
              <a:rect l="0" t="0" r="r" b="b"/>
              <a:pathLst>
                <a:path w="1230" h="100">
                  <a:moveTo>
                    <a:pt x="0" y="14"/>
                  </a:moveTo>
                  <a:lnTo>
                    <a:pt x="1230" y="0"/>
                  </a:lnTo>
                  <a:lnTo>
                    <a:pt x="1154" y="100"/>
                  </a:lnTo>
                  <a:lnTo>
                    <a:pt x="90" y="100"/>
                  </a:lnTo>
                  <a:lnTo>
                    <a:pt x="0" y="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26" name="Group 25"/>
          <p:cNvGrpSpPr/>
          <p:nvPr/>
        </p:nvGrpSpPr>
        <p:grpSpPr>
          <a:xfrm>
            <a:off x="486727" y="1447600"/>
            <a:ext cx="2932645" cy="4160628"/>
            <a:chOff x="486727" y="1625090"/>
            <a:chExt cx="2932645" cy="4160628"/>
          </a:xfrm>
        </p:grpSpPr>
        <p:grpSp>
          <p:nvGrpSpPr>
            <p:cNvPr id="27" name="Group 26"/>
            <p:cNvGrpSpPr/>
            <p:nvPr/>
          </p:nvGrpSpPr>
          <p:grpSpPr>
            <a:xfrm>
              <a:off x="486727" y="1625090"/>
              <a:ext cx="2932645" cy="1286673"/>
              <a:chOff x="486727" y="2011946"/>
              <a:chExt cx="2932645" cy="1286673"/>
            </a:xfrm>
          </p:grpSpPr>
          <p:sp>
            <p:nvSpPr>
              <p:cNvPr id="36"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Telesales</a:t>
                </a:r>
                <a:endParaRPr lang="en-US" dirty="0">
                  <a:solidFill>
                    <a:srgbClr val="273339"/>
                  </a:solidFill>
                </a:endParaRPr>
              </a:p>
            </p:txBody>
          </p:sp>
          <p:sp>
            <p:nvSpPr>
              <p:cNvPr id="37"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dirty="0">
                    <a:solidFill>
                      <a:schemeClr val="accent1"/>
                    </a:solidFill>
                  </a:rPr>
                  <a:t>01</a:t>
                </a:r>
              </a:p>
            </p:txBody>
          </p:sp>
          <p:sp>
            <p:nvSpPr>
              <p:cNvPr id="38"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Generating a sale &amp; closing it as well telephone/online.</a:t>
                </a:r>
              </a:p>
            </p:txBody>
          </p:sp>
        </p:grpSp>
        <p:grpSp>
          <p:nvGrpSpPr>
            <p:cNvPr id="28" name="Group 27"/>
            <p:cNvGrpSpPr/>
            <p:nvPr/>
          </p:nvGrpSpPr>
          <p:grpSpPr>
            <a:xfrm>
              <a:off x="486727" y="3154400"/>
              <a:ext cx="2932645" cy="1286673"/>
              <a:chOff x="486727" y="2011946"/>
              <a:chExt cx="2932645" cy="1286673"/>
            </a:xfrm>
          </p:grpSpPr>
          <p:sp>
            <p:nvSpPr>
              <p:cNvPr id="33"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Demand Generation</a:t>
                </a:r>
              </a:p>
            </p:txBody>
          </p:sp>
          <p:sp>
            <p:nvSpPr>
              <p:cNvPr id="34"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smtClean="0">
                    <a:solidFill>
                      <a:schemeClr val="tx2"/>
                    </a:solidFill>
                  </a:rPr>
                  <a:t>02</a:t>
                </a:r>
                <a:endParaRPr lang="en-US" sz="4000" b="1" dirty="0">
                  <a:solidFill>
                    <a:schemeClr val="tx2"/>
                  </a:solidFill>
                </a:endParaRPr>
              </a:p>
            </p:txBody>
          </p:sp>
          <p:sp>
            <p:nvSpPr>
              <p:cNvPr id="35"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Qualifying a lead &amp; passing to Channel/ Sales team</a:t>
                </a:r>
              </a:p>
            </p:txBody>
          </p:sp>
        </p:grpSp>
        <p:grpSp>
          <p:nvGrpSpPr>
            <p:cNvPr id="29" name="Group 28"/>
            <p:cNvGrpSpPr/>
            <p:nvPr/>
          </p:nvGrpSpPr>
          <p:grpSpPr>
            <a:xfrm>
              <a:off x="486727" y="4683711"/>
              <a:ext cx="2932645" cy="1102007"/>
              <a:chOff x="486727" y="2011946"/>
              <a:chExt cx="2932645" cy="1102007"/>
            </a:xfrm>
          </p:grpSpPr>
          <p:sp>
            <p:nvSpPr>
              <p:cNvPr id="30"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smtClean="0">
                    <a:solidFill>
                      <a:srgbClr val="273339"/>
                    </a:solidFill>
                  </a:rPr>
                  <a:t>Market Surveys</a:t>
                </a:r>
                <a:endParaRPr lang="en-US" dirty="0">
                  <a:solidFill>
                    <a:srgbClr val="273339"/>
                  </a:solidFill>
                </a:endParaRPr>
              </a:p>
            </p:txBody>
          </p:sp>
          <p:sp>
            <p:nvSpPr>
              <p:cNvPr id="31"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smtClean="0">
                    <a:solidFill>
                      <a:schemeClr val="accent4">
                        <a:lumMod val="75000"/>
                      </a:schemeClr>
                    </a:solidFill>
                  </a:rPr>
                  <a:t>03</a:t>
                </a:r>
                <a:endParaRPr lang="en-US" sz="4000" b="1" dirty="0">
                  <a:solidFill>
                    <a:schemeClr val="accent4">
                      <a:lumMod val="75000"/>
                    </a:schemeClr>
                  </a:solidFill>
                </a:endParaRPr>
              </a:p>
            </p:txBody>
          </p:sp>
          <p:sp>
            <p:nvSpPr>
              <p:cNvPr id="32" name="Content Placeholder 2"/>
              <p:cNvSpPr txBox="1">
                <a:spLocks/>
              </p:cNvSpPr>
              <p:nvPr/>
            </p:nvSpPr>
            <p:spPr>
              <a:xfrm>
                <a:off x="486728"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CATI led &amp; basic surveys</a:t>
                </a:r>
              </a:p>
            </p:txBody>
          </p:sp>
        </p:grpSp>
      </p:grpSp>
      <p:grpSp>
        <p:nvGrpSpPr>
          <p:cNvPr id="39" name="Group 38"/>
          <p:cNvGrpSpPr/>
          <p:nvPr/>
        </p:nvGrpSpPr>
        <p:grpSpPr>
          <a:xfrm>
            <a:off x="9014441" y="1502603"/>
            <a:ext cx="2932644" cy="4318750"/>
            <a:chOff x="724412" y="1625090"/>
            <a:chExt cx="2932644" cy="4318750"/>
          </a:xfrm>
        </p:grpSpPr>
        <p:grpSp>
          <p:nvGrpSpPr>
            <p:cNvPr id="40" name="Group 39"/>
            <p:cNvGrpSpPr/>
            <p:nvPr/>
          </p:nvGrpSpPr>
          <p:grpSpPr>
            <a:xfrm>
              <a:off x="724412" y="1625090"/>
              <a:ext cx="2932644" cy="1087821"/>
              <a:chOff x="724412" y="2011946"/>
              <a:chExt cx="2932644" cy="1087821"/>
            </a:xfrm>
          </p:grpSpPr>
          <p:sp>
            <p:nvSpPr>
              <p:cNvPr id="49"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support</a:t>
                </a:r>
              </a:p>
            </p:txBody>
          </p:sp>
          <p:sp>
            <p:nvSpPr>
              <p:cNvPr id="50"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smtClean="0">
                    <a:solidFill>
                      <a:schemeClr val="accent3"/>
                    </a:solidFill>
                  </a:rPr>
                  <a:t>04</a:t>
                </a:r>
                <a:endParaRPr lang="en-US" sz="4000" b="1" dirty="0">
                  <a:solidFill>
                    <a:schemeClr val="accent3"/>
                  </a:solidFill>
                </a:endParaRPr>
              </a:p>
            </p:txBody>
          </p:sp>
          <p:sp>
            <p:nvSpPr>
              <p:cNvPr id="51" name="Content Placeholder 2"/>
              <p:cNvSpPr txBox="1">
                <a:spLocks/>
              </p:cNvSpPr>
              <p:nvPr/>
            </p:nvSpPr>
            <p:spPr>
              <a:xfrm>
                <a:off x="724412" y="2822768"/>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Inbound &amp; Outbound  support processes</a:t>
                </a:r>
              </a:p>
            </p:txBody>
          </p:sp>
        </p:grpSp>
        <p:grpSp>
          <p:nvGrpSpPr>
            <p:cNvPr id="41" name="Group 40"/>
            <p:cNvGrpSpPr/>
            <p:nvPr/>
          </p:nvGrpSpPr>
          <p:grpSpPr>
            <a:xfrm>
              <a:off x="724412" y="3154400"/>
              <a:ext cx="2932644" cy="1102007"/>
              <a:chOff x="724412" y="2011946"/>
              <a:chExt cx="2932644" cy="1102007"/>
            </a:xfrm>
          </p:grpSpPr>
          <p:sp>
            <p:nvSpPr>
              <p:cNvPr id="46"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Profiling</a:t>
                </a:r>
              </a:p>
            </p:txBody>
          </p:sp>
          <p:sp>
            <p:nvSpPr>
              <p:cNvPr id="47"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smtClean="0">
                    <a:solidFill>
                      <a:schemeClr val="accent5"/>
                    </a:solidFill>
                  </a:rPr>
                  <a:t>05</a:t>
                </a:r>
                <a:endParaRPr lang="en-US" sz="4000" b="1" dirty="0">
                  <a:solidFill>
                    <a:schemeClr val="accent5"/>
                  </a:solidFill>
                </a:endParaRPr>
              </a:p>
            </p:txBody>
          </p:sp>
          <p:sp>
            <p:nvSpPr>
              <p:cNvPr id="48" name="Content Placeholder 2"/>
              <p:cNvSpPr txBox="1">
                <a:spLocks/>
              </p:cNvSpPr>
              <p:nvPr/>
            </p:nvSpPr>
            <p:spPr>
              <a:xfrm>
                <a:off x="724412"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Enhance profile via calling </a:t>
                </a:r>
              </a:p>
            </p:txBody>
          </p:sp>
        </p:grpSp>
        <p:grpSp>
          <p:nvGrpSpPr>
            <p:cNvPr id="42" name="Group 41"/>
            <p:cNvGrpSpPr/>
            <p:nvPr/>
          </p:nvGrpSpPr>
          <p:grpSpPr>
            <a:xfrm>
              <a:off x="724412" y="4683711"/>
              <a:ext cx="2932644" cy="1260129"/>
              <a:chOff x="724412" y="2011946"/>
              <a:chExt cx="2932644" cy="1260129"/>
            </a:xfrm>
          </p:grpSpPr>
          <p:sp>
            <p:nvSpPr>
              <p:cNvPr id="43"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RSVP</a:t>
                </a:r>
              </a:p>
            </p:txBody>
          </p:sp>
          <p:sp>
            <p:nvSpPr>
              <p:cNvPr id="44"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smtClean="0">
                    <a:solidFill>
                      <a:schemeClr val="accent6"/>
                    </a:solidFill>
                  </a:rPr>
                  <a:t>06</a:t>
                </a:r>
                <a:endParaRPr lang="en-US" sz="4000" b="1" dirty="0">
                  <a:solidFill>
                    <a:schemeClr val="accent6"/>
                  </a:solidFill>
                </a:endParaRPr>
              </a:p>
            </p:txBody>
          </p:sp>
          <p:sp>
            <p:nvSpPr>
              <p:cNvPr id="45" name="Content Placeholder 2"/>
              <p:cNvSpPr txBox="1">
                <a:spLocks/>
              </p:cNvSpPr>
              <p:nvPr/>
            </p:nvSpPr>
            <p:spPr>
              <a:xfrm>
                <a:off x="724412" y="281041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en-US" sz="1200" dirty="0">
                    <a:solidFill>
                      <a:schemeClr val="bg2"/>
                    </a:solidFill>
                  </a:rPr>
                  <a:t>Typically events </a:t>
                </a:r>
              </a:p>
              <a:p>
                <a:pPr marL="0" lvl="0" indent="0" algn="just">
                  <a:spcBef>
                    <a:spcPts val="0"/>
                  </a:spcBef>
                  <a:buNone/>
                </a:pPr>
                <a:endParaRPr lang="en-US" sz="1200" dirty="0">
                  <a:solidFill>
                    <a:schemeClr val="bg2"/>
                  </a:solidFill>
                </a:endParaRPr>
              </a:p>
            </p:txBody>
          </p:sp>
        </p:grpSp>
      </p:grpSp>
    </p:spTree>
    <p:extLst>
      <p:ext uri="{BB962C8B-B14F-4D97-AF65-F5344CB8AC3E}">
        <p14:creationId xmlns:p14="http://schemas.microsoft.com/office/powerpoint/2010/main" val="1188942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GB" dirty="0" smtClean="0">
                <a:latin typeface="+mj-lt"/>
              </a:rPr>
              <a:t>Contact </a:t>
            </a:r>
            <a:r>
              <a:rPr lang="en-GB" dirty="0">
                <a:latin typeface="+mj-lt"/>
              </a:rPr>
              <a:t>Centre Infrastructure </a:t>
            </a:r>
            <a:endParaRPr lang="en-US" dirty="0">
              <a:latin typeface="+mj-lt"/>
            </a:endParaRPr>
          </a:p>
        </p:txBody>
      </p:sp>
      <p:sp>
        <p:nvSpPr>
          <p:cNvPr id="21" name="Slide Number Placeholder 20"/>
          <p:cNvSpPr>
            <a:spLocks noGrp="1"/>
          </p:cNvSpPr>
          <p:nvPr>
            <p:ph type="sldNum" sz="quarter" idx="12"/>
          </p:nvPr>
        </p:nvSpPr>
        <p:spPr/>
        <p:txBody>
          <a:bodyPr/>
          <a:lstStyle/>
          <a:p>
            <a:fld id="{B6F15528-21DE-4FAA-801E-634DDDAF4B2B}" type="slidenum">
              <a:rPr lang="en-US" smtClean="0"/>
              <a:pPr/>
              <a:t>7</a:t>
            </a:fld>
            <a:endParaRPr lang="en-US" dirty="0"/>
          </a:p>
        </p:txBody>
      </p:sp>
      <p:graphicFrame>
        <p:nvGraphicFramePr>
          <p:cNvPr id="4" name="Diagram 3"/>
          <p:cNvGraphicFramePr/>
          <p:nvPr>
            <p:extLst>
              <p:ext uri="{D42A27DB-BD31-4B8C-83A1-F6EECF244321}">
                <p14:modId xmlns:p14="http://schemas.microsoft.com/office/powerpoint/2010/main" val="3338577843"/>
              </p:ext>
            </p:extLst>
          </p:nvPr>
        </p:nvGraphicFramePr>
        <p:xfrm>
          <a:off x="2819399" y="1181100"/>
          <a:ext cx="6994301" cy="5285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42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pPr marL="0" indent="0">
              <a:lnSpc>
                <a:spcPct val="150000"/>
              </a:lnSpc>
            </a:pPr>
            <a:r>
              <a:rPr lang="en-US" sz="1800" dirty="0">
                <a:latin typeface="+mj-lt"/>
              </a:rPr>
              <a:t>   Communication method; telephone, email, Chat</a:t>
            </a:r>
          </a:p>
          <a:p>
            <a:pPr>
              <a:lnSpc>
                <a:spcPct val="150000"/>
              </a:lnSpc>
            </a:pPr>
            <a:r>
              <a:rPr lang="en-US" sz="1800" dirty="0">
                <a:latin typeface="+mj-lt"/>
              </a:rPr>
              <a:t>Inbound &amp; Outbound </a:t>
            </a:r>
            <a:r>
              <a:rPr lang="en-US" sz="1800" dirty="0" smtClean="0">
                <a:latin typeface="+mj-lt"/>
              </a:rPr>
              <a:t> calling activity </a:t>
            </a:r>
            <a:r>
              <a:rPr lang="en-US" sz="1800" dirty="0">
                <a:latin typeface="+mj-lt"/>
              </a:rPr>
              <a:t>to manage telesales</a:t>
            </a:r>
          </a:p>
          <a:p>
            <a:pPr>
              <a:lnSpc>
                <a:spcPct val="150000"/>
              </a:lnSpc>
            </a:pPr>
            <a:r>
              <a:rPr lang="en-US" sz="1800" dirty="0">
                <a:latin typeface="+mj-lt"/>
              </a:rPr>
              <a:t>Sponsor data calling, open market and hot leads</a:t>
            </a:r>
          </a:p>
          <a:p>
            <a:pPr>
              <a:lnSpc>
                <a:spcPct val="150000"/>
              </a:lnSpc>
            </a:pPr>
            <a:r>
              <a:rPr lang="en-US" sz="1800" dirty="0">
                <a:latin typeface="+mj-lt"/>
              </a:rPr>
              <a:t>Inbound enquiry handling on basis of </a:t>
            </a:r>
            <a:r>
              <a:rPr lang="en-US" sz="1800" dirty="0" smtClean="0">
                <a:latin typeface="+mj-lt"/>
              </a:rPr>
              <a:t>advertised </a:t>
            </a:r>
            <a:r>
              <a:rPr lang="en-US" sz="1800" dirty="0">
                <a:latin typeface="+mj-lt"/>
              </a:rPr>
              <a:t>campaigns</a:t>
            </a:r>
          </a:p>
          <a:p>
            <a:pPr>
              <a:lnSpc>
                <a:spcPct val="150000"/>
              </a:lnSpc>
            </a:pPr>
            <a:r>
              <a:rPr lang="en-US" sz="1800" dirty="0">
                <a:latin typeface="+mj-lt"/>
              </a:rPr>
              <a:t>Collect references from successful conversion to acquire new customers</a:t>
            </a:r>
          </a:p>
          <a:p>
            <a:pPr>
              <a:lnSpc>
                <a:spcPct val="150000"/>
              </a:lnSpc>
            </a:pPr>
            <a:r>
              <a:rPr lang="en-US" sz="1800" dirty="0">
                <a:latin typeface="+mj-lt"/>
              </a:rPr>
              <a:t>Lead generation for Sales executives</a:t>
            </a:r>
          </a:p>
          <a:p>
            <a:pPr>
              <a:lnSpc>
                <a:spcPct val="150000"/>
              </a:lnSpc>
            </a:pPr>
            <a:endParaRPr lang="en-US" sz="1800" dirty="0">
              <a:latin typeface="+mj-lt"/>
            </a:endParaRPr>
          </a:p>
        </p:txBody>
      </p:sp>
      <p:sp>
        <p:nvSpPr>
          <p:cNvPr id="4" name="Title 3"/>
          <p:cNvSpPr>
            <a:spLocks noGrp="1"/>
          </p:cNvSpPr>
          <p:nvPr>
            <p:ph type="title"/>
          </p:nvPr>
        </p:nvSpPr>
        <p:spPr/>
        <p:txBody>
          <a:bodyPr>
            <a:normAutofit fontScale="90000"/>
          </a:bodyPr>
          <a:lstStyle/>
          <a:p>
            <a:r>
              <a:rPr lang="en-US" dirty="0" smtClean="0">
                <a:latin typeface="+mj-lt"/>
              </a:rPr>
              <a:t>Contact Center - Services</a:t>
            </a:r>
            <a:endParaRPr lang="en-US" dirty="0">
              <a:latin typeface="+mj-lt"/>
            </a:endParaRPr>
          </a:p>
        </p:txBody>
      </p:sp>
      <p:pic>
        <p:nvPicPr>
          <p:cNvPr id="24" name="Content Placeholder 2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8087936" y="1749067"/>
            <a:ext cx="3833607" cy="2719902"/>
          </a:xfrm>
        </p:spPr>
      </p:pic>
    </p:spTree>
    <p:extLst>
      <p:ext uri="{BB962C8B-B14F-4D97-AF65-F5344CB8AC3E}">
        <p14:creationId xmlns:p14="http://schemas.microsoft.com/office/powerpoint/2010/main" val="20428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latin typeface="+mj-lt"/>
              </a:rPr>
              <a:t>Phase 1: Contact Centre - Ownership Data of Insurance company</a:t>
            </a:r>
          </a:p>
          <a:p>
            <a:pPr lvl="1"/>
            <a:r>
              <a:rPr lang="en-US" sz="1800" dirty="0">
                <a:latin typeface="+mj-lt"/>
              </a:rPr>
              <a:t>Managing the inbound sales calls to offer respective products</a:t>
            </a:r>
          </a:p>
          <a:p>
            <a:pPr lvl="1"/>
            <a:r>
              <a:rPr lang="en-US" sz="1800" dirty="0">
                <a:latin typeface="+mj-lt"/>
              </a:rPr>
              <a:t>Targeting existing customer data for renewals/retention</a:t>
            </a:r>
          </a:p>
          <a:p>
            <a:pPr lvl="1"/>
            <a:r>
              <a:rPr lang="en-US" sz="1800" dirty="0">
                <a:latin typeface="+mj-lt"/>
              </a:rPr>
              <a:t>Identify opportunities to upsell; Product Mix</a:t>
            </a:r>
          </a:p>
          <a:p>
            <a:pPr lvl="2">
              <a:buFont typeface="Arial" panose="020B0604020202020204" pitchFamily="34" charset="0"/>
              <a:buChar char="•"/>
            </a:pPr>
            <a:r>
              <a:rPr lang="en-US" sz="1800" dirty="0">
                <a:latin typeface="+mj-lt"/>
              </a:rPr>
              <a:t>Motor, Home, Travel &amp; Personal Accident </a:t>
            </a:r>
          </a:p>
          <a:p>
            <a:pPr lvl="2"/>
            <a:endParaRPr lang="en-US" sz="1800" dirty="0">
              <a:latin typeface="+mj-lt"/>
            </a:endParaRPr>
          </a:p>
          <a:p>
            <a:r>
              <a:rPr lang="en-US" sz="1800" dirty="0">
                <a:latin typeface="+mj-lt"/>
              </a:rPr>
              <a:t>Phase 2: Contact Centre - Sponsor data</a:t>
            </a:r>
          </a:p>
          <a:p>
            <a:pPr lvl="1"/>
            <a:r>
              <a:rPr lang="en-US" sz="1800" dirty="0">
                <a:latin typeface="+mj-lt"/>
              </a:rPr>
              <a:t>Data Direct will dial on data procured by Insurance company through partnerships with Banks, Automotive or other businesses</a:t>
            </a:r>
          </a:p>
          <a:p>
            <a:pPr lvl="1"/>
            <a:r>
              <a:rPr lang="en-US" sz="1800" dirty="0">
                <a:latin typeface="+mj-lt"/>
              </a:rPr>
              <a:t>Products can be sold based on sponsor data</a:t>
            </a:r>
          </a:p>
          <a:p>
            <a:pPr lvl="1"/>
            <a:r>
              <a:rPr lang="en-US" sz="1800" dirty="0">
                <a:latin typeface="+mj-lt"/>
              </a:rPr>
              <a:t>Running cross sales campaign on existing customer and prospect</a:t>
            </a:r>
          </a:p>
        </p:txBody>
      </p:sp>
      <p:sp>
        <p:nvSpPr>
          <p:cNvPr id="2" name="Title 1"/>
          <p:cNvSpPr>
            <a:spLocks noGrp="1"/>
          </p:cNvSpPr>
          <p:nvPr>
            <p:ph type="title"/>
          </p:nvPr>
        </p:nvSpPr>
        <p:spPr/>
        <p:txBody>
          <a:bodyPr>
            <a:normAutofit fontScale="90000"/>
          </a:bodyPr>
          <a:lstStyle/>
          <a:p>
            <a:r>
              <a:rPr lang="en-US" dirty="0" smtClean="0">
                <a:latin typeface="+mj-lt"/>
              </a:rPr>
              <a:t>Approach</a:t>
            </a:r>
            <a:endParaRPr lang="en-US" dirty="0">
              <a:latin typeface="+mj-lt"/>
            </a:endParaRPr>
          </a:p>
        </p:txBody>
      </p:sp>
    </p:spTree>
    <p:extLst>
      <p:ext uri="{BB962C8B-B14F-4D97-AF65-F5344CB8AC3E}">
        <p14:creationId xmlns:p14="http://schemas.microsoft.com/office/powerpoint/2010/main" val="417654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2323</TotalTime>
  <Words>2910</Words>
  <Application>Microsoft Office PowerPoint</Application>
  <PresentationFormat>Widescreen</PresentationFormat>
  <Paragraphs>595</Paragraphs>
  <Slides>58</Slides>
  <Notes>26</Notes>
  <HiddenSlides>2</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58</vt:i4>
      </vt:variant>
    </vt:vector>
  </HeadingPairs>
  <TitlesOfParts>
    <vt:vector size="72" baseType="lpstr">
      <vt:lpstr>Arial</vt:lpstr>
      <vt:lpstr>Arial </vt:lpstr>
      <vt:lpstr>Calibri</vt:lpstr>
      <vt:lpstr>Calibri Light</vt:lpstr>
      <vt:lpstr>FontAwesome</vt:lpstr>
      <vt:lpstr>Montserrat</vt:lpstr>
      <vt:lpstr>Open Sans</vt:lpstr>
      <vt:lpstr>Times New Roman</vt:lpstr>
      <vt:lpstr>Verdana</vt:lpstr>
      <vt:lpstr>Wingdings</vt:lpstr>
      <vt:lpstr>1_Office Theme</vt:lpstr>
      <vt:lpstr>Office Theme</vt:lpstr>
      <vt:lpstr>2_Office Theme</vt:lpstr>
      <vt:lpstr>4_Office Theme</vt:lpstr>
      <vt:lpstr>Data Direct Group</vt:lpstr>
      <vt:lpstr>PowerPoint Presentation</vt:lpstr>
      <vt:lpstr>About Data Direct </vt:lpstr>
      <vt:lpstr>Knowledge and Experience - Insurance</vt:lpstr>
      <vt:lpstr>3. Contact center</vt:lpstr>
      <vt:lpstr>Key offering</vt:lpstr>
      <vt:lpstr>Contact Centre Infrastructure </vt:lpstr>
      <vt:lpstr>Contact Center - Services</vt:lpstr>
      <vt:lpstr>Approach</vt:lpstr>
      <vt:lpstr>Approach…2</vt:lpstr>
      <vt:lpstr>Approach...3</vt:lpstr>
      <vt:lpstr>Business Models</vt:lpstr>
      <vt:lpstr>Success Stories – Insurance</vt:lpstr>
      <vt:lpstr>A &amp; H Insurance Products</vt:lpstr>
      <vt:lpstr>Motor Insurance – Direct Sales</vt:lpstr>
      <vt:lpstr>Motor Insurance – Renewal</vt:lpstr>
      <vt:lpstr>Cross Sell/ Up Sell</vt:lpstr>
      <vt:lpstr>Team structure</vt:lpstr>
      <vt:lpstr>Data Direct Team Structure </vt:lpstr>
      <vt:lpstr>Reports &amp; MIS</vt:lpstr>
      <vt:lpstr>Agent Desktop</vt:lpstr>
      <vt:lpstr>Supervision Tools </vt:lpstr>
      <vt:lpstr>Supervision Tools </vt:lpstr>
      <vt:lpstr>Daily Reporting</vt:lpstr>
      <vt:lpstr>Quality Check Module </vt:lpstr>
      <vt:lpstr>Sales Support Services</vt:lpstr>
      <vt:lpstr>Promotional Campaign</vt:lpstr>
      <vt:lpstr>4. Information management service</vt:lpstr>
      <vt:lpstr>Enterprise content management ( ECM)</vt:lpstr>
      <vt:lpstr>Business Process Management</vt:lpstr>
      <vt:lpstr>Contd.</vt:lpstr>
      <vt:lpstr>What is Fixed Assets Verification &amp; Tagging?</vt:lpstr>
      <vt:lpstr>Benefits Assets Verification &amp; Tagging</vt:lpstr>
      <vt:lpstr>Reality Check</vt:lpstr>
      <vt:lpstr>Asset Management Process Cycle</vt:lpstr>
      <vt:lpstr>Business Goal and Benefits</vt:lpstr>
      <vt:lpstr>Business Goal and Benefits</vt:lpstr>
      <vt:lpstr>PowerPoint Presentation</vt:lpstr>
      <vt:lpstr>Asset Features</vt:lpstr>
      <vt:lpstr>5. IT Solutions</vt:lpstr>
      <vt:lpstr>IT Solutions</vt:lpstr>
      <vt:lpstr>Business Intelligence</vt:lpstr>
      <vt:lpstr>MetricStream, comprehensive GRC solution</vt:lpstr>
      <vt:lpstr>Zimperium, mobile security solution </vt:lpstr>
      <vt:lpstr>6. CRM</vt:lpstr>
      <vt:lpstr>Services</vt:lpstr>
      <vt:lpstr>Industry experience</vt:lpstr>
      <vt:lpstr>7. Digital Marketing</vt:lpstr>
      <vt:lpstr>Possibilities</vt:lpstr>
      <vt:lpstr> Building engagement at the store using bots      </vt:lpstr>
      <vt:lpstr>Contd.</vt:lpstr>
      <vt:lpstr> Smart video analytics solution</vt:lpstr>
      <vt:lpstr>Translates store traffic patterns into tangible business decisions</vt:lpstr>
      <vt:lpstr>In–app mobile advertising</vt:lpstr>
      <vt:lpstr>Case study</vt:lpstr>
      <vt:lpstr>Other discussions</vt:lpstr>
      <vt:lpstr>Our Clients – Banking, Insurance &amp; Telecom</vt:lpstr>
      <vt:lpstr>Thank you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Direct FZ LLC</dc:title>
  <dc:creator>Deepak Chandrasekharan</dc:creator>
  <cp:lastModifiedBy>Sujit Churi</cp:lastModifiedBy>
  <cp:revision>104</cp:revision>
  <dcterms:created xsi:type="dcterms:W3CDTF">2017-02-07T06:44:59Z</dcterms:created>
  <dcterms:modified xsi:type="dcterms:W3CDTF">2017-04-13T12:56:00Z</dcterms:modified>
</cp:coreProperties>
</file>